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56"/>
  </p:notesMasterIdLst>
  <p:handoutMasterIdLst>
    <p:handoutMasterId r:id="rId57"/>
  </p:handoutMasterIdLst>
  <p:sldIdLst>
    <p:sldId id="256" r:id="rId2"/>
    <p:sldId id="297" r:id="rId3"/>
    <p:sldId id="309" r:id="rId4"/>
    <p:sldId id="310" r:id="rId5"/>
    <p:sldId id="311" r:id="rId6"/>
    <p:sldId id="312" r:id="rId7"/>
    <p:sldId id="708" r:id="rId8"/>
    <p:sldId id="289" r:id="rId9"/>
    <p:sldId id="313" r:id="rId10"/>
    <p:sldId id="296" r:id="rId11"/>
    <p:sldId id="314" r:id="rId12"/>
    <p:sldId id="306" r:id="rId13"/>
    <p:sldId id="307" r:id="rId14"/>
    <p:sldId id="265" r:id="rId15"/>
    <p:sldId id="315" r:id="rId16"/>
    <p:sldId id="328" r:id="rId17"/>
    <p:sldId id="329" r:id="rId18"/>
    <p:sldId id="331" r:id="rId19"/>
    <p:sldId id="332" r:id="rId20"/>
    <p:sldId id="333" r:id="rId21"/>
    <p:sldId id="709" r:id="rId22"/>
    <p:sldId id="356" r:id="rId23"/>
    <p:sldId id="357" r:id="rId24"/>
    <p:sldId id="358" r:id="rId25"/>
    <p:sldId id="706" r:id="rId26"/>
    <p:sldId id="667" r:id="rId27"/>
    <p:sldId id="435" r:id="rId28"/>
    <p:sldId id="668" r:id="rId29"/>
    <p:sldId id="653" r:id="rId30"/>
    <p:sldId id="628" r:id="rId31"/>
    <p:sldId id="669" r:id="rId32"/>
    <p:sldId id="703" r:id="rId33"/>
    <p:sldId id="638" r:id="rId34"/>
    <p:sldId id="288" r:id="rId35"/>
    <p:sldId id="308" r:id="rId36"/>
    <p:sldId id="302" r:id="rId37"/>
    <p:sldId id="360" r:id="rId38"/>
    <p:sldId id="293" r:id="rId39"/>
    <p:sldId id="359" r:id="rId40"/>
    <p:sldId id="710" r:id="rId41"/>
    <p:sldId id="704" r:id="rId42"/>
    <p:sldId id="705" r:id="rId43"/>
    <p:sldId id="316" r:id="rId44"/>
    <p:sldId id="318" r:id="rId45"/>
    <p:sldId id="317" r:id="rId46"/>
    <p:sldId id="320" r:id="rId47"/>
    <p:sldId id="319" r:id="rId48"/>
    <p:sldId id="321" r:id="rId49"/>
    <p:sldId id="322" r:id="rId50"/>
    <p:sldId id="323" r:id="rId51"/>
    <p:sldId id="324" r:id="rId52"/>
    <p:sldId id="325" r:id="rId53"/>
    <p:sldId id="326" r:id="rId54"/>
    <p:sldId id="707" r:id="rId55"/>
  </p:sldIdLst>
  <p:sldSz cx="12192000" cy="6858000"/>
  <p:notesSz cx="6669088"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sse Beers" initials="LB" lastIdx="27" clrIdx="0">
    <p:extLst>
      <p:ext uri="{19B8F6BF-5375-455C-9EA6-DF929625EA0E}">
        <p15:presenceInfo xmlns:p15="http://schemas.microsoft.com/office/powerpoint/2012/main" userId="S-1-5-21-911886015-3463622636-3245613246-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42E2E"/>
    <a:srgbClr val="BA1F4E"/>
    <a:srgbClr val="C22258"/>
    <a:srgbClr val="CA6081"/>
    <a:srgbClr val="695C5D"/>
    <a:srgbClr val="968C86"/>
    <a:srgbClr val="9C9289"/>
    <a:srgbClr val="948982"/>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84149" autoAdjust="0"/>
  </p:normalViewPr>
  <p:slideViewPr>
    <p:cSldViewPr snapToGrid="0" snapToObjects="1">
      <p:cViewPr varScale="1">
        <p:scale>
          <a:sx n="89" d="100"/>
          <a:sy n="89" d="100"/>
        </p:scale>
        <p:origin x="738" y="90"/>
      </p:cViewPr>
      <p:guideLst>
        <p:guide orient="horz" pos="2228"/>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5" d="100"/>
          <a:sy n="75" d="100"/>
        </p:scale>
        <p:origin x="4056"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10593AA1-2816-5AF4-EB64-078462E1FE0B}"/>
              </a:ext>
            </a:extLst>
          </p:cNvPr>
          <p:cNvSpPr>
            <a:spLocks noGrp="1"/>
          </p:cNvSpPr>
          <p:nvPr>
            <p:ph type="hdr" sz="quarter"/>
          </p:nvPr>
        </p:nvSpPr>
        <p:spPr>
          <a:xfrm>
            <a:off x="0" y="0"/>
            <a:ext cx="2889250" cy="4968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1B23483E-CA35-CF66-3351-EB426EECFBC6}"/>
              </a:ext>
            </a:extLst>
          </p:cNvPr>
          <p:cNvSpPr>
            <a:spLocks noGrp="1"/>
          </p:cNvSpPr>
          <p:nvPr>
            <p:ph type="dt" sz="quarter" idx="1"/>
          </p:nvPr>
        </p:nvSpPr>
        <p:spPr>
          <a:xfrm>
            <a:off x="3778250" y="0"/>
            <a:ext cx="2889250" cy="496888"/>
          </a:xfrm>
          <a:prstGeom prst="rect">
            <a:avLst/>
          </a:prstGeom>
        </p:spPr>
        <p:txBody>
          <a:bodyPr vert="horz" lIns="91440" tIns="45720" rIns="91440" bIns="45720" rtlCol="0"/>
          <a:lstStyle>
            <a:lvl1pPr algn="r">
              <a:defRPr sz="1200"/>
            </a:lvl1pPr>
          </a:lstStyle>
          <a:p>
            <a:fld id="{CCC85D88-08F0-47C3-A8F7-94B728535960}" type="datetimeFigureOut">
              <a:rPr lang="de-DE" smtClean="0"/>
              <a:t>12.07.2022</a:t>
            </a:fld>
            <a:endParaRPr lang="de-DE"/>
          </a:p>
        </p:txBody>
      </p:sp>
      <p:sp>
        <p:nvSpPr>
          <p:cNvPr id="4" name="Fußzeilenplatzhalter 3">
            <a:extLst>
              <a:ext uri="{FF2B5EF4-FFF2-40B4-BE49-F238E27FC236}">
                <a16:creationId xmlns:a16="http://schemas.microsoft.com/office/drawing/2014/main" id="{E275D5C5-208D-3FEC-AEB9-78AF14199029}"/>
              </a:ext>
            </a:extLst>
          </p:cNvPr>
          <p:cNvSpPr>
            <a:spLocks noGrp="1"/>
          </p:cNvSpPr>
          <p:nvPr>
            <p:ph type="ftr" sz="quarter" idx="2"/>
          </p:nvPr>
        </p:nvSpPr>
        <p:spPr>
          <a:xfrm>
            <a:off x="0" y="9429750"/>
            <a:ext cx="2889250" cy="496888"/>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1962CC95-7F84-F85B-C1AD-5568D429F590}"/>
              </a:ext>
            </a:extLst>
          </p:cNvPr>
          <p:cNvSpPr>
            <a:spLocks noGrp="1"/>
          </p:cNvSpPr>
          <p:nvPr>
            <p:ph type="sldNum" sz="quarter" idx="3"/>
          </p:nvPr>
        </p:nvSpPr>
        <p:spPr>
          <a:xfrm>
            <a:off x="3778250" y="9429750"/>
            <a:ext cx="2889250" cy="496888"/>
          </a:xfrm>
          <a:prstGeom prst="rect">
            <a:avLst/>
          </a:prstGeom>
        </p:spPr>
        <p:txBody>
          <a:bodyPr vert="horz" lIns="91440" tIns="45720" rIns="91440" bIns="45720" rtlCol="0" anchor="b"/>
          <a:lstStyle>
            <a:lvl1pPr algn="r">
              <a:defRPr sz="1200"/>
            </a:lvl1pPr>
          </a:lstStyle>
          <a:p>
            <a:fld id="{14010189-6CD4-4D83-B568-A88AA70A065D}" type="slidenum">
              <a:rPr lang="de-DE" smtClean="0"/>
              <a:t>‹Nr.›</a:t>
            </a:fld>
            <a:endParaRPr lang="de-DE"/>
          </a:p>
        </p:txBody>
      </p:sp>
    </p:spTree>
    <p:extLst>
      <p:ext uri="{BB962C8B-B14F-4D97-AF65-F5344CB8AC3E}">
        <p14:creationId xmlns:p14="http://schemas.microsoft.com/office/powerpoint/2010/main" val="25579077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938" cy="498056"/>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777607" y="0"/>
            <a:ext cx="2889938" cy="498056"/>
          </a:xfrm>
          <a:prstGeom prst="rect">
            <a:avLst/>
          </a:prstGeom>
        </p:spPr>
        <p:txBody>
          <a:bodyPr vert="horz" lIns="91440" tIns="45720" rIns="91440" bIns="45720" rtlCol="0"/>
          <a:lstStyle>
            <a:lvl1pPr algn="r">
              <a:defRPr sz="1200"/>
            </a:lvl1pPr>
          </a:lstStyle>
          <a:p>
            <a:fld id="{BFF61D14-3E32-3647-89CB-8FAE8269FEA9}" type="datetimeFigureOut">
              <a:rPr lang="de-DE" smtClean="0"/>
              <a:t>12.07.2022</a:t>
            </a:fld>
            <a:endParaRPr lang="de-DE" dirty="0"/>
          </a:p>
        </p:txBody>
      </p:sp>
      <p:sp>
        <p:nvSpPr>
          <p:cNvPr id="4" name="Folienbildplatzhalter 3"/>
          <p:cNvSpPr>
            <a:spLocks noGrp="1" noRot="1" noChangeAspect="1"/>
          </p:cNvSpPr>
          <p:nvPr>
            <p:ph type="sldImg" idx="2"/>
          </p:nvPr>
        </p:nvSpPr>
        <p:spPr>
          <a:xfrm>
            <a:off x="357188" y="1241425"/>
            <a:ext cx="5954712" cy="334962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66909" y="4777194"/>
            <a:ext cx="5335270" cy="3908614"/>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28584"/>
            <a:ext cx="2889938" cy="498055"/>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777607" y="9428584"/>
            <a:ext cx="2889938" cy="498055"/>
          </a:xfrm>
          <a:prstGeom prst="rect">
            <a:avLst/>
          </a:prstGeom>
        </p:spPr>
        <p:txBody>
          <a:bodyPr vert="horz" lIns="91440" tIns="45720" rIns="91440" bIns="45720" rtlCol="0" anchor="b"/>
          <a:lstStyle>
            <a:lvl1pPr algn="r">
              <a:defRPr sz="1200"/>
            </a:lvl1pPr>
          </a:lstStyle>
          <a:p>
            <a:fld id="{F9FD5D1E-0332-5B47-A3CC-A4A31387838F}" type="slidenum">
              <a:rPr lang="de-DE" smtClean="0"/>
              <a:t>‹Nr.›</a:t>
            </a:fld>
            <a:endParaRPr lang="de-DE" dirty="0"/>
          </a:p>
        </p:txBody>
      </p:sp>
    </p:spTree>
    <p:extLst>
      <p:ext uri="{BB962C8B-B14F-4D97-AF65-F5344CB8AC3E}">
        <p14:creationId xmlns:p14="http://schemas.microsoft.com/office/powerpoint/2010/main" val="1780444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wikipedia.org/wiki/Englische_Sprache"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de.wikipedia.org/wiki/Unified_Modeling_Language" TargetMode="External"/><Relationship Id="rId4" Type="http://schemas.openxmlformats.org/officeDocument/2006/relationships/hyperlink" Target="https://de.wikipedia.org/wiki/Interaktion_(U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Of</a:t>
            </a:r>
            <a:r>
              <a:rPr lang="de-DE" dirty="0"/>
              <a:t> </a:t>
            </a:r>
            <a:r>
              <a:rPr lang="de-DE" dirty="0" err="1"/>
              <a:t>course</a:t>
            </a:r>
            <a:r>
              <a:rPr lang="de-DE" dirty="0"/>
              <a:t> </a:t>
            </a:r>
            <a:r>
              <a:rPr lang="de-DE" dirty="0" err="1"/>
              <a:t>there</a:t>
            </a:r>
            <a:r>
              <a:rPr lang="de-DE" dirty="0"/>
              <a:t> </a:t>
            </a:r>
            <a:r>
              <a:rPr lang="de-DE" dirty="0" err="1"/>
              <a:t>are</a:t>
            </a:r>
            <a:r>
              <a:rPr lang="de-DE" dirty="0"/>
              <a:t> also </a:t>
            </a:r>
            <a:r>
              <a:rPr lang="de-DE" dirty="0" err="1"/>
              <a:t>other</a:t>
            </a:r>
            <a:r>
              <a:rPr lang="de-DE" dirty="0"/>
              <a:t> </a:t>
            </a:r>
            <a:r>
              <a:rPr lang="de-DE" dirty="0" err="1"/>
              <a:t>voices</a:t>
            </a:r>
            <a:r>
              <a:rPr lang="de-DE" dirty="0"/>
              <a:t> (</a:t>
            </a:r>
            <a:r>
              <a:rPr lang="de-DE" dirty="0" err="1"/>
              <a:t>low</a:t>
            </a:r>
            <a:r>
              <a:rPr lang="de-DE" dirty="0"/>
              <a:t>-code </a:t>
            </a:r>
            <a:r>
              <a:rPr lang="de-DE" dirty="0" err="1"/>
              <a:t>for</a:t>
            </a:r>
            <a:r>
              <a:rPr lang="de-DE" dirty="0"/>
              <a:t> large-</a:t>
            </a:r>
            <a:r>
              <a:rPr lang="de-DE" dirty="0" err="1"/>
              <a:t>scale</a:t>
            </a:r>
            <a:r>
              <a:rPr lang="de-DE" dirty="0"/>
              <a:t> and </a:t>
            </a:r>
            <a:r>
              <a:rPr lang="de-DE" dirty="0" err="1"/>
              <a:t>mission-critical</a:t>
            </a:r>
            <a:r>
              <a:rPr lang="de-DE" dirty="0"/>
              <a:t> </a:t>
            </a:r>
            <a:r>
              <a:rPr lang="de-DE" dirty="0" err="1"/>
              <a:t>applications</a:t>
            </a:r>
            <a:r>
              <a:rPr lang="de-DE" dirty="0"/>
              <a:t>? </a:t>
            </a:r>
            <a:r>
              <a:rPr lang="de-DE" dirty="0" err="1"/>
              <a:t>Is</a:t>
            </a:r>
            <a:r>
              <a:rPr lang="de-DE" dirty="0"/>
              <a:t> </a:t>
            </a:r>
            <a:r>
              <a:rPr lang="de-DE" dirty="0" err="1"/>
              <a:t>it</a:t>
            </a:r>
            <a:r>
              <a:rPr lang="de-DE" dirty="0"/>
              <a:t> </a:t>
            </a:r>
            <a:r>
              <a:rPr lang="de-DE" dirty="0" err="1"/>
              <a:t>really</a:t>
            </a:r>
            <a:r>
              <a:rPr lang="de-DE" dirty="0"/>
              <a:t> </a:t>
            </a:r>
            <a:r>
              <a:rPr lang="de-DE" dirty="0" err="1"/>
              <a:t>easier</a:t>
            </a:r>
            <a:r>
              <a:rPr lang="de-DE"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ISSIA 2021 - </a:t>
            </a:r>
            <a:r>
              <a:rPr lang="en-US" b="1" dirty="0"/>
              <a:t>Embedded Intelligence within the Edge and Fog Computing</a:t>
            </a:r>
          </a:p>
          <a:p>
            <a:endParaRPr lang="de-DE" dirty="0"/>
          </a:p>
        </p:txBody>
      </p:sp>
      <p:sp>
        <p:nvSpPr>
          <p:cNvPr id="4" name="Foliennummernplatzhalter 3"/>
          <p:cNvSpPr>
            <a:spLocks noGrp="1"/>
          </p:cNvSpPr>
          <p:nvPr>
            <p:ph type="sldNum" sz="quarter" idx="5"/>
          </p:nvPr>
        </p:nvSpPr>
        <p:spPr/>
        <p:txBody>
          <a:bodyPr/>
          <a:lstStyle/>
          <a:p>
            <a:fld id="{F9FD5D1E-0332-5B47-A3CC-A4A31387838F}" type="slidenum">
              <a:rPr lang="de-DE" smtClean="0"/>
              <a:t>1</a:t>
            </a:fld>
            <a:endParaRPr lang="de-DE" dirty="0"/>
          </a:p>
        </p:txBody>
      </p:sp>
    </p:spTree>
    <p:extLst>
      <p:ext uri="{BB962C8B-B14F-4D97-AF65-F5344CB8AC3E}">
        <p14:creationId xmlns:p14="http://schemas.microsoft.com/office/powerpoint/2010/main" val="754293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9FD5D1E-0332-5B47-A3CC-A4A31387838F}" type="slidenum">
              <a:rPr lang="de-DE" smtClean="0"/>
              <a:t>18</a:t>
            </a:fld>
            <a:endParaRPr lang="de-DE" dirty="0"/>
          </a:p>
        </p:txBody>
      </p:sp>
    </p:spTree>
    <p:extLst>
      <p:ext uri="{BB962C8B-B14F-4D97-AF65-F5344CB8AC3E}">
        <p14:creationId xmlns:p14="http://schemas.microsoft.com/office/powerpoint/2010/main" val="891845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p>
          <a:p>
            <a:r>
              <a:rPr lang="de-DE" dirty="0"/>
              <a:t>Jetzt </a:t>
            </a:r>
            <a:r>
              <a:rPr lang="de-DE" dirty="0" err="1"/>
              <a:t>Conveyor</a:t>
            </a:r>
            <a:r>
              <a:rPr lang="de-DE" dirty="0"/>
              <a:t>, 2 m/s</a:t>
            </a:r>
          </a:p>
          <a:p>
            <a:r>
              <a:rPr lang="de-DE" dirty="0"/>
              <a:t>5 Minuten + besprechen</a:t>
            </a:r>
          </a:p>
        </p:txBody>
      </p:sp>
      <p:sp>
        <p:nvSpPr>
          <p:cNvPr id="4" name="Foliennummernplatzhalter 3"/>
          <p:cNvSpPr>
            <a:spLocks noGrp="1"/>
          </p:cNvSpPr>
          <p:nvPr>
            <p:ph type="sldNum" sz="quarter" idx="5"/>
          </p:nvPr>
        </p:nvSpPr>
        <p:spPr/>
        <p:txBody>
          <a:bodyPr/>
          <a:lstStyle/>
          <a:p>
            <a:fld id="{F9FD5D1E-0332-5B47-A3CC-A4A31387838F}" type="slidenum">
              <a:rPr lang="de-DE" smtClean="0"/>
              <a:t>19</a:t>
            </a:fld>
            <a:endParaRPr lang="de-DE" dirty="0"/>
          </a:p>
        </p:txBody>
      </p:sp>
    </p:spTree>
    <p:extLst>
      <p:ext uri="{BB962C8B-B14F-4D97-AF65-F5344CB8AC3E}">
        <p14:creationId xmlns:p14="http://schemas.microsoft.com/office/powerpoint/2010/main" val="2480338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Wechsel zu Felix</a:t>
            </a:r>
          </a:p>
          <a:p>
            <a:r>
              <a:rPr lang="de-DE" dirty="0"/>
              <a:t>Msg.url = Input für den HTTP-Request</a:t>
            </a:r>
          </a:p>
        </p:txBody>
      </p:sp>
      <p:sp>
        <p:nvSpPr>
          <p:cNvPr id="4" name="Foliennummernplatzhalter 3"/>
          <p:cNvSpPr>
            <a:spLocks noGrp="1"/>
          </p:cNvSpPr>
          <p:nvPr>
            <p:ph type="sldNum" sz="quarter" idx="5"/>
          </p:nvPr>
        </p:nvSpPr>
        <p:spPr/>
        <p:txBody>
          <a:bodyPr/>
          <a:lstStyle/>
          <a:p>
            <a:fld id="{F9FD5D1E-0332-5B47-A3CC-A4A31387838F}" type="slidenum">
              <a:rPr lang="de-DE" smtClean="0"/>
              <a:t>21</a:t>
            </a:fld>
            <a:endParaRPr lang="de-DE" dirty="0"/>
          </a:p>
        </p:txBody>
      </p:sp>
    </p:spTree>
    <p:extLst>
      <p:ext uri="{BB962C8B-B14F-4D97-AF65-F5344CB8AC3E}">
        <p14:creationId xmlns:p14="http://schemas.microsoft.com/office/powerpoint/2010/main" val="3401956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Msg.url = Input für den HTTP-Request</a:t>
            </a:r>
          </a:p>
        </p:txBody>
      </p:sp>
      <p:sp>
        <p:nvSpPr>
          <p:cNvPr id="4" name="Foliennummernplatzhalter 3"/>
          <p:cNvSpPr>
            <a:spLocks noGrp="1"/>
          </p:cNvSpPr>
          <p:nvPr>
            <p:ph type="sldNum" sz="quarter" idx="5"/>
          </p:nvPr>
        </p:nvSpPr>
        <p:spPr/>
        <p:txBody>
          <a:bodyPr/>
          <a:lstStyle/>
          <a:p>
            <a:fld id="{F9FD5D1E-0332-5B47-A3CC-A4A31387838F}" type="slidenum">
              <a:rPr lang="de-DE" smtClean="0"/>
              <a:t>22</a:t>
            </a:fld>
            <a:endParaRPr lang="de-DE" dirty="0"/>
          </a:p>
        </p:txBody>
      </p:sp>
    </p:spTree>
    <p:extLst>
      <p:ext uri="{BB962C8B-B14F-4D97-AF65-F5344CB8AC3E}">
        <p14:creationId xmlns:p14="http://schemas.microsoft.com/office/powerpoint/2010/main" val="2540194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9FD5D1E-0332-5B47-A3CC-A4A31387838F}" type="slidenum">
              <a:rPr lang="de-DE" smtClean="0"/>
              <a:t>26</a:t>
            </a:fld>
            <a:endParaRPr lang="de-DE" dirty="0"/>
          </a:p>
        </p:txBody>
      </p:sp>
    </p:spTree>
    <p:extLst>
      <p:ext uri="{BB962C8B-B14F-4D97-AF65-F5344CB8AC3E}">
        <p14:creationId xmlns:p14="http://schemas.microsoft.com/office/powerpoint/2010/main" val="77094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9FD5D1E-0332-5B47-A3CC-A4A31387838F}" type="slidenum">
              <a:rPr lang="de-DE" smtClean="0"/>
              <a:t>30</a:t>
            </a:fld>
            <a:endParaRPr lang="de-DE" dirty="0"/>
          </a:p>
        </p:txBody>
      </p:sp>
    </p:spTree>
    <p:extLst>
      <p:ext uri="{BB962C8B-B14F-4D97-AF65-F5344CB8AC3E}">
        <p14:creationId xmlns:p14="http://schemas.microsoft.com/office/powerpoint/2010/main" val="1304201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9FD5D1E-0332-5B47-A3CC-A4A31387838F}" type="slidenum">
              <a:rPr lang="de-DE" smtClean="0"/>
              <a:t>31</a:t>
            </a:fld>
            <a:endParaRPr lang="de-DE"/>
          </a:p>
        </p:txBody>
      </p:sp>
    </p:spTree>
    <p:extLst>
      <p:ext uri="{BB962C8B-B14F-4D97-AF65-F5344CB8AC3E}">
        <p14:creationId xmlns:p14="http://schemas.microsoft.com/office/powerpoint/2010/main" val="945529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Folie zu SPARQL-Update aus der VL. In dieser Übung nur Abfragen, daher irrelevant</a:t>
            </a:r>
          </a:p>
        </p:txBody>
      </p:sp>
      <p:sp>
        <p:nvSpPr>
          <p:cNvPr id="4" name="Foliennummernplatzhalter 3"/>
          <p:cNvSpPr>
            <a:spLocks noGrp="1"/>
          </p:cNvSpPr>
          <p:nvPr>
            <p:ph type="sldNum" sz="quarter" idx="5"/>
          </p:nvPr>
        </p:nvSpPr>
        <p:spPr/>
        <p:txBody>
          <a:bodyPr/>
          <a:lstStyle/>
          <a:p>
            <a:fld id="{F9FD5D1E-0332-5B47-A3CC-A4A31387838F}" type="slidenum">
              <a:rPr lang="de-DE" smtClean="0"/>
              <a:t>32</a:t>
            </a:fld>
            <a:endParaRPr lang="de-DE"/>
          </a:p>
        </p:txBody>
      </p:sp>
    </p:spTree>
    <p:extLst>
      <p:ext uri="{BB962C8B-B14F-4D97-AF65-F5344CB8AC3E}">
        <p14:creationId xmlns:p14="http://schemas.microsoft.com/office/powerpoint/2010/main" val="920010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9FD5D1E-0332-5B47-A3CC-A4A31387838F}" type="slidenum">
              <a:rPr lang="de-DE" smtClean="0"/>
              <a:t>33</a:t>
            </a:fld>
            <a:endParaRPr lang="de-DE" dirty="0"/>
          </a:p>
        </p:txBody>
      </p:sp>
    </p:spTree>
    <p:extLst>
      <p:ext uri="{BB962C8B-B14F-4D97-AF65-F5344CB8AC3E}">
        <p14:creationId xmlns:p14="http://schemas.microsoft.com/office/powerpoint/2010/main" val="1774420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9FD5D1E-0332-5B47-A3CC-A4A31387838F}" type="slidenum">
              <a:rPr lang="de-DE" smtClean="0"/>
              <a:t>38</a:t>
            </a:fld>
            <a:endParaRPr lang="de-DE" dirty="0"/>
          </a:p>
        </p:txBody>
      </p:sp>
    </p:spTree>
    <p:extLst>
      <p:ext uri="{BB962C8B-B14F-4D97-AF65-F5344CB8AC3E}">
        <p14:creationId xmlns:p14="http://schemas.microsoft.com/office/powerpoint/2010/main" val="1955974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e.g. Sensor information from machines not linked with production strategies in the MES, MES order information not digitally available on machines...</a:t>
            </a:r>
            <a:endParaRPr lang="de-DE" dirty="0"/>
          </a:p>
        </p:txBody>
      </p:sp>
      <p:sp>
        <p:nvSpPr>
          <p:cNvPr id="4" name="Foliennummernplatzhalter 3"/>
          <p:cNvSpPr>
            <a:spLocks noGrp="1"/>
          </p:cNvSpPr>
          <p:nvPr>
            <p:ph type="sldNum" sz="quarter" idx="5"/>
          </p:nvPr>
        </p:nvSpPr>
        <p:spPr/>
        <p:txBody>
          <a:bodyPr/>
          <a:lstStyle/>
          <a:p>
            <a:fld id="{F9FD5D1E-0332-5B47-A3CC-A4A31387838F}" type="slidenum">
              <a:rPr lang="de-DE" smtClean="0"/>
              <a:t>3</a:t>
            </a:fld>
            <a:endParaRPr lang="de-DE" dirty="0"/>
          </a:p>
        </p:txBody>
      </p:sp>
    </p:spTree>
    <p:extLst>
      <p:ext uri="{BB962C8B-B14F-4D97-AF65-F5344CB8AC3E}">
        <p14:creationId xmlns:p14="http://schemas.microsoft.com/office/powerpoint/2010/main" val="3613773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9FD5D1E-0332-5B47-A3CC-A4A31387838F}" type="slidenum">
              <a:rPr lang="de-DE" smtClean="0"/>
              <a:t>41</a:t>
            </a:fld>
            <a:endParaRPr lang="de-DE" dirty="0"/>
          </a:p>
        </p:txBody>
      </p:sp>
    </p:spTree>
    <p:extLst>
      <p:ext uri="{BB962C8B-B14F-4D97-AF65-F5344CB8AC3E}">
        <p14:creationId xmlns:p14="http://schemas.microsoft.com/office/powerpoint/2010/main" val="3179687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Network </a:t>
            </a:r>
            <a:r>
              <a:rPr lang="de-DE" dirty="0" err="1"/>
              <a:t>overload</a:t>
            </a:r>
            <a:r>
              <a:rPr lang="de-DE" dirty="0"/>
              <a:t> </a:t>
            </a:r>
            <a:r>
              <a:rPr lang="de-DE" dirty="0">
                <a:sym typeface="Wingdings" panose="05000000000000000000" pitchFamily="2" charset="2"/>
              </a:rPr>
              <a:t> DF</a:t>
            </a:r>
            <a:r>
              <a:rPr lang="de-DE" dirty="0"/>
              <a:t>, </a:t>
            </a:r>
            <a:r>
              <a:rPr lang="de-DE" dirty="0" err="1"/>
              <a:t>decomittments</a:t>
            </a:r>
            <a:r>
              <a:rPr lang="de-DE" dirty="0"/>
              <a:t> (</a:t>
            </a:r>
            <a:r>
              <a:rPr lang="de-DE" dirty="0" err="1"/>
              <a:t>Sandholm</a:t>
            </a:r>
            <a:r>
              <a:rPr lang="de-DE" dirty="0"/>
              <a:t> </a:t>
            </a:r>
            <a:r>
              <a:rPr lang="de-DE" dirty="0" err="1"/>
              <a:t>paper</a:t>
            </a:r>
            <a:r>
              <a:rPr lang="de-DE" dirty="0"/>
              <a:t>), </a:t>
            </a:r>
            <a:r>
              <a:rPr lang="de-DE" dirty="0" err="1"/>
              <a:t>degree</a:t>
            </a:r>
            <a:r>
              <a:rPr lang="de-DE" dirty="0"/>
              <a:t> </a:t>
            </a:r>
            <a:r>
              <a:rPr lang="de-DE" dirty="0" err="1"/>
              <a:t>of</a:t>
            </a:r>
            <a:r>
              <a:rPr lang="de-DE" dirty="0"/>
              <a:t> </a:t>
            </a:r>
            <a:r>
              <a:rPr lang="de-DE" dirty="0" err="1"/>
              <a:t>business</a:t>
            </a:r>
            <a:r>
              <a:rPr lang="de-DE" dirty="0"/>
              <a:t> </a:t>
            </a:r>
            <a:r>
              <a:rPr lang="de-DE" dirty="0" err="1"/>
              <a:t>of</a:t>
            </a:r>
            <a:r>
              <a:rPr lang="de-DE" dirty="0"/>
              <a:t> </a:t>
            </a:r>
            <a:r>
              <a:rPr lang="de-DE" dirty="0" err="1"/>
              <a:t>contractors</a:t>
            </a:r>
            <a:r>
              <a:rPr lang="de-DE" dirty="0"/>
              <a:t> (</a:t>
            </a:r>
            <a:r>
              <a:rPr lang="de-DE" dirty="0" err="1"/>
              <a:t>accept</a:t>
            </a:r>
            <a:r>
              <a:rPr lang="de-DE" dirty="0"/>
              <a:t> </a:t>
            </a:r>
            <a:r>
              <a:rPr lang="de-DE" dirty="0" err="1"/>
              <a:t>with</a:t>
            </a:r>
            <a:r>
              <a:rPr lang="de-DE" dirty="0"/>
              <a:t> time </a:t>
            </a:r>
            <a:r>
              <a:rPr lang="de-DE" dirty="0" err="1"/>
              <a:t>to</a:t>
            </a:r>
            <a:r>
              <a:rPr lang="de-DE" dirty="0"/>
              <a:t> do </a:t>
            </a:r>
            <a:r>
              <a:rPr lang="de-DE" dirty="0" err="1"/>
              <a:t>it</a:t>
            </a:r>
            <a:r>
              <a:rPr lang="de-DE" dirty="0"/>
              <a:t>)</a:t>
            </a:r>
          </a:p>
          <a:p>
            <a:r>
              <a:rPr lang="de-DE" dirty="0"/>
              <a:t>Takes </a:t>
            </a:r>
            <a:r>
              <a:rPr lang="de-DE" dirty="0" err="1"/>
              <a:t>longer</a:t>
            </a:r>
            <a:r>
              <a:rPr lang="de-DE" dirty="0"/>
              <a:t> </a:t>
            </a:r>
            <a:r>
              <a:rPr lang="de-DE" dirty="0" err="1"/>
              <a:t>than</a:t>
            </a:r>
            <a:r>
              <a:rPr lang="de-DE" dirty="0"/>
              <a:t> </a:t>
            </a:r>
            <a:r>
              <a:rPr lang="de-DE" dirty="0" err="1"/>
              <a:t>fixed</a:t>
            </a:r>
            <a:r>
              <a:rPr lang="de-DE" dirty="0"/>
              <a:t> </a:t>
            </a:r>
            <a:r>
              <a:rPr lang="de-DE" dirty="0" err="1"/>
              <a:t>connections</a:t>
            </a:r>
            <a:endParaRPr lang="de-DE" dirty="0"/>
          </a:p>
          <a:p>
            <a:r>
              <a:rPr lang="de-DE" dirty="0" err="1"/>
              <a:t>Indecision</a:t>
            </a:r>
            <a:r>
              <a:rPr lang="de-DE" dirty="0"/>
              <a:t> </a:t>
            </a:r>
            <a:r>
              <a:rPr lang="de-DE" dirty="0" err="1"/>
              <a:t>problem</a:t>
            </a:r>
            <a:r>
              <a:rPr lang="de-DE" dirty="0"/>
              <a:t> (</a:t>
            </a:r>
            <a:r>
              <a:rPr lang="de-DE" dirty="0" err="1"/>
              <a:t>concurrent</a:t>
            </a:r>
            <a:r>
              <a:rPr lang="de-DE" dirty="0"/>
              <a:t> </a:t>
            </a:r>
            <a:r>
              <a:rPr lang="de-DE" dirty="0" err="1"/>
              <a:t>scheduling</a:t>
            </a:r>
            <a:r>
              <a:rPr lang="de-DE" dirty="0"/>
              <a:t> </a:t>
            </a:r>
            <a:r>
              <a:rPr lang="de-DE" dirty="0" err="1"/>
              <a:t>applications</a:t>
            </a:r>
            <a:r>
              <a:rPr lang="de-DE" dirty="0"/>
              <a:t>)</a:t>
            </a:r>
          </a:p>
          <a:p>
            <a:r>
              <a:rPr lang="de-DE" dirty="0"/>
              <a:t>Dynamic </a:t>
            </a:r>
            <a:r>
              <a:rPr lang="de-DE" dirty="0" err="1"/>
              <a:t>states</a:t>
            </a:r>
            <a:r>
              <a:rPr lang="de-DE" dirty="0"/>
              <a:t> </a:t>
            </a:r>
            <a:r>
              <a:rPr lang="de-DE" dirty="0" err="1"/>
              <a:t>of</a:t>
            </a:r>
            <a:r>
              <a:rPr lang="de-DE" dirty="0"/>
              <a:t> </a:t>
            </a:r>
            <a:r>
              <a:rPr lang="de-DE" dirty="0" err="1"/>
              <a:t>resources</a:t>
            </a:r>
            <a:r>
              <a:rPr lang="de-DE" dirty="0"/>
              <a:t> </a:t>
            </a:r>
            <a:r>
              <a:rPr lang="de-DE" dirty="0" err="1"/>
              <a:t>are</a:t>
            </a:r>
            <a:r>
              <a:rPr lang="de-DE" dirty="0"/>
              <a:t> </a:t>
            </a:r>
            <a:r>
              <a:rPr lang="de-DE" dirty="0" err="1"/>
              <a:t>accounted</a:t>
            </a:r>
            <a:r>
              <a:rPr lang="de-DE" dirty="0"/>
              <a:t> </a:t>
            </a:r>
            <a:r>
              <a:rPr lang="de-DE" dirty="0" err="1"/>
              <a:t>for</a:t>
            </a:r>
            <a:endParaRPr lang="de-DE" dirty="0"/>
          </a:p>
        </p:txBody>
      </p:sp>
      <p:sp>
        <p:nvSpPr>
          <p:cNvPr id="4" name="Foliennummernplatzhalter 3"/>
          <p:cNvSpPr>
            <a:spLocks noGrp="1"/>
          </p:cNvSpPr>
          <p:nvPr>
            <p:ph type="sldNum" sz="quarter" idx="5"/>
          </p:nvPr>
        </p:nvSpPr>
        <p:spPr/>
        <p:txBody>
          <a:bodyPr/>
          <a:lstStyle/>
          <a:p>
            <a:fld id="{F9FD5D1E-0332-5B47-A3CC-A4A31387838F}" type="slidenum">
              <a:rPr lang="de-DE" smtClean="0"/>
              <a:t>42</a:t>
            </a:fld>
            <a:endParaRPr lang="de-DE" dirty="0"/>
          </a:p>
        </p:txBody>
      </p:sp>
    </p:spTree>
    <p:extLst>
      <p:ext uri="{BB962C8B-B14F-4D97-AF65-F5344CB8AC3E}">
        <p14:creationId xmlns:p14="http://schemas.microsoft.com/office/powerpoint/2010/main" val="3223044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Either</a:t>
            </a:r>
            <a:r>
              <a:rPr lang="de-DE" dirty="0"/>
              <a:t> </a:t>
            </a:r>
            <a:r>
              <a:rPr lang="de-DE" dirty="0" err="1"/>
              <a:t>wait</a:t>
            </a:r>
            <a:r>
              <a:rPr lang="de-DE" dirty="0"/>
              <a:t> </a:t>
            </a:r>
            <a:r>
              <a:rPr lang="de-DE" dirty="0" err="1"/>
              <a:t>for</a:t>
            </a:r>
            <a:r>
              <a:rPr lang="de-DE" dirty="0"/>
              <a:t> all </a:t>
            </a:r>
            <a:r>
              <a:rPr lang="de-DE" dirty="0" err="1"/>
              <a:t>answers</a:t>
            </a:r>
            <a:r>
              <a:rPr lang="de-DE" dirty="0"/>
              <a:t> (</a:t>
            </a:r>
            <a:r>
              <a:rPr lang="de-DE" dirty="0" err="1"/>
              <a:t>if</a:t>
            </a:r>
            <a:r>
              <a:rPr lang="de-DE" dirty="0"/>
              <a:t> possible) </a:t>
            </a:r>
            <a:r>
              <a:rPr lang="de-DE" dirty="0" err="1"/>
              <a:t>to</a:t>
            </a:r>
            <a:r>
              <a:rPr lang="de-DE" dirty="0"/>
              <a:t> </a:t>
            </a:r>
            <a:r>
              <a:rPr lang="de-DE" dirty="0" err="1"/>
              <a:t>have</a:t>
            </a:r>
            <a:r>
              <a:rPr lang="de-DE" dirty="0"/>
              <a:t> </a:t>
            </a:r>
            <a:r>
              <a:rPr lang="de-DE" dirty="0" err="1"/>
              <a:t>the</a:t>
            </a:r>
            <a:r>
              <a:rPr lang="de-DE" dirty="0"/>
              <a:t> </a:t>
            </a:r>
            <a:r>
              <a:rPr lang="de-DE" dirty="0" err="1"/>
              <a:t>best</a:t>
            </a:r>
            <a:r>
              <a:rPr lang="de-DE" dirty="0"/>
              <a:t> </a:t>
            </a:r>
            <a:r>
              <a:rPr lang="de-DE" dirty="0" err="1"/>
              <a:t>solution</a:t>
            </a:r>
            <a:r>
              <a:rPr lang="de-DE" dirty="0"/>
              <a:t> </a:t>
            </a:r>
            <a:r>
              <a:rPr lang="de-DE" dirty="0" err="1"/>
              <a:t>or</a:t>
            </a:r>
            <a:r>
              <a:rPr lang="de-DE" dirty="0"/>
              <a:t> </a:t>
            </a:r>
            <a:r>
              <a:rPr lang="de-DE" dirty="0" err="1"/>
              <a:t>continue</a:t>
            </a:r>
            <a:r>
              <a:rPr lang="de-DE" dirty="0"/>
              <a:t> after x ms </a:t>
            </a:r>
            <a:r>
              <a:rPr lang="de-DE" dirty="0" err="1"/>
              <a:t>to</a:t>
            </a:r>
            <a:r>
              <a:rPr lang="de-DE" dirty="0"/>
              <a:t> </a:t>
            </a:r>
            <a:r>
              <a:rPr lang="de-DE" dirty="0" err="1"/>
              <a:t>avoid</a:t>
            </a:r>
            <a:r>
              <a:rPr lang="de-DE" dirty="0"/>
              <a:t> a </a:t>
            </a:r>
            <a:r>
              <a:rPr lang="de-DE" dirty="0" err="1"/>
              <a:t>stalling</a:t>
            </a:r>
            <a:r>
              <a:rPr lang="de-DE" dirty="0"/>
              <a:t> </a:t>
            </a:r>
            <a:r>
              <a:rPr lang="de-DE" dirty="0" err="1"/>
              <a:t>application</a:t>
            </a:r>
            <a:endParaRPr lang="de-DE" dirty="0"/>
          </a:p>
          <a:p>
            <a:r>
              <a:rPr lang="de-DE" dirty="0" err="1"/>
              <a:t>Why</a:t>
            </a:r>
            <a:r>
              <a:rPr lang="de-DE" dirty="0"/>
              <a:t> </a:t>
            </a:r>
            <a:r>
              <a:rPr lang="de-DE" dirty="0" err="1"/>
              <a:t>reject</a:t>
            </a:r>
            <a:r>
              <a:rPr lang="de-DE" dirty="0"/>
              <a:t> </a:t>
            </a:r>
            <a:r>
              <a:rPr lang="de-DE" dirty="0" err="1"/>
              <a:t>proposal</a:t>
            </a:r>
            <a:r>
              <a:rPr lang="de-DE" dirty="0"/>
              <a:t>? Free </a:t>
            </a:r>
            <a:r>
              <a:rPr lang="de-DE" dirty="0" err="1"/>
              <a:t>up</a:t>
            </a:r>
            <a:r>
              <a:rPr lang="de-DE" dirty="0"/>
              <a:t> </a:t>
            </a:r>
            <a:r>
              <a:rPr lang="de-DE" dirty="0" err="1"/>
              <a:t>offering</a:t>
            </a:r>
            <a:r>
              <a:rPr lang="de-DE" dirty="0"/>
              <a:t> </a:t>
            </a:r>
            <a:r>
              <a:rPr lang="de-DE" dirty="0" err="1"/>
              <a:t>agents</a:t>
            </a:r>
            <a:endParaRPr lang="de-DE" dirty="0"/>
          </a:p>
        </p:txBody>
      </p:sp>
      <p:sp>
        <p:nvSpPr>
          <p:cNvPr id="4" name="Foliennummernplatzhalter 3"/>
          <p:cNvSpPr>
            <a:spLocks noGrp="1"/>
          </p:cNvSpPr>
          <p:nvPr>
            <p:ph type="sldNum" sz="quarter" idx="5"/>
          </p:nvPr>
        </p:nvSpPr>
        <p:spPr/>
        <p:txBody>
          <a:bodyPr/>
          <a:lstStyle/>
          <a:p>
            <a:fld id="{F9FD5D1E-0332-5B47-A3CC-A4A31387838F}" type="slidenum">
              <a:rPr lang="de-DE" smtClean="0"/>
              <a:t>44</a:t>
            </a:fld>
            <a:endParaRPr lang="de-DE" dirty="0"/>
          </a:p>
        </p:txBody>
      </p:sp>
    </p:spTree>
    <p:extLst>
      <p:ext uri="{BB962C8B-B14F-4D97-AF65-F5344CB8AC3E}">
        <p14:creationId xmlns:p14="http://schemas.microsoft.com/office/powerpoint/2010/main" val="3725061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We</a:t>
            </a:r>
            <a:r>
              <a:rPr lang="de-DE" dirty="0"/>
              <a:t> </a:t>
            </a:r>
            <a:r>
              <a:rPr lang="de-DE" dirty="0" err="1"/>
              <a:t>use</a:t>
            </a:r>
            <a:r>
              <a:rPr lang="de-DE" dirty="0"/>
              <a:t> JSON </a:t>
            </a:r>
            <a:r>
              <a:rPr lang="de-DE" dirty="0" err="1"/>
              <a:t>as</a:t>
            </a:r>
            <a:r>
              <a:rPr lang="de-DE" dirty="0"/>
              <a:t> </a:t>
            </a:r>
            <a:r>
              <a:rPr lang="de-DE" dirty="0" err="1"/>
              <a:t>content</a:t>
            </a:r>
            <a:r>
              <a:rPr lang="de-DE" dirty="0"/>
              <a:t> </a:t>
            </a:r>
            <a:r>
              <a:rPr lang="de-DE" dirty="0" err="1"/>
              <a:t>language</a:t>
            </a:r>
            <a:r>
              <a:rPr lang="de-DE" dirty="0"/>
              <a:t> </a:t>
            </a:r>
            <a:r>
              <a:rPr lang="de-DE" dirty="0" err="1"/>
              <a:t>here</a:t>
            </a:r>
            <a:endParaRPr lang="de-DE" dirty="0"/>
          </a:p>
          <a:p>
            <a:r>
              <a:rPr lang="de-DE" dirty="0"/>
              <a:t>Überleitung: Content </a:t>
            </a:r>
            <a:r>
              <a:rPr lang="de-DE" dirty="0" err="1"/>
              <a:t>slot</a:t>
            </a:r>
            <a:r>
              <a:rPr lang="de-DE" dirty="0"/>
              <a:t> </a:t>
            </a:r>
            <a:r>
              <a:rPr lang="de-DE" dirty="0" err="1"/>
              <a:t>can</a:t>
            </a:r>
            <a:r>
              <a:rPr lang="de-DE" dirty="0"/>
              <a:t> </a:t>
            </a:r>
            <a:r>
              <a:rPr lang="de-DE" dirty="0" err="1"/>
              <a:t>be</a:t>
            </a:r>
            <a:r>
              <a:rPr lang="de-DE" dirty="0"/>
              <a:t> </a:t>
            </a:r>
            <a:r>
              <a:rPr lang="de-DE" dirty="0" err="1"/>
              <a:t>structured</a:t>
            </a:r>
            <a:r>
              <a:rPr lang="de-DE" dirty="0"/>
              <a:t> </a:t>
            </a:r>
            <a:r>
              <a:rPr lang="de-DE" dirty="0" err="1"/>
              <a:t>according</a:t>
            </a:r>
            <a:r>
              <a:rPr lang="de-DE" dirty="0"/>
              <a:t> </a:t>
            </a:r>
            <a:r>
              <a:rPr lang="de-DE" dirty="0" err="1"/>
              <a:t>to</a:t>
            </a:r>
            <a:r>
              <a:rPr lang="de-DE" dirty="0"/>
              <a:t> </a:t>
            </a:r>
            <a:r>
              <a:rPr lang="de-DE" dirty="0" err="1"/>
              <a:t>one‘s</a:t>
            </a:r>
            <a:r>
              <a:rPr lang="de-DE" dirty="0"/>
              <a:t> </a:t>
            </a:r>
            <a:r>
              <a:rPr lang="de-DE" dirty="0" err="1"/>
              <a:t>needs</a:t>
            </a:r>
            <a:endParaRPr lang="de-DE" dirty="0"/>
          </a:p>
        </p:txBody>
      </p:sp>
      <p:sp>
        <p:nvSpPr>
          <p:cNvPr id="4" name="Foliennummernplatzhalter 3"/>
          <p:cNvSpPr>
            <a:spLocks noGrp="1"/>
          </p:cNvSpPr>
          <p:nvPr>
            <p:ph type="sldNum" sz="quarter" idx="5"/>
          </p:nvPr>
        </p:nvSpPr>
        <p:spPr/>
        <p:txBody>
          <a:bodyPr/>
          <a:lstStyle/>
          <a:p>
            <a:fld id="{F9FD5D1E-0332-5B47-A3CC-A4A31387838F}" type="slidenum">
              <a:rPr lang="de-DE" smtClean="0"/>
              <a:t>47</a:t>
            </a:fld>
            <a:endParaRPr lang="de-DE" dirty="0"/>
          </a:p>
        </p:txBody>
      </p:sp>
    </p:spTree>
    <p:extLst>
      <p:ext uri="{BB962C8B-B14F-4D97-AF65-F5344CB8AC3E}">
        <p14:creationId xmlns:p14="http://schemas.microsoft.com/office/powerpoint/2010/main" val="1393903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JAVA serialization is only for JAVA and not human readable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Query their product ontology for product requirements, query their resource model for answering CFPs / inquiries</a:t>
            </a:r>
          </a:p>
          <a:p>
            <a:endParaRPr lang="de-DE" dirty="0"/>
          </a:p>
        </p:txBody>
      </p:sp>
      <p:sp>
        <p:nvSpPr>
          <p:cNvPr id="4" name="Foliennummernplatzhalter 3"/>
          <p:cNvSpPr>
            <a:spLocks noGrp="1"/>
          </p:cNvSpPr>
          <p:nvPr>
            <p:ph type="sldNum" sz="quarter" idx="5"/>
          </p:nvPr>
        </p:nvSpPr>
        <p:spPr/>
        <p:txBody>
          <a:bodyPr/>
          <a:lstStyle/>
          <a:p>
            <a:fld id="{F9FD5D1E-0332-5B47-A3CC-A4A31387838F}" type="slidenum">
              <a:rPr lang="de-DE" smtClean="0"/>
              <a:t>48</a:t>
            </a:fld>
            <a:endParaRPr lang="de-DE" dirty="0"/>
          </a:p>
        </p:txBody>
      </p:sp>
    </p:spTree>
    <p:extLst>
      <p:ext uri="{BB962C8B-B14F-4D97-AF65-F5344CB8AC3E}">
        <p14:creationId xmlns:p14="http://schemas.microsoft.com/office/powerpoint/2010/main" val="1774159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Conversation</a:t>
            </a:r>
            <a:r>
              <a:rPr lang="de-DE" dirty="0"/>
              <a:t> </a:t>
            </a:r>
            <a:r>
              <a:rPr lang="de-DE" dirty="0" err="1"/>
              <a:t>id</a:t>
            </a:r>
            <a:r>
              <a:rPr lang="de-DE" dirty="0"/>
              <a:t> </a:t>
            </a:r>
            <a:r>
              <a:rPr lang="de-DE" dirty="0" err="1"/>
              <a:t>to</a:t>
            </a:r>
            <a:r>
              <a:rPr lang="de-DE" dirty="0"/>
              <a:t> </a:t>
            </a:r>
            <a:r>
              <a:rPr lang="de-DE" dirty="0" err="1"/>
              <a:t>allocate</a:t>
            </a:r>
            <a:r>
              <a:rPr lang="de-DE" dirty="0"/>
              <a:t> </a:t>
            </a:r>
            <a:r>
              <a:rPr lang="de-DE" dirty="0" err="1"/>
              <a:t>the</a:t>
            </a:r>
            <a:r>
              <a:rPr lang="de-DE" dirty="0"/>
              <a:t> </a:t>
            </a:r>
            <a:r>
              <a:rPr lang="de-DE" dirty="0" err="1"/>
              <a:t>accept</a:t>
            </a:r>
            <a:r>
              <a:rPr lang="de-DE" dirty="0"/>
              <a:t> </a:t>
            </a:r>
            <a:r>
              <a:rPr lang="de-DE" dirty="0" err="1"/>
              <a:t>proposals</a:t>
            </a:r>
            <a:r>
              <a:rPr lang="de-DE" dirty="0"/>
              <a:t> </a:t>
            </a:r>
            <a:r>
              <a:rPr lang="de-DE" dirty="0" err="1"/>
              <a:t>correctly</a:t>
            </a:r>
            <a:endParaRPr lang="de-DE" dirty="0"/>
          </a:p>
        </p:txBody>
      </p:sp>
      <p:sp>
        <p:nvSpPr>
          <p:cNvPr id="4" name="Foliennummernplatzhalter 3"/>
          <p:cNvSpPr>
            <a:spLocks noGrp="1"/>
          </p:cNvSpPr>
          <p:nvPr>
            <p:ph type="sldNum" sz="quarter" idx="5"/>
          </p:nvPr>
        </p:nvSpPr>
        <p:spPr/>
        <p:txBody>
          <a:bodyPr/>
          <a:lstStyle/>
          <a:p>
            <a:fld id="{F9FD5D1E-0332-5B47-A3CC-A4A31387838F}" type="slidenum">
              <a:rPr lang="de-DE" smtClean="0"/>
              <a:t>50</a:t>
            </a:fld>
            <a:endParaRPr lang="de-DE" dirty="0"/>
          </a:p>
        </p:txBody>
      </p:sp>
    </p:spTree>
    <p:extLst>
      <p:ext uri="{BB962C8B-B14F-4D97-AF65-F5344CB8AC3E}">
        <p14:creationId xmlns:p14="http://schemas.microsoft.com/office/powerpoint/2010/main" val="1271324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9FD5D1E-0332-5B47-A3CC-A4A31387838F}" type="slidenum">
              <a:rPr lang="de-DE" smtClean="0"/>
              <a:t>51</a:t>
            </a:fld>
            <a:endParaRPr lang="de-DE" dirty="0"/>
          </a:p>
        </p:txBody>
      </p:sp>
    </p:spTree>
    <p:extLst>
      <p:ext uri="{BB962C8B-B14F-4D97-AF65-F5344CB8AC3E}">
        <p14:creationId xmlns:p14="http://schemas.microsoft.com/office/powerpoint/2010/main" val="1640702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Conversation</a:t>
            </a:r>
            <a:r>
              <a:rPr lang="de-DE" dirty="0"/>
              <a:t> </a:t>
            </a:r>
            <a:r>
              <a:rPr lang="de-DE" dirty="0" err="1"/>
              <a:t>id</a:t>
            </a:r>
            <a:r>
              <a:rPr lang="de-DE" dirty="0"/>
              <a:t> </a:t>
            </a:r>
            <a:r>
              <a:rPr lang="de-DE" dirty="0" err="1"/>
              <a:t>to</a:t>
            </a:r>
            <a:r>
              <a:rPr lang="de-DE" dirty="0"/>
              <a:t> </a:t>
            </a:r>
            <a:r>
              <a:rPr lang="de-DE" dirty="0" err="1"/>
              <a:t>allocate</a:t>
            </a:r>
            <a:r>
              <a:rPr lang="de-DE" dirty="0"/>
              <a:t> </a:t>
            </a:r>
            <a:r>
              <a:rPr lang="de-DE" dirty="0" err="1"/>
              <a:t>the</a:t>
            </a:r>
            <a:r>
              <a:rPr lang="de-DE" dirty="0"/>
              <a:t> </a:t>
            </a:r>
            <a:r>
              <a:rPr lang="de-DE" dirty="0" err="1"/>
              <a:t>accept</a:t>
            </a:r>
            <a:r>
              <a:rPr lang="de-DE" dirty="0"/>
              <a:t> </a:t>
            </a:r>
            <a:r>
              <a:rPr lang="de-DE" dirty="0" err="1"/>
              <a:t>proposals</a:t>
            </a:r>
            <a:r>
              <a:rPr lang="de-DE" dirty="0"/>
              <a:t> </a:t>
            </a:r>
            <a:r>
              <a:rPr lang="de-DE" dirty="0" err="1"/>
              <a:t>correctly</a:t>
            </a:r>
            <a:endParaRPr lang="de-DE" dirty="0"/>
          </a:p>
        </p:txBody>
      </p:sp>
      <p:sp>
        <p:nvSpPr>
          <p:cNvPr id="4" name="Foliennummernplatzhalter 3"/>
          <p:cNvSpPr>
            <a:spLocks noGrp="1"/>
          </p:cNvSpPr>
          <p:nvPr>
            <p:ph type="sldNum" sz="quarter" idx="5"/>
          </p:nvPr>
        </p:nvSpPr>
        <p:spPr/>
        <p:txBody>
          <a:bodyPr/>
          <a:lstStyle/>
          <a:p>
            <a:fld id="{F9FD5D1E-0332-5B47-A3CC-A4A31387838F}" type="slidenum">
              <a:rPr lang="de-DE" smtClean="0"/>
              <a:t>52</a:t>
            </a:fld>
            <a:endParaRPr lang="de-DE" dirty="0"/>
          </a:p>
        </p:txBody>
      </p:sp>
    </p:spTree>
    <p:extLst>
      <p:ext uri="{BB962C8B-B14F-4D97-AF65-F5344CB8AC3E}">
        <p14:creationId xmlns:p14="http://schemas.microsoft.com/office/powerpoint/2010/main" val="4091203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9FD5D1E-0332-5B47-A3CC-A4A31387838F}" type="slidenum">
              <a:rPr lang="de-DE" smtClean="0"/>
              <a:t>4</a:t>
            </a:fld>
            <a:endParaRPr lang="de-DE" dirty="0"/>
          </a:p>
        </p:txBody>
      </p:sp>
    </p:spTree>
    <p:extLst>
      <p:ext uri="{BB962C8B-B14F-4D97-AF65-F5344CB8AC3E}">
        <p14:creationId xmlns:p14="http://schemas.microsoft.com/office/powerpoint/2010/main" val="613500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9FD5D1E-0332-5B47-A3CC-A4A31387838F}" type="slidenum">
              <a:rPr lang="de-DE" smtClean="0"/>
              <a:t>5</a:t>
            </a:fld>
            <a:endParaRPr lang="de-DE" dirty="0"/>
          </a:p>
        </p:txBody>
      </p:sp>
    </p:spTree>
    <p:extLst>
      <p:ext uri="{BB962C8B-B14F-4D97-AF65-F5344CB8AC3E}">
        <p14:creationId xmlns:p14="http://schemas.microsoft.com/office/powerpoint/2010/main" val="948816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Werkstücke (identifizierbar mit z.B. Barcode) werden auf einem Förderband (</a:t>
            </a:r>
            <a:r>
              <a:rPr lang="de-DE" dirty="0" err="1"/>
              <a:t>Conveyor</a:t>
            </a:r>
            <a:r>
              <a:rPr lang="de-DE" dirty="0"/>
              <a:t>) transportiert.</a:t>
            </a:r>
          </a:p>
          <a:p>
            <a:r>
              <a:rPr lang="de-DE" dirty="0"/>
              <a:t>Das Förderband sowie die Sensoren und Greifer (</a:t>
            </a:r>
            <a:r>
              <a:rPr lang="de-DE" dirty="0" err="1"/>
              <a:t>Gripper</a:t>
            </a:r>
            <a:r>
              <a:rPr lang="de-DE" dirty="0"/>
              <a:t>) sind durch Agenten repräsentiert.</a:t>
            </a:r>
          </a:p>
          <a:p>
            <a:endParaRPr lang="de-DE" dirty="0"/>
          </a:p>
        </p:txBody>
      </p:sp>
      <p:sp>
        <p:nvSpPr>
          <p:cNvPr id="4" name="Foliennummernplatzhalter 3"/>
          <p:cNvSpPr>
            <a:spLocks noGrp="1"/>
          </p:cNvSpPr>
          <p:nvPr>
            <p:ph type="sldNum" sz="quarter" idx="5"/>
          </p:nvPr>
        </p:nvSpPr>
        <p:spPr/>
        <p:txBody>
          <a:bodyPr/>
          <a:lstStyle/>
          <a:p>
            <a:fld id="{F9FD5D1E-0332-5B47-A3CC-A4A31387838F}" type="slidenum">
              <a:rPr lang="de-DE" smtClean="0"/>
              <a:t>9</a:t>
            </a:fld>
            <a:endParaRPr lang="de-DE" dirty="0"/>
          </a:p>
        </p:txBody>
      </p:sp>
    </p:spTree>
    <p:extLst>
      <p:ext uri="{BB962C8B-B14F-4D97-AF65-F5344CB8AC3E}">
        <p14:creationId xmlns:p14="http://schemas.microsoft.com/office/powerpoint/2010/main" val="65199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a:t>
            </a:r>
            <a:r>
              <a:rPr lang="de-DE" b="1" dirty="0"/>
              <a:t>Sequenzdiagramm</a:t>
            </a:r>
            <a:r>
              <a:rPr lang="de-DE" dirty="0"/>
              <a:t> (</a:t>
            </a:r>
            <a:r>
              <a:rPr lang="de-DE" b="0" i="0" dirty="0">
                <a:effectLst/>
                <a:hlinkClick r:id="rId3" tooltip="Englische Sprache"/>
              </a:rPr>
              <a:t>englisch</a:t>
            </a:r>
            <a:r>
              <a:rPr lang="de-DE" dirty="0"/>
              <a:t> </a:t>
            </a:r>
            <a:r>
              <a:rPr lang="de-DE" i="1" dirty="0" err="1">
                <a:effectLst/>
              </a:rPr>
              <a:t>sequence</a:t>
            </a:r>
            <a:r>
              <a:rPr lang="de-DE" i="1" dirty="0">
                <a:effectLst/>
              </a:rPr>
              <a:t> </a:t>
            </a:r>
            <a:r>
              <a:rPr lang="de-DE" i="1" dirty="0" err="1">
                <a:effectLst/>
              </a:rPr>
              <a:t>diagram</a:t>
            </a:r>
            <a:r>
              <a:rPr lang="de-DE" dirty="0"/>
              <a:t>) ist ein Verhaltensdiagramm, welches eine </a:t>
            </a:r>
            <a:r>
              <a:rPr lang="de-DE" dirty="0">
                <a:hlinkClick r:id="rId4" tooltip="Interaktion (UML)"/>
              </a:rPr>
              <a:t>Interaktion</a:t>
            </a:r>
            <a:r>
              <a:rPr lang="de-DE" dirty="0"/>
              <a:t> im Sinne der </a:t>
            </a:r>
            <a:r>
              <a:rPr lang="de-DE" dirty="0">
                <a:hlinkClick r:id="rId5" tooltip="Unified Modeling Language"/>
              </a:rPr>
              <a:t>Unified Modeling Language</a:t>
            </a:r>
            <a:r>
              <a:rPr lang="de-DE" dirty="0"/>
              <a:t> (UML) grafisch darstellt. </a:t>
            </a:r>
          </a:p>
        </p:txBody>
      </p:sp>
      <p:sp>
        <p:nvSpPr>
          <p:cNvPr id="4" name="Foliennummernplatzhalter 3"/>
          <p:cNvSpPr>
            <a:spLocks noGrp="1"/>
          </p:cNvSpPr>
          <p:nvPr>
            <p:ph type="sldNum" sz="quarter" idx="5"/>
          </p:nvPr>
        </p:nvSpPr>
        <p:spPr/>
        <p:txBody>
          <a:bodyPr/>
          <a:lstStyle/>
          <a:p>
            <a:fld id="{F9FD5D1E-0332-5B47-A3CC-A4A31387838F}" type="slidenum">
              <a:rPr lang="de-DE" smtClean="0"/>
              <a:t>13</a:t>
            </a:fld>
            <a:endParaRPr lang="de-DE" dirty="0"/>
          </a:p>
        </p:txBody>
      </p:sp>
    </p:spTree>
    <p:extLst>
      <p:ext uri="{BB962C8B-B14F-4D97-AF65-F5344CB8AC3E}">
        <p14:creationId xmlns:p14="http://schemas.microsoft.com/office/powerpoint/2010/main" val="4227761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Delay = Länge des Werkstücks (Anwesenheitszeit in Lichtschranke) </a:t>
            </a:r>
            <a:r>
              <a:rPr lang="de-DE" dirty="0">
                <a:sym typeface="Wingdings" panose="05000000000000000000" pitchFamily="2" charset="2"/>
              </a:rPr>
              <a:t> Ergibt 0,5 bis 1 m </a:t>
            </a:r>
            <a:r>
              <a:rPr lang="de-DE" dirty="0" err="1">
                <a:sym typeface="Wingdings" panose="05000000000000000000" pitchFamily="2" charset="2"/>
              </a:rPr>
              <a:t>Paketmaß</a:t>
            </a:r>
            <a:endParaRPr lang="de-DE" dirty="0"/>
          </a:p>
        </p:txBody>
      </p:sp>
      <p:sp>
        <p:nvSpPr>
          <p:cNvPr id="4" name="Foliennummernplatzhalter 3"/>
          <p:cNvSpPr>
            <a:spLocks noGrp="1"/>
          </p:cNvSpPr>
          <p:nvPr>
            <p:ph type="sldNum" sz="quarter" idx="5"/>
          </p:nvPr>
        </p:nvSpPr>
        <p:spPr/>
        <p:txBody>
          <a:bodyPr/>
          <a:lstStyle/>
          <a:p>
            <a:fld id="{F9FD5D1E-0332-5B47-A3CC-A4A31387838F}" type="slidenum">
              <a:rPr lang="de-DE" smtClean="0"/>
              <a:t>15</a:t>
            </a:fld>
            <a:endParaRPr lang="de-DE" dirty="0"/>
          </a:p>
        </p:txBody>
      </p:sp>
    </p:spTree>
    <p:extLst>
      <p:ext uri="{BB962C8B-B14F-4D97-AF65-F5344CB8AC3E}">
        <p14:creationId xmlns:p14="http://schemas.microsoft.com/office/powerpoint/2010/main" val="2468474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Ablage </a:t>
            </a:r>
            <a:r>
              <a:rPr lang="de-DE" dirty="0" err="1"/>
              <a:t>barcode</a:t>
            </a:r>
            <a:r>
              <a:rPr lang="de-DE" dirty="0"/>
              <a:t>, </a:t>
            </a:r>
            <a:r>
              <a:rPr lang="de-DE" dirty="0" err="1"/>
              <a:t>payload</a:t>
            </a:r>
            <a:r>
              <a:rPr lang="de-DE" dirty="0"/>
              <a:t> ähnlich wie </a:t>
            </a:r>
            <a:r>
              <a:rPr lang="de-DE" dirty="0" err="1"/>
              <a:t>Hashmap</a:t>
            </a:r>
            <a:endParaRPr lang="de-DE" dirty="0"/>
          </a:p>
        </p:txBody>
      </p:sp>
      <p:sp>
        <p:nvSpPr>
          <p:cNvPr id="4" name="Foliennummernplatzhalter 3"/>
          <p:cNvSpPr>
            <a:spLocks noGrp="1"/>
          </p:cNvSpPr>
          <p:nvPr>
            <p:ph type="sldNum" sz="quarter" idx="5"/>
          </p:nvPr>
        </p:nvSpPr>
        <p:spPr/>
        <p:txBody>
          <a:bodyPr/>
          <a:lstStyle/>
          <a:p>
            <a:fld id="{F9FD5D1E-0332-5B47-A3CC-A4A31387838F}" type="slidenum">
              <a:rPr lang="de-DE" smtClean="0"/>
              <a:t>16</a:t>
            </a:fld>
            <a:endParaRPr lang="de-DE" dirty="0"/>
          </a:p>
        </p:txBody>
      </p:sp>
    </p:spTree>
    <p:extLst>
      <p:ext uri="{BB962C8B-B14F-4D97-AF65-F5344CB8AC3E}">
        <p14:creationId xmlns:p14="http://schemas.microsoft.com/office/powerpoint/2010/main" val="327859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Wechsel zu Aljosha</a:t>
            </a:r>
          </a:p>
        </p:txBody>
      </p:sp>
      <p:sp>
        <p:nvSpPr>
          <p:cNvPr id="4" name="Foliennummernplatzhalter 3"/>
          <p:cNvSpPr>
            <a:spLocks noGrp="1"/>
          </p:cNvSpPr>
          <p:nvPr>
            <p:ph type="sldNum" sz="quarter" idx="5"/>
          </p:nvPr>
        </p:nvSpPr>
        <p:spPr/>
        <p:txBody>
          <a:bodyPr/>
          <a:lstStyle/>
          <a:p>
            <a:fld id="{F9FD5D1E-0332-5B47-A3CC-A4A31387838F}" type="slidenum">
              <a:rPr lang="de-DE" smtClean="0"/>
              <a:t>17</a:t>
            </a:fld>
            <a:endParaRPr lang="de-DE" dirty="0"/>
          </a:p>
        </p:txBody>
      </p:sp>
    </p:spTree>
    <p:extLst>
      <p:ext uri="{BB962C8B-B14F-4D97-AF65-F5344CB8AC3E}">
        <p14:creationId xmlns:p14="http://schemas.microsoft.com/office/powerpoint/2010/main" val="8757649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5" name="Rechteck 4"/>
          <p:cNvSpPr/>
          <p:nvPr userDrawn="1"/>
        </p:nvSpPr>
        <p:spPr>
          <a:xfrm>
            <a:off x="0" y="6511636"/>
            <a:ext cx="12192000" cy="346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Dokument 13">
            <a:extLst>
              <a:ext uri="{FF2B5EF4-FFF2-40B4-BE49-F238E27FC236}">
                <a16:creationId xmlns:a16="http://schemas.microsoft.com/office/drawing/2014/main" id="{F9005855-30A0-1345-9115-64481C23E18B}"/>
              </a:ext>
            </a:extLst>
          </p:cNvPr>
          <p:cNvSpPr/>
          <p:nvPr userDrawn="1"/>
        </p:nvSpPr>
        <p:spPr>
          <a:xfrm>
            <a:off x="0" y="1174432"/>
            <a:ext cx="12192000" cy="5157787"/>
          </a:xfrm>
          <a:prstGeom prst="flowChartDocument">
            <a:avLst/>
          </a:prstGeom>
          <a:gradFill>
            <a:gsLst>
              <a:gs pos="5000">
                <a:schemeClr val="bg1"/>
              </a:gs>
              <a:gs pos="40000">
                <a:srgbClr val="C70E56"/>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Dokument 7">
            <a:extLst>
              <a:ext uri="{FF2B5EF4-FFF2-40B4-BE49-F238E27FC236}">
                <a16:creationId xmlns:a16="http://schemas.microsoft.com/office/drawing/2014/main" id="{B46D8E2B-64B0-ED48-A38C-74AA90A8F3E4}"/>
              </a:ext>
            </a:extLst>
          </p:cNvPr>
          <p:cNvSpPr/>
          <p:nvPr userDrawn="1"/>
        </p:nvSpPr>
        <p:spPr>
          <a:xfrm>
            <a:off x="0" y="0"/>
            <a:ext cx="12192000" cy="6275070"/>
          </a:xfrm>
          <a:prstGeom prst="flowChartDocumen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solidFill>
                <a:srgbClr val="695C5D"/>
              </a:solidFill>
            </a:endParaRPr>
          </a:p>
        </p:txBody>
      </p:sp>
      <p:sp>
        <p:nvSpPr>
          <p:cNvPr id="2" name="Titel 1"/>
          <p:cNvSpPr>
            <a:spLocks noGrp="1"/>
          </p:cNvSpPr>
          <p:nvPr>
            <p:ph type="ctrTitle"/>
          </p:nvPr>
        </p:nvSpPr>
        <p:spPr>
          <a:xfrm>
            <a:off x="507999" y="3479602"/>
            <a:ext cx="11030857" cy="831424"/>
          </a:xfrm>
          <a:prstGeom prst="rect">
            <a:avLst/>
          </a:prstGeom>
        </p:spPr>
        <p:txBody>
          <a:bodyPr lIns="288000" tIns="0" rIns="0" bIns="0" anchor="ctr">
            <a:normAutofit/>
          </a:bodyPr>
          <a:lstStyle>
            <a:lvl1pPr algn="l">
              <a:defRPr sz="6000" b="0" i="0">
                <a:solidFill>
                  <a:schemeClr val="tx1"/>
                </a:solidFill>
                <a:latin typeface="Calibri" panose="020F0502020204030204" pitchFamily="34" charset="0"/>
                <a:ea typeface="Helvetica Neue Light" panose="02000403000000020004" pitchFamily="2" charset="0"/>
                <a:cs typeface="Calibri" panose="020F0502020204030204" pitchFamily="34" charset="0"/>
              </a:defRPr>
            </a:lvl1pPr>
          </a:lstStyle>
          <a:p>
            <a:r>
              <a:rPr lang="de-DE" noProof="0" dirty="0"/>
              <a:t>Mastertitelformat bearbeiten</a:t>
            </a:r>
          </a:p>
        </p:txBody>
      </p:sp>
      <p:sp>
        <p:nvSpPr>
          <p:cNvPr id="3" name="Untertitel 2"/>
          <p:cNvSpPr>
            <a:spLocks noGrp="1"/>
          </p:cNvSpPr>
          <p:nvPr>
            <p:ph type="subTitle" idx="1" hasCustomPrompt="1"/>
          </p:nvPr>
        </p:nvSpPr>
        <p:spPr>
          <a:xfrm>
            <a:off x="507999" y="4425507"/>
            <a:ext cx="6510021" cy="1059951"/>
          </a:xfrm>
          <a:prstGeom prst="rect">
            <a:avLst/>
          </a:prstGeom>
        </p:spPr>
        <p:txBody>
          <a:bodyPr lIns="288000" tIns="0" rIns="0" bIns="0" anchor="t">
            <a:normAutofit/>
          </a:bodyPr>
          <a:lstStyle>
            <a:lvl1pPr marL="0" indent="0" algn="l">
              <a:buNone/>
              <a:defRPr sz="3200" b="0" i="0">
                <a:solidFill>
                  <a:schemeClr val="tx1"/>
                </a:solidFill>
                <a:latin typeface="+mj-lt"/>
                <a:ea typeface="Helvetica Neue Thin"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noProof="0" dirty="0"/>
              <a:t>Master-Untertitelformat bearbeiten</a:t>
            </a:r>
          </a:p>
        </p:txBody>
      </p:sp>
      <p:pic>
        <p:nvPicPr>
          <p:cNvPr id="12" name="Grafik 11">
            <a:extLst>
              <a:ext uri="{FF2B5EF4-FFF2-40B4-BE49-F238E27FC236}">
                <a16:creationId xmlns:a16="http://schemas.microsoft.com/office/drawing/2014/main" id="{DD24622F-5F41-FA40-B70D-04BA327C69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4998" y="5635216"/>
            <a:ext cx="1467835" cy="1054394"/>
          </a:xfrm>
          <a:prstGeom prst="rect">
            <a:avLst/>
          </a:prstGeom>
        </p:spPr>
      </p:pic>
      <p:pic>
        <p:nvPicPr>
          <p:cNvPr id="7" name="Grafik 6">
            <a:extLst>
              <a:ext uri="{FF2B5EF4-FFF2-40B4-BE49-F238E27FC236}">
                <a16:creationId xmlns:a16="http://schemas.microsoft.com/office/drawing/2014/main" id="{3D96D106-2CAB-3B4E-8851-E4B82B9EAFA9}"/>
              </a:ext>
            </a:extLst>
          </p:cNvPr>
          <p:cNvPicPr>
            <a:picLocks noChangeAspect="1"/>
          </p:cNvPicPr>
          <p:nvPr userDrawn="1"/>
        </p:nvPicPr>
        <p:blipFill>
          <a:blip r:embed="rId3"/>
          <a:stretch>
            <a:fillRect/>
          </a:stretch>
        </p:blipFill>
        <p:spPr>
          <a:xfrm>
            <a:off x="416822" y="378103"/>
            <a:ext cx="1252221" cy="753598"/>
          </a:xfrm>
          <a:prstGeom prst="rect">
            <a:avLst/>
          </a:prstGeom>
        </p:spPr>
      </p:pic>
      <p:sp>
        <p:nvSpPr>
          <p:cNvPr id="24" name="Rechteck 23">
            <a:extLst>
              <a:ext uri="{FF2B5EF4-FFF2-40B4-BE49-F238E27FC236}">
                <a16:creationId xmlns:a16="http://schemas.microsoft.com/office/drawing/2014/main" id="{6A031E2B-55FF-7845-9604-7E37ABF48572}"/>
              </a:ext>
            </a:extLst>
          </p:cNvPr>
          <p:cNvSpPr/>
          <p:nvPr userDrawn="1"/>
        </p:nvSpPr>
        <p:spPr>
          <a:xfrm>
            <a:off x="558143" y="1044904"/>
            <a:ext cx="1942006" cy="307777"/>
          </a:xfrm>
          <a:prstGeom prst="rect">
            <a:avLst/>
          </a:prstGeom>
          <a:effectLst/>
        </p:spPr>
        <p:txBody>
          <a:bodyPr wrap="none">
            <a:spAutoFit/>
          </a:bodyPr>
          <a:lstStyle/>
          <a:p>
            <a:r>
              <a:rPr lang="de-DE" sz="1400" b="1" i="0" noProof="0" dirty="0">
                <a:solidFill>
                  <a:srgbClr val="9C9289"/>
                </a:solidFill>
                <a:latin typeface="Calibri" panose="020F0502020204030204" pitchFamily="34" charset="0"/>
                <a:ea typeface="Helvetica Neue" panose="02000503000000020004" pitchFamily="2" charset="0"/>
                <a:cs typeface="Calibri" panose="020F0502020204030204" pitchFamily="34" charset="0"/>
              </a:rPr>
              <a:t>Institute </a:t>
            </a:r>
            <a:r>
              <a:rPr lang="de-DE" sz="1400" b="1" i="0" noProof="0" dirty="0" err="1">
                <a:solidFill>
                  <a:srgbClr val="9C9289"/>
                </a:solidFill>
                <a:latin typeface="Calibri" panose="020F0502020204030204" pitchFamily="34" charset="0"/>
                <a:ea typeface="Helvetica Neue" panose="02000503000000020004" pitchFamily="2" charset="0"/>
                <a:cs typeface="Calibri" panose="020F0502020204030204" pitchFamily="34" charset="0"/>
              </a:rPr>
              <a:t>of</a:t>
            </a:r>
            <a:r>
              <a:rPr lang="de-DE" sz="1400" b="1" i="0" noProof="0" dirty="0">
                <a:solidFill>
                  <a:srgbClr val="9C9289"/>
                </a:solidFill>
                <a:latin typeface="Calibri" panose="020F0502020204030204" pitchFamily="34" charset="0"/>
                <a:ea typeface="Helvetica Neue" panose="02000503000000020004" pitchFamily="2" charset="0"/>
                <a:cs typeface="Calibri" panose="020F0502020204030204" pitchFamily="34" charset="0"/>
              </a:rPr>
              <a:t> Automation</a:t>
            </a:r>
            <a:endParaRPr lang="de-DE" sz="1400" b="1" i="0" dirty="0">
              <a:solidFill>
                <a:srgbClr val="9C9289"/>
              </a:solidFill>
              <a:latin typeface="Calibri" panose="020F0502020204030204" pitchFamily="34" charset="0"/>
              <a:ea typeface="Helvetica Neue" panose="02000503000000020004" pitchFamily="2" charset="0"/>
              <a:cs typeface="Calibri" panose="020F0502020204030204" pitchFamily="34" charset="0"/>
            </a:endParaRPr>
          </a:p>
        </p:txBody>
      </p:sp>
    </p:spTree>
    <p:extLst>
      <p:ext uri="{BB962C8B-B14F-4D97-AF65-F5344CB8AC3E}">
        <p14:creationId xmlns:p14="http://schemas.microsoft.com/office/powerpoint/2010/main" val="1203291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_ein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77373" y="1005840"/>
            <a:ext cx="11405656" cy="5316903"/>
          </a:xfrm>
          <a:prstGeom prst="rect">
            <a:avLst/>
          </a:prstGeom>
        </p:spPr>
        <p:txBody>
          <a:bodyPr>
            <a:normAutofit/>
          </a:bodyPr>
          <a:lstStyle>
            <a:lvl1pPr marL="300600" indent="-300600">
              <a:lnSpc>
                <a:spcPct val="100000"/>
              </a:lnSpc>
              <a:spcBef>
                <a:spcPts val="500"/>
              </a:spcBef>
              <a:spcAft>
                <a:spcPts val="200"/>
              </a:spcAft>
              <a:buClr>
                <a:srgbClr val="BA1F4E"/>
              </a:buClr>
              <a:buFont typeface="Wingdings" pitchFamily="2" charset="2"/>
              <a:buChar char="§"/>
              <a:defRPr sz="2400" b="0" i="0">
                <a:solidFill>
                  <a:schemeClr val="tx1"/>
                </a:solidFill>
                <a:latin typeface="+mn-lt"/>
                <a:ea typeface="Helvetica Neue Light" charset="0"/>
                <a:cs typeface="Helvetica Neue Light" charset="0"/>
              </a:defRPr>
            </a:lvl1pPr>
            <a:lvl2pPr marL="685800" indent="-228600">
              <a:lnSpc>
                <a:spcPct val="100000"/>
              </a:lnSpc>
              <a:spcBef>
                <a:spcPts val="500"/>
              </a:spcBef>
              <a:spcAft>
                <a:spcPts val="200"/>
              </a:spcAft>
              <a:buClr>
                <a:srgbClr val="BA1F4E"/>
              </a:buClr>
              <a:buFont typeface="Wingdings" pitchFamily="2" charset="2"/>
              <a:buChar char="§"/>
              <a:defRPr sz="2000" b="0" i="0">
                <a:solidFill>
                  <a:schemeClr val="tx1"/>
                </a:solidFill>
                <a:latin typeface="+mn-lt"/>
                <a:ea typeface="Helvetica Neue Light" charset="0"/>
                <a:cs typeface="Helvetica Neue Light" charset="0"/>
              </a:defRPr>
            </a:lvl2pPr>
            <a:lvl3pPr marL="1143000" indent="-228600">
              <a:lnSpc>
                <a:spcPct val="100000"/>
              </a:lnSpc>
              <a:spcBef>
                <a:spcPts val="500"/>
              </a:spcBef>
              <a:spcAft>
                <a:spcPts val="200"/>
              </a:spcAft>
              <a:buClr>
                <a:srgbClr val="BA1F4E"/>
              </a:buClr>
              <a:buFont typeface="Wingdings" pitchFamily="2" charset="2"/>
              <a:buChar char="§"/>
              <a:defRPr sz="1800" b="0" i="0">
                <a:solidFill>
                  <a:schemeClr val="tx1"/>
                </a:solidFill>
                <a:latin typeface="+mn-lt"/>
                <a:ea typeface="Helvetica Neue Light" charset="0"/>
                <a:cs typeface="Helvetica Neue Light" charset="0"/>
              </a:defRPr>
            </a:lvl3pPr>
            <a:lvl4pPr marL="1600200" indent="-228600">
              <a:lnSpc>
                <a:spcPct val="100000"/>
              </a:lnSpc>
              <a:spcBef>
                <a:spcPts val="500"/>
              </a:spcBef>
              <a:spcAft>
                <a:spcPts val="200"/>
              </a:spcAft>
              <a:buClr>
                <a:srgbClr val="BA1F4E"/>
              </a:buClr>
              <a:buFont typeface="Wingdings" pitchFamily="2" charset="2"/>
              <a:buChar char="§"/>
              <a:defRPr sz="1600" b="0" i="0">
                <a:solidFill>
                  <a:schemeClr val="tx1"/>
                </a:solidFill>
                <a:latin typeface="+mn-lt"/>
                <a:ea typeface="Helvetica Neue Light" charset="0"/>
                <a:cs typeface="Helvetica Neue Light" charset="0"/>
              </a:defRPr>
            </a:lvl4pPr>
            <a:lvl5pPr marL="2057400" indent="-228600">
              <a:lnSpc>
                <a:spcPct val="100000"/>
              </a:lnSpc>
              <a:spcBef>
                <a:spcPts val="500"/>
              </a:spcBef>
              <a:spcAft>
                <a:spcPts val="200"/>
              </a:spcAft>
              <a:buClr>
                <a:srgbClr val="BA1F4E"/>
              </a:buClr>
              <a:buFont typeface="Wingdings" pitchFamily="2" charset="2"/>
              <a:buChar char="§"/>
              <a:defRPr sz="1600" b="0" i="0">
                <a:solidFill>
                  <a:schemeClr val="tx1"/>
                </a:solidFill>
                <a:latin typeface="+mn-lt"/>
                <a:ea typeface="Helvetica Neue Light" charset="0"/>
                <a:cs typeface="Helvetica Neue Light" charset="0"/>
              </a:defRPr>
            </a:lvl5p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4" name="Titel 7">
            <a:extLst>
              <a:ext uri="{FF2B5EF4-FFF2-40B4-BE49-F238E27FC236}">
                <a16:creationId xmlns:a16="http://schemas.microsoft.com/office/drawing/2014/main" id="{9B514113-0BB9-BF45-ACD9-16F1F228E8F2}"/>
              </a:ext>
            </a:extLst>
          </p:cNvPr>
          <p:cNvSpPr>
            <a:spLocks noGrp="1"/>
          </p:cNvSpPr>
          <p:nvPr>
            <p:ph type="title"/>
          </p:nvPr>
        </p:nvSpPr>
        <p:spPr>
          <a:xfrm>
            <a:off x="377373" y="87086"/>
            <a:ext cx="10385362" cy="696682"/>
          </a:xfrm>
          <a:prstGeom prst="rect">
            <a:avLst/>
          </a:prstGeom>
        </p:spPr>
        <p:txBody>
          <a:bodyPr anchor="ctr">
            <a:normAutofit/>
          </a:bodyPr>
          <a:lstStyle>
            <a:lvl1pPr algn="l">
              <a:defRPr sz="3000" b="0" i="0">
                <a:solidFill>
                  <a:srgbClr val="695C5D"/>
                </a:solidFill>
                <a:latin typeface="+mn-lt"/>
                <a:ea typeface="Helvetica Neue Light" charset="0"/>
                <a:cs typeface="Helvetica Neue Light" charset="0"/>
              </a:defRPr>
            </a:lvl1pPr>
          </a:lstStyle>
          <a:p>
            <a:r>
              <a:rPr lang="de-DE" noProof="0" dirty="0"/>
              <a:t>Mastertitelformat bearbeiten</a:t>
            </a:r>
          </a:p>
        </p:txBody>
      </p:sp>
    </p:spTree>
    <p:extLst>
      <p:ext uri="{BB962C8B-B14F-4D97-AF65-F5344CB8AC3E}">
        <p14:creationId xmlns:p14="http://schemas.microsoft.com/office/powerpoint/2010/main" val="1752249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_zweispaltig">
    <p:spTree>
      <p:nvGrpSpPr>
        <p:cNvPr id="1" name=""/>
        <p:cNvGrpSpPr/>
        <p:nvPr/>
      </p:nvGrpSpPr>
      <p:grpSpPr>
        <a:xfrm>
          <a:off x="0" y="0"/>
          <a:ext cx="0" cy="0"/>
          <a:chOff x="0" y="0"/>
          <a:chExt cx="0" cy="0"/>
        </a:xfrm>
      </p:grpSpPr>
      <p:sp>
        <p:nvSpPr>
          <p:cNvPr id="4" name="Inhaltsplatzhalter 2"/>
          <p:cNvSpPr>
            <a:spLocks noGrp="1"/>
          </p:cNvSpPr>
          <p:nvPr>
            <p:ph idx="10" hasCustomPrompt="1"/>
          </p:nvPr>
        </p:nvSpPr>
        <p:spPr>
          <a:xfrm>
            <a:off x="6235700" y="1013589"/>
            <a:ext cx="5547328" cy="5316903"/>
          </a:xfrm>
          <a:prstGeom prst="rect">
            <a:avLst/>
          </a:prstGeom>
        </p:spPr>
        <p:txBody>
          <a:bodyPr>
            <a:normAutofit/>
          </a:bodyPr>
          <a:lstStyle>
            <a:lvl1pPr marL="300600" indent="-300600">
              <a:lnSpc>
                <a:spcPct val="100000"/>
              </a:lnSpc>
              <a:spcBef>
                <a:spcPts val="500"/>
              </a:spcBef>
              <a:spcAft>
                <a:spcPts val="200"/>
              </a:spcAft>
              <a:buClr>
                <a:srgbClr val="BA1F4E"/>
              </a:buClr>
              <a:buFont typeface="Wingdings" pitchFamily="2" charset="2"/>
              <a:buChar char="§"/>
              <a:defRPr sz="2400" b="0" i="0">
                <a:solidFill>
                  <a:srgbClr val="695C5D"/>
                </a:solidFill>
                <a:latin typeface="+mn-lt"/>
                <a:ea typeface="Helvetica Neue Light" charset="0"/>
                <a:cs typeface="Calibri Light" panose="020F0302020204030204" pitchFamily="34" charset="0"/>
              </a:defRPr>
            </a:lvl1pPr>
            <a:lvl2pPr marL="685800" indent="-228600">
              <a:lnSpc>
                <a:spcPct val="100000"/>
              </a:lnSpc>
              <a:spcBef>
                <a:spcPts val="500"/>
              </a:spcBef>
              <a:spcAft>
                <a:spcPts val="200"/>
              </a:spcAft>
              <a:buClr>
                <a:srgbClr val="BA1F4E"/>
              </a:buClr>
              <a:buFont typeface="Wingdings" pitchFamily="2" charset="2"/>
              <a:buChar char="§"/>
              <a:defRPr sz="2000" b="0" i="0">
                <a:solidFill>
                  <a:srgbClr val="695C5D"/>
                </a:solidFill>
                <a:latin typeface="+mn-lt"/>
                <a:ea typeface="Helvetica Neue Light" charset="0"/>
                <a:cs typeface="Calibri Light" panose="020F0302020204030204" pitchFamily="34" charset="0"/>
              </a:defRPr>
            </a:lvl2pPr>
            <a:lvl3pPr marL="1143000" indent="-228600">
              <a:lnSpc>
                <a:spcPct val="100000"/>
              </a:lnSpc>
              <a:spcBef>
                <a:spcPts val="500"/>
              </a:spcBef>
              <a:spcAft>
                <a:spcPts val="200"/>
              </a:spcAft>
              <a:buClr>
                <a:srgbClr val="BA1F4E"/>
              </a:buClr>
              <a:buFont typeface="Wingdings" pitchFamily="2" charset="2"/>
              <a:buChar char="§"/>
              <a:defRPr sz="1800" b="0" i="0">
                <a:solidFill>
                  <a:srgbClr val="695C5D"/>
                </a:solidFill>
                <a:latin typeface="+mn-lt"/>
                <a:ea typeface="Helvetica Neue Light" charset="0"/>
                <a:cs typeface="Calibri Light" panose="020F0302020204030204" pitchFamily="34" charset="0"/>
              </a:defRPr>
            </a:lvl3pPr>
            <a:lvl4pPr marL="16002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4pPr>
            <a:lvl5pPr marL="20574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5p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5" name="Inhaltsplatzhalter 2">
            <a:extLst>
              <a:ext uri="{FF2B5EF4-FFF2-40B4-BE49-F238E27FC236}">
                <a16:creationId xmlns:a16="http://schemas.microsoft.com/office/drawing/2014/main" id="{D81AB9AA-9DBC-8242-BBB7-46BF2FB92E0B}"/>
              </a:ext>
            </a:extLst>
          </p:cNvPr>
          <p:cNvSpPr>
            <a:spLocks noGrp="1"/>
          </p:cNvSpPr>
          <p:nvPr>
            <p:ph idx="11" hasCustomPrompt="1"/>
          </p:nvPr>
        </p:nvSpPr>
        <p:spPr>
          <a:xfrm>
            <a:off x="377373" y="1005840"/>
            <a:ext cx="5547328" cy="5316903"/>
          </a:xfrm>
          <a:prstGeom prst="rect">
            <a:avLst/>
          </a:prstGeom>
        </p:spPr>
        <p:txBody>
          <a:bodyPr>
            <a:normAutofit/>
          </a:bodyPr>
          <a:lstStyle>
            <a:lvl1pPr marL="300600" indent="-300600">
              <a:lnSpc>
                <a:spcPct val="100000"/>
              </a:lnSpc>
              <a:spcBef>
                <a:spcPts val="500"/>
              </a:spcBef>
              <a:spcAft>
                <a:spcPts val="200"/>
              </a:spcAft>
              <a:buClr>
                <a:srgbClr val="BA1F4E"/>
              </a:buClr>
              <a:buFont typeface="Wingdings" pitchFamily="2" charset="2"/>
              <a:buChar char="§"/>
              <a:defRPr sz="2400" b="0" i="0">
                <a:solidFill>
                  <a:srgbClr val="695C5D"/>
                </a:solidFill>
                <a:latin typeface="+mn-lt"/>
                <a:ea typeface="Helvetica Neue Light" charset="0"/>
                <a:cs typeface="Calibri Light" panose="020F0302020204030204" pitchFamily="34" charset="0"/>
              </a:defRPr>
            </a:lvl1pPr>
            <a:lvl2pPr marL="685800" indent="-228600">
              <a:lnSpc>
                <a:spcPct val="100000"/>
              </a:lnSpc>
              <a:spcBef>
                <a:spcPts val="500"/>
              </a:spcBef>
              <a:spcAft>
                <a:spcPts val="200"/>
              </a:spcAft>
              <a:buClr>
                <a:srgbClr val="BA1F4E"/>
              </a:buClr>
              <a:buFont typeface="Wingdings" pitchFamily="2" charset="2"/>
              <a:buChar char="§"/>
              <a:defRPr sz="2000" b="0" i="0">
                <a:solidFill>
                  <a:srgbClr val="695C5D"/>
                </a:solidFill>
                <a:latin typeface="+mn-lt"/>
                <a:ea typeface="Helvetica Neue Light" charset="0"/>
                <a:cs typeface="Calibri Light" panose="020F0302020204030204" pitchFamily="34" charset="0"/>
              </a:defRPr>
            </a:lvl2pPr>
            <a:lvl3pPr marL="1143000" indent="-228600">
              <a:lnSpc>
                <a:spcPct val="100000"/>
              </a:lnSpc>
              <a:spcBef>
                <a:spcPts val="500"/>
              </a:spcBef>
              <a:spcAft>
                <a:spcPts val="200"/>
              </a:spcAft>
              <a:buClr>
                <a:srgbClr val="BA1F4E"/>
              </a:buClr>
              <a:buFont typeface="Wingdings" pitchFamily="2" charset="2"/>
              <a:buChar char="§"/>
              <a:defRPr sz="1800" b="0" i="0">
                <a:solidFill>
                  <a:srgbClr val="695C5D"/>
                </a:solidFill>
                <a:latin typeface="+mn-lt"/>
                <a:ea typeface="Helvetica Neue Light" charset="0"/>
                <a:cs typeface="Calibri Light" panose="020F0302020204030204" pitchFamily="34" charset="0"/>
              </a:defRPr>
            </a:lvl3pPr>
            <a:lvl4pPr marL="16002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4pPr>
            <a:lvl5pPr marL="20574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5p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6" name="Titel 7">
            <a:extLst>
              <a:ext uri="{FF2B5EF4-FFF2-40B4-BE49-F238E27FC236}">
                <a16:creationId xmlns:a16="http://schemas.microsoft.com/office/drawing/2014/main" id="{DD2EDDA4-5BA6-984F-BB17-2908933744EB}"/>
              </a:ext>
            </a:extLst>
          </p:cNvPr>
          <p:cNvSpPr>
            <a:spLocks noGrp="1"/>
          </p:cNvSpPr>
          <p:nvPr>
            <p:ph type="title"/>
          </p:nvPr>
        </p:nvSpPr>
        <p:spPr>
          <a:xfrm>
            <a:off x="377373" y="87086"/>
            <a:ext cx="10385362" cy="696682"/>
          </a:xfrm>
          <a:prstGeom prst="rect">
            <a:avLst/>
          </a:prstGeom>
        </p:spPr>
        <p:txBody>
          <a:bodyPr anchor="ctr">
            <a:normAutofit/>
          </a:bodyPr>
          <a:lstStyle>
            <a:lvl1pPr algn="l">
              <a:defRPr sz="3000" b="0" i="0">
                <a:solidFill>
                  <a:srgbClr val="695C5D"/>
                </a:solidFill>
                <a:latin typeface="+mn-lt"/>
                <a:ea typeface="Helvetica Neue Light" charset="0"/>
                <a:cs typeface="Helvetica Neue Light" charset="0"/>
              </a:defRPr>
            </a:lvl1pPr>
          </a:lstStyle>
          <a:p>
            <a:r>
              <a:rPr lang="de-DE" noProof="0"/>
              <a:t>Mastertitelformat bearbeiten</a:t>
            </a:r>
            <a:endParaRPr lang="de-DE" noProof="0" dirty="0"/>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_zweispaltig_mit_ÜS">
    <p:spTree>
      <p:nvGrpSpPr>
        <p:cNvPr id="1" name=""/>
        <p:cNvGrpSpPr/>
        <p:nvPr/>
      </p:nvGrpSpPr>
      <p:grpSpPr>
        <a:xfrm>
          <a:off x="0" y="0"/>
          <a:ext cx="0" cy="0"/>
          <a:chOff x="0" y="0"/>
          <a:chExt cx="0" cy="0"/>
        </a:xfrm>
      </p:grpSpPr>
      <p:sp>
        <p:nvSpPr>
          <p:cNvPr id="4" name="Inhaltsplatzhalter 2"/>
          <p:cNvSpPr>
            <a:spLocks noGrp="1"/>
          </p:cNvSpPr>
          <p:nvPr>
            <p:ph idx="10" hasCustomPrompt="1"/>
          </p:nvPr>
        </p:nvSpPr>
        <p:spPr>
          <a:xfrm>
            <a:off x="6235700" y="1561253"/>
            <a:ext cx="5038852" cy="4807210"/>
          </a:xfrm>
          <a:prstGeom prst="rect">
            <a:avLst/>
          </a:prstGeom>
        </p:spPr>
        <p:txBody>
          <a:bodyPr>
            <a:normAutofit/>
          </a:bodyPr>
          <a:lstStyle>
            <a:lvl1pPr marL="300600" indent="-300600">
              <a:lnSpc>
                <a:spcPct val="100000"/>
              </a:lnSpc>
              <a:spcBef>
                <a:spcPts val="500"/>
              </a:spcBef>
              <a:spcAft>
                <a:spcPts val="200"/>
              </a:spcAft>
              <a:buClr>
                <a:srgbClr val="BA1F4E"/>
              </a:buClr>
              <a:buFont typeface="Wingdings" pitchFamily="2" charset="2"/>
              <a:buChar char="§"/>
              <a:defRPr sz="2000" b="0" i="0">
                <a:solidFill>
                  <a:srgbClr val="695C5D"/>
                </a:solidFill>
                <a:latin typeface="+mn-lt"/>
                <a:ea typeface="Helvetica Neue Light" charset="0"/>
                <a:cs typeface="Calibri Light" panose="020F0302020204030204" pitchFamily="34" charset="0"/>
              </a:defRPr>
            </a:lvl1pPr>
            <a:lvl2pPr marL="685800" indent="-228600">
              <a:lnSpc>
                <a:spcPct val="100000"/>
              </a:lnSpc>
              <a:spcBef>
                <a:spcPts val="500"/>
              </a:spcBef>
              <a:spcAft>
                <a:spcPts val="200"/>
              </a:spcAft>
              <a:buClr>
                <a:srgbClr val="BA1F4E"/>
              </a:buClr>
              <a:buFont typeface="Wingdings" pitchFamily="2" charset="2"/>
              <a:buChar char="§"/>
              <a:defRPr sz="1800" b="0" i="0">
                <a:solidFill>
                  <a:srgbClr val="695C5D"/>
                </a:solidFill>
                <a:latin typeface="+mn-lt"/>
                <a:ea typeface="Helvetica Neue Light" charset="0"/>
                <a:cs typeface="Calibri Light" panose="020F0302020204030204" pitchFamily="34" charset="0"/>
              </a:defRPr>
            </a:lvl2pPr>
            <a:lvl3pPr marL="11430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3pPr>
            <a:lvl4pPr marL="1600200" indent="-228600">
              <a:lnSpc>
                <a:spcPct val="100000"/>
              </a:lnSpc>
              <a:spcBef>
                <a:spcPts val="500"/>
              </a:spcBef>
              <a:spcAft>
                <a:spcPts val="200"/>
              </a:spcAft>
              <a:buClr>
                <a:srgbClr val="BA1F4E"/>
              </a:buClr>
              <a:buFont typeface="Wingdings" pitchFamily="2" charset="2"/>
              <a:buChar char="§"/>
              <a:defRPr sz="1400" b="0" i="0">
                <a:solidFill>
                  <a:srgbClr val="695C5D"/>
                </a:solidFill>
                <a:latin typeface="+mn-lt"/>
                <a:ea typeface="Helvetica Neue Light" charset="0"/>
                <a:cs typeface="Calibri Light" panose="020F0302020204030204" pitchFamily="34" charset="0"/>
              </a:defRPr>
            </a:lvl4pPr>
            <a:lvl5pPr marL="2057400" indent="-228600">
              <a:lnSpc>
                <a:spcPct val="100000"/>
              </a:lnSpc>
              <a:spcBef>
                <a:spcPts val="500"/>
              </a:spcBef>
              <a:spcAft>
                <a:spcPts val="200"/>
              </a:spcAft>
              <a:buClr>
                <a:srgbClr val="BA1F4E"/>
              </a:buClr>
              <a:buFont typeface="Wingdings" pitchFamily="2" charset="2"/>
              <a:buChar char="§"/>
              <a:defRPr sz="1400" b="0" i="0">
                <a:solidFill>
                  <a:srgbClr val="695C5D"/>
                </a:solidFill>
                <a:latin typeface="+mn-lt"/>
                <a:ea typeface="Helvetica Neue Light" charset="0"/>
                <a:cs typeface="Calibri Light" panose="020F0302020204030204" pitchFamily="34" charset="0"/>
              </a:defRPr>
            </a:lvl5p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5" name="Inhaltsplatzhalter 2">
            <a:extLst>
              <a:ext uri="{FF2B5EF4-FFF2-40B4-BE49-F238E27FC236}">
                <a16:creationId xmlns:a16="http://schemas.microsoft.com/office/drawing/2014/main" id="{D81AB9AA-9DBC-8242-BBB7-46BF2FB92E0B}"/>
              </a:ext>
            </a:extLst>
          </p:cNvPr>
          <p:cNvSpPr>
            <a:spLocks noGrp="1"/>
          </p:cNvSpPr>
          <p:nvPr>
            <p:ph idx="11" hasCustomPrompt="1"/>
          </p:nvPr>
        </p:nvSpPr>
        <p:spPr>
          <a:xfrm>
            <a:off x="377373" y="1561253"/>
            <a:ext cx="5038852" cy="4807210"/>
          </a:xfrm>
          <a:prstGeom prst="rect">
            <a:avLst/>
          </a:prstGeom>
        </p:spPr>
        <p:txBody>
          <a:bodyPr>
            <a:normAutofit/>
          </a:bodyPr>
          <a:lstStyle>
            <a:lvl1pPr marL="300600" indent="-300600">
              <a:lnSpc>
                <a:spcPct val="100000"/>
              </a:lnSpc>
              <a:spcBef>
                <a:spcPts val="500"/>
              </a:spcBef>
              <a:spcAft>
                <a:spcPts val="200"/>
              </a:spcAft>
              <a:buClr>
                <a:srgbClr val="BA1F4E"/>
              </a:buClr>
              <a:buFont typeface="Wingdings" pitchFamily="2" charset="2"/>
              <a:buChar char="§"/>
              <a:defRPr sz="2000" b="0" i="0">
                <a:solidFill>
                  <a:srgbClr val="695C5D"/>
                </a:solidFill>
                <a:latin typeface="+mn-lt"/>
                <a:ea typeface="Helvetica Neue Light" charset="0"/>
                <a:cs typeface="Calibri Light" panose="020F0302020204030204" pitchFamily="34" charset="0"/>
              </a:defRPr>
            </a:lvl1pPr>
            <a:lvl2pPr marL="685800" indent="-228600">
              <a:lnSpc>
                <a:spcPct val="100000"/>
              </a:lnSpc>
              <a:spcBef>
                <a:spcPts val="500"/>
              </a:spcBef>
              <a:spcAft>
                <a:spcPts val="200"/>
              </a:spcAft>
              <a:buClr>
                <a:srgbClr val="BA1F4E"/>
              </a:buClr>
              <a:buFont typeface="Wingdings" pitchFamily="2" charset="2"/>
              <a:buChar char="§"/>
              <a:defRPr sz="1800" b="0" i="0">
                <a:solidFill>
                  <a:srgbClr val="695C5D"/>
                </a:solidFill>
                <a:latin typeface="+mn-lt"/>
                <a:ea typeface="Helvetica Neue Light" charset="0"/>
                <a:cs typeface="Calibri Light" panose="020F0302020204030204" pitchFamily="34" charset="0"/>
              </a:defRPr>
            </a:lvl2pPr>
            <a:lvl3pPr marL="11430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3pPr>
            <a:lvl4pPr marL="1600200" indent="-228600">
              <a:lnSpc>
                <a:spcPct val="100000"/>
              </a:lnSpc>
              <a:spcBef>
                <a:spcPts val="500"/>
              </a:spcBef>
              <a:spcAft>
                <a:spcPts val="200"/>
              </a:spcAft>
              <a:buClr>
                <a:srgbClr val="BA1F4E"/>
              </a:buClr>
              <a:buFont typeface="Wingdings" pitchFamily="2" charset="2"/>
              <a:buChar char="§"/>
              <a:defRPr sz="1400" b="0" i="0">
                <a:solidFill>
                  <a:srgbClr val="695C5D"/>
                </a:solidFill>
                <a:latin typeface="+mn-lt"/>
                <a:ea typeface="Helvetica Neue Light" charset="0"/>
                <a:cs typeface="Calibri Light" panose="020F0302020204030204" pitchFamily="34" charset="0"/>
              </a:defRPr>
            </a:lvl4pPr>
            <a:lvl5pPr marL="2057400" indent="-228600">
              <a:lnSpc>
                <a:spcPct val="100000"/>
              </a:lnSpc>
              <a:spcBef>
                <a:spcPts val="500"/>
              </a:spcBef>
              <a:spcAft>
                <a:spcPts val="200"/>
              </a:spcAft>
              <a:buClr>
                <a:srgbClr val="BA1F4E"/>
              </a:buClr>
              <a:buFont typeface="Wingdings" pitchFamily="2" charset="2"/>
              <a:buChar char="§"/>
              <a:defRPr sz="1400" b="0" i="0">
                <a:solidFill>
                  <a:srgbClr val="695C5D"/>
                </a:solidFill>
                <a:latin typeface="+mn-lt"/>
                <a:ea typeface="Helvetica Neue Light" charset="0"/>
                <a:cs typeface="Calibri Light" panose="020F0302020204030204" pitchFamily="34" charset="0"/>
              </a:defRPr>
            </a:lvl5p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6" name="Titel 7">
            <a:extLst>
              <a:ext uri="{FF2B5EF4-FFF2-40B4-BE49-F238E27FC236}">
                <a16:creationId xmlns:a16="http://schemas.microsoft.com/office/drawing/2014/main" id="{DD2EDDA4-5BA6-984F-BB17-2908933744EB}"/>
              </a:ext>
            </a:extLst>
          </p:cNvPr>
          <p:cNvSpPr>
            <a:spLocks noGrp="1"/>
          </p:cNvSpPr>
          <p:nvPr>
            <p:ph type="title"/>
          </p:nvPr>
        </p:nvSpPr>
        <p:spPr>
          <a:xfrm>
            <a:off x="377373" y="87086"/>
            <a:ext cx="10385362" cy="696682"/>
          </a:xfrm>
          <a:prstGeom prst="rect">
            <a:avLst/>
          </a:prstGeom>
        </p:spPr>
        <p:txBody>
          <a:bodyPr anchor="ctr">
            <a:normAutofit/>
          </a:bodyPr>
          <a:lstStyle>
            <a:lvl1pPr algn="l">
              <a:defRPr sz="3600" b="0" i="0">
                <a:solidFill>
                  <a:srgbClr val="695C5D"/>
                </a:solidFill>
                <a:latin typeface="+mn-lt"/>
                <a:ea typeface="Helvetica Neue Light" charset="0"/>
                <a:cs typeface="Helvetica Neue Light" charset="0"/>
              </a:defRPr>
            </a:lvl1pPr>
          </a:lstStyle>
          <a:p>
            <a:r>
              <a:rPr lang="de-DE" noProof="0"/>
              <a:t>Mastertitelformat bearbeiten</a:t>
            </a:r>
            <a:endParaRPr lang="de-DE" noProof="0" dirty="0"/>
          </a:p>
        </p:txBody>
      </p:sp>
      <p:sp>
        <p:nvSpPr>
          <p:cNvPr id="7" name="Inhaltsplatzhalter 2">
            <a:extLst>
              <a:ext uri="{FF2B5EF4-FFF2-40B4-BE49-F238E27FC236}">
                <a16:creationId xmlns:a16="http://schemas.microsoft.com/office/drawing/2014/main" id="{19515346-5516-B34A-89E3-D285D59E773A}"/>
              </a:ext>
            </a:extLst>
          </p:cNvPr>
          <p:cNvSpPr>
            <a:spLocks noGrp="1"/>
          </p:cNvSpPr>
          <p:nvPr>
            <p:ph idx="12"/>
          </p:nvPr>
        </p:nvSpPr>
        <p:spPr>
          <a:xfrm>
            <a:off x="6235700" y="1010921"/>
            <a:ext cx="5038852" cy="482600"/>
          </a:xfrm>
          <a:prstGeom prst="rect">
            <a:avLst/>
          </a:prstGeom>
        </p:spPr>
        <p:txBody>
          <a:bodyPr>
            <a:normAutofit/>
          </a:bodyPr>
          <a:lstStyle>
            <a:lvl1pPr marL="0" indent="0">
              <a:lnSpc>
                <a:spcPct val="100000"/>
              </a:lnSpc>
              <a:spcBef>
                <a:spcPts val="500"/>
              </a:spcBef>
              <a:spcAft>
                <a:spcPts val="200"/>
              </a:spcAft>
              <a:buClr>
                <a:srgbClr val="BA1F4E"/>
              </a:buClr>
              <a:buFont typeface="Wingdings" pitchFamily="2" charset="2"/>
              <a:buNone/>
              <a:defRPr sz="2400" b="0" i="0">
                <a:solidFill>
                  <a:srgbClr val="695C5D"/>
                </a:solidFill>
                <a:latin typeface="+mn-lt"/>
                <a:ea typeface="Helvetica Neue Light" charset="0"/>
                <a:cs typeface="Calibri Light" panose="020F0302020204030204" pitchFamily="34" charset="0"/>
              </a:defRPr>
            </a:lvl1pPr>
            <a:lvl2pPr marL="685800" indent="-228600">
              <a:lnSpc>
                <a:spcPct val="100000"/>
              </a:lnSpc>
              <a:spcBef>
                <a:spcPts val="500"/>
              </a:spcBef>
              <a:spcAft>
                <a:spcPts val="200"/>
              </a:spcAft>
              <a:buClr>
                <a:srgbClr val="BA1F4E"/>
              </a:buClr>
              <a:buFont typeface="Wingdings" pitchFamily="2" charset="2"/>
              <a:buChar char="§"/>
              <a:defRPr sz="2000" b="0" i="0">
                <a:solidFill>
                  <a:srgbClr val="695C5D"/>
                </a:solidFill>
                <a:latin typeface="+mn-lt"/>
                <a:ea typeface="Helvetica Neue Light" charset="0"/>
                <a:cs typeface="Calibri Light" panose="020F0302020204030204" pitchFamily="34" charset="0"/>
              </a:defRPr>
            </a:lvl2pPr>
            <a:lvl3pPr marL="1143000" indent="-228600">
              <a:lnSpc>
                <a:spcPct val="100000"/>
              </a:lnSpc>
              <a:spcBef>
                <a:spcPts val="500"/>
              </a:spcBef>
              <a:spcAft>
                <a:spcPts val="200"/>
              </a:spcAft>
              <a:buClr>
                <a:srgbClr val="BA1F4E"/>
              </a:buClr>
              <a:buFont typeface="Wingdings" pitchFamily="2" charset="2"/>
              <a:buChar char="§"/>
              <a:defRPr sz="1800" b="0" i="0">
                <a:solidFill>
                  <a:srgbClr val="695C5D"/>
                </a:solidFill>
                <a:latin typeface="+mn-lt"/>
                <a:ea typeface="Helvetica Neue Light" charset="0"/>
                <a:cs typeface="Calibri Light" panose="020F0302020204030204" pitchFamily="34" charset="0"/>
              </a:defRPr>
            </a:lvl3pPr>
            <a:lvl4pPr marL="16002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4pPr>
            <a:lvl5pPr marL="20574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5pPr>
          </a:lstStyle>
          <a:p>
            <a:pPr lvl="0"/>
            <a:r>
              <a:rPr lang="de-DE" noProof="0"/>
              <a:t>Mastertextformat bearbeiten</a:t>
            </a:r>
          </a:p>
        </p:txBody>
      </p:sp>
      <p:sp>
        <p:nvSpPr>
          <p:cNvPr id="8" name="Inhaltsplatzhalter 2">
            <a:extLst>
              <a:ext uri="{FF2B5EF4-FFF2-40B4-BE49-F238E27FC236}">
                <a16:creationId xmlns:a16="http://schemas.microsoft.com/office/drawing/2014/main" id="{5CBF5E6A-A95B-7E47-B364-04451A64C73B}"/>
              </a:ext>
            </a:extLst>
          </p:cNvPr>
          <p:cNvSpPr>
            <a:spLocks noGrp="1"/>
          </p:cNvSpPr>
          <p:nvPr>
            <p:ph idx="13"/>
          </p:nvPr>
        </p:nvSpPr>
        <p:spPr>
          <a:xfrm>
            <a:off x="377373" y="1010921"/>
            <a:ext cx="5038852" cy="482600"/>
          </a:xfrm>
          <a:prstGeom prst="rect">
            <a:avLst/>
          </a:prstGeom>
        </p:spPr>
        <p:txBody>
          <a:bodyPr>
            <a:normAutofit/>
          </a:bodyPr>
          <a:lstStyle>
            <a:lvl1pPr marL="0" indent="0">
              <a:lnSpc>
                <a:spcPct val="100000"/>
              </a:lnSpc>
              <a:spcBef>
                <a:spcPts val="500"/>
              </a:spcBef>
              <a:spcAft>
                <a:spcPts val="200"/>
              </a:spcAft>
              <a:buClr>
                <a:srgbClr val="BA1F4E"/>
              </a:buClr>
              <a:buFont typeface="Wingdings" pitchFamily="2" charset="2"/>
              <a:buNone/>
              <a:defRPr sz="2400" b="0" i="0">
                <a:solidFill>
                  <a:srgbClr val="695C5D"/>
                </a:solidFill>
                <a:latin typeface="+mn-lt"/>
                <a:ea typeface="Helvetica Neue Light" charset="0"/>
                <a:cs typeface="Calibri Light" panose="020F0302020204030204" pitchFamily="34" charset="0"/>
              </a:defRPr>
            </a:lvl1pPr>
            <a:lvl2pPr marL="685800" indent="-228600">
              <a:lnSpc>
                <a:spcPct val="100000"/>
              </a:lnSpc>
              <a:spcBef>
                <a:spcPts val="500"/>
              </a:spcBef>
              <a:spcAft>
                <a:spcPts val="200"/>
              </a:spcAft>
              <a:buClr>
                <a:srgbClr val="BA1F4E"/>
              </a:buClr>
              <a:buFont typeface="Wingdings" pitchFamily="2" charset="2"/>
              <a:buChar char="§"/>
              <a:defRPr sz="2000" b="0" i="0">
                <a:solidFill>
                  <a:srgbClr val="695C5D"/>
                </a:solidFill>
                <a:latin typeface="+mn-lt"/>
                <a:ea typeface="Helvetica Neue Light" charset="0"/>
                <a:cs typeface="Calibri Light" panose="020F0302020204030204" pitchFamily="34" charset="0"/>
              </a:defRPr>
            </a:lvl2pPr>
            <a:lvl3pPr marL="1143000" indent="-228600">
              <a:lnSpc>
                <a:spcPct val="100000"/>
              </a:lnSpc>
              <a:spcBef>
                <a:spcPts val="500"/>
              </a:spcBef>
              <a:spcAft>
                <a:spcPts val="200"/>
              </a:spcAft>
              <a:buClr>
                <a:srgbClr val="BA1F4E"/>
              </a:buClr>
              <a:buFont typeface="Wingdings" pitchFamily="2" charset="2"/>
              <a:buChar char="§"/>
              <a:defRPr sz="1800" b="0" i="0">
                <a:solidFill>
                  <a:srgbClr val="695C5D"/>
                </a:solidFill>
                <a:latin typeface="+mn-lt"/>
                <a:ea typeface="Helvetica Neue Light" charset="0"/>
                <a:cs typeface="Calibri Light" panose="020F0302020204030204" pitchFamily="34" charset="0"/>
              </a:defRPr>
            </a:lvl3pPr>
            <a:lvl4pPr marL="16002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4pPr>
            <a:lvl5pPr marL="20574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5pPr>
          </a:lstStyle>
          <a:p>
            <a:pPr lvl="0"/>
            <a:r>
              <a:rPr lang="de-DE" noProof="0"/>
              <a:t>Mastertextformat bearbeiten</a:t>
            </a:r>
          </a:p>
        </p:txBody>
      </p:sp>
      <p:cxnSp>
        <p:nvCxnSpPr>
          <p:cNvPr id="10" name="Gerade Verbindung 9">
            <a:extLst>
              <a:ext uri="{FF2B5EF4-FFF2-40B4-BE49-F238E27FC236}">
                <a16:creationId xmlns:a16="http://schemas.microsoft.com/office/drawing/2014/main" id="{C76DC493-288B-0142-ACBF-50E4AA4C03BD}"/>
              </a:ext>
            </a:extLst>
          </p:cNvPr>
          <p:cNvCxnSpPr>
            <a:cxnSpLocks/>
          </p:cNvCxnSpPr>
          <p:nvPr userDrawn="1"/>
        </p:nvCxnSpPr>
        <p:spPr>
          <a:xfrm>
            <a:off x="377373" y="1536531"/>
            <a:ext cx="5038852"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Gerade Verbindung 10">
            <a:extLst>
              <a:ext uri="{FF2B5EF4-FFF2-40B4-BE49-F238E27FC236}">
                <a16:creationId xmlns:a16="http://schemas.microsoft.com/office/drawing/2014/main" id="{39573D1E-D112-9E45-8833-750642899590}"/>
              </a:ext>
            </a:extLst>
          </p:cNvPr>
          <p:cNvCxnSpPr>
            <a:cxnSpLocks/>
          </p:cNvCxnSpPr>
          <p:nvPr userDrawn="1"/>
        </p:nvCxnSpPr>
        <p:spPr>
          <a:xfrm>
            <a:off x="6235700" y="1536531"/>
            <a:ext cx="5038852"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6620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Inhalt_zweispaltig_mit_ÜS">
    <p:spTree>
      <p:nvGrpSpPr>
        <p:cNvPr id="1" name=""/>
        <p:cNvGrpSpPr/>
        <p:nvPr/>
      </p:nvGrpSpPr>
      <p:grpSpPr>
        <a:xfrm>
          <a:off x="0" y="0"/>
          <a:ext cx="0" cy="0"/>
          <a:chOff x="0" y="0"/>
          <a:chExt cx="0" cy="0"/>
        </a:xfrm>
      </p:grpSpPr>
      <p:sp>
        <p:nvSpPr>
          <p:cNvPr id="4" name="Inhaltsplatzhalter 2"/>
          <p:cNvSpPr>
            <a:spLocks noGrp="1"/>
          </p:cNvSpPr>
          <p:nvPr>
            <p:ph idx="10" hasCustomPrompt="1"/>
          </p:nvPr>
        </p:nvSpPr>
        <p:spPr>
          <a:xfrm>
            <a:off x="4796849" y="1561253"/>
            <a:ext cx="6477704" cy="4807210"/>
          </a:xfrm>
          <a:prstGeom prst="rect">
            <a:avLst/>
          </a:prstGeom>
        </p:spPr>
        <p:txBody>
          <a:bodyPr>
            <a:normAutofit/>
          </a:bodyPr>
          <a:lstStyle>
            <a:lvl1pPr marL="300600" indent="-300600">
              <a:lnSpc>
                <a:spcPct val="100000"/>
              </a:lnSpc>
              <a:spcBef>
                <a:spcPts val="500"/>
              </a:spcBef>
              <a:spcAft>
                <a:spcPts val="200"/>
              </a:spcAft>
              <a:buClr>
                <a:srgbClr val="BA1F4E"/>
              </a:buClr>
              <a:buFont typeface="Wingdings" pitchFamily="2" charset="2"/>
              <a:buChar char="§"/>
              <a:defRPr sz="2000" b="0" i="0">
                <a:solidFill>
                  <a:srgbClr val="695C5D"/>
                </a:solidFill>
                <a:latin typeface="+mn-lt"/>
                <a:ea typeface="Helvetica Neue Light" charset="0"/>
                <a:cs typeface="Calibri Light" panose="020F0302020204030204" pitchFamily="34" charset="0"/>
              </a:defRPr>
            </a:lvl1pPr>
            <a:lvl2pPr marL="685800" indent="-228600">
              <a:lnSpc>
                <a:spcPct val="100000"/>
              </a:lnSpc>
              <a:spcBef>
                <a:spcPts val="500"/>
              </a:spcBef>
              <a:spcAft>
                <a:spcPts val="200"/>
              </a:spcAft>
              <a:buClr>
                <a:srgbClr val="BA1F4E"/>
              </a:buClr>
              <a:buFont typeface="Wingdings" pitchFamily="2" charset="2"/>
              <a:buChar char="§"/>
              <a:defRPr sz="1800" b="0" i="0">
                <a:solidFill>
                  <a:srgbClr val="695C5D"/>
                </a:solidFill>
                <a:latin typeface="+mn-lt"/>
                <a:ea typeface="Helvetica Neue Light" charset="0"/>
                <a:cs typeface="Calibri Light" panose="020F0302020204030204" pitchFamily="34" charset="0"/>
              </a:defRPr>
            </a:lvl2pPr>
            <a:lvl3pPr marL="11430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3pPr>
            <a:lvl4pPr marL="1600200" indent="-228600">
              <a:lnSpc>
                <a:spcPct val="100000"/>
              </a:lnSpc>
              <a:spcBef>
                <a:spcPts val="500"/>
              </a:spcBef>
              <a:spcAft>
                <a:spcPts val="200"/>
              </a:spcAft>
              <a:buClr>
                <a:srgbClr val="BA1F4E"/>
              </a:buClr>
              <a:buFont typeface="Wingdings" pitchFamily="2" charset="2"/>
              <a:buChar char="§"/>
              <a:defRPr sz="1400" b="0" i="0">
                <a:solidFill>
                  <a:srgbClr val="695C5D"/>
                </a:solidFill>
                <a:latin typeface="+mn-lt"/>
                <a:ea typeface="Helvetica Neue Light" charset="0"/>
                <a:cs typeface="Calibri Light" panose="020F0302020204030204" pitchFamily="34" charset="0"/>
              </a:defRPr>
            </a:lvl4pPr>
            <a:lvl5pPr marL="2057400" indent="-228600">
              <a:lnSpc>
                <a:spcPct val="100000"/>
              </a:lnSpc>
              <a:spcBef>
                <a:spcPts val="500"/>
              </a:spcBef>
              <a:spcAft>
                <a:spcPts val="200"/>
              </a:spcAft>
              <a:buClr>
                <a:srgbClr val="BA1F4E"/>
              </a:buClr>
              <a:buFont typeface="Wingdings" pitchFamily="2" charset="2"/>
              <a:buChar char="§"/>
              <a:defRPr sz="1400" b="0" i="0">
                <a:solidFill>
                  <a:srgbClr val="695C5D"/>
                </a:solidFill>
                <a:latin typeface="+mn-lt"/>
                <a:ea typeface="Helvetica Neue Light" charset="0"/>
                <a:cs typeface="Calibri Light" panose="020F0302020204030204" pitchFamily="34" charset="0"/>
              </a:defRPr>
            </a:lvl5p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5" name="Inhaltsplatzhalter 2">
            <a:extLst>
              <a:ext uri="{FF2B5EF4-FFF2-40B4-BE49-F238E27FC236}">
                <a16:creationId xmlns:a16="http://schemas.microsoft.com/office/drawing/2014/main" id="{D81AB9AA-9DBC-8242-BBB7-46BF2FB92E0B}"/>
              </a:ext>
            </a:extLst>
          </p:cNvPr>
          <p:cNvSpPr>
            <a:spLocks noGrp="1"/>
          </p:cNvSpPr>
          <p:nvPr>
            <p:ph idx="11" hasCustomPrompt="1"/>
          </p:nvPr>
        </p:nvSpPr>
        <p:spPr>
          <a:xfrm>
            <a:off x="377373" y="1561253"/>
            <a:ext cx="3600000" cy="4807210"/>
          </a:xfrm>
          <a:prstGeom prst="rect">
            <a:avLst/>
          </a:prstGeom>
        </p:spPr>
        <p:txBody>
          <a:bodyPr>
            <a:normAutofit/>
          </a:bodyPr>
          <a:lstStyle>
            <a:lvl1pPr marL="300600" indent="-300600">
              <a:lnSpc>
                <a:spcPct val="100000"/>
              </a:lnSpc>
              <a:spcBef>
                <a:spcPts val="500"/>
              </a:spcBef>
              <a:spcAft>
                <a:spcPts val="200"/>
              </a:spcAft>
              <a:buClr>
                <a:srgbClr val="BA1F4E"/>
              </a:buClr>
              <a:buFont typeface="Wingdings" pitchFamily="2" charset="2"/>
              <a:buChar char="§"/>
              <a:defRPr sz="2000" b="0" i="0">
                <a:solidFill>
                  <a:srgbClr val="695C5D"/>
                </a:solidFill>
                <a:latin typeface="+mn-lt"/>
                <a:ea typeface="Helvetica Neue Light" charset="0"/>
                <a:cs typeface="Calibri Light" panose="020F0302020204030204" pitchFamily="34" charset="0"/>
              </a:defRPr>
            </a:lvl1pPr>
            <a:lvl2pPr marL="685800" indent="-228600">
              <a:lnSpc>
                <a:spcPct val="100000"/>
              </a:lnSpc>
              <a:spcBef>
                <a:spcPts val="500"/>
              </a:spcBef>
              <a:spcAft>
                <a:spcPts val="200"/>
              </a:spcAft>
              <a:buClr>
                <a:srgbClr val="BA1F4E"/>
              </a:buClr>
              <a:buFont typeface="Wingdings" pitchFamily="2" charset="2"/>
              <a:buChar char="§"/>
              <a:defRPr sz="1800" b="0" i="0">
                <a:solidFill>
                  <a:srgbClr val="695C5D"/>
                </a:solidFill>
                <a:latin typeface="+mn-lt"/>
                <a:ea typeface="Helvetica Neue Light" charset="0"/>
                <a:cs typeface="Calibri Light" panose="020F0302020204030204" pitchFamily="34" charset="0"/>
              </a:defRPr>
            </a:lvl2pPr>
            <a:lvl3pPr marL="11430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3pPr>
            <a:lvl4pPr marL="1600200" indent="-228600">
              <a:lnSpc>
                <a:spcPct val="100000"/>
              </a:lnSpc>
              <a:spcBef>
                <a:spcPts val="500"/>
              </a:spcBef>
              <a:spcAft>
                <a:spcPts val="200"/>
              </a:spcAft>
              <a:buClr>
                <a:srgbClr val="BA1F4E"/>
              </a:buClr>
              <a:buFont typeface="Wingdings" pitchFamily="2" charset="2"/>
              <a:buChar char="§"/>
              <a:defRPr sz="1400" b="0" i="0">
                <a:solidFill>
                  <a:srgbClr val="695C5D"/>
                </a:solidFill>
                <a:latin typeface="+mn-lt"/>
                <a:ea typeface="Helvetica Neue Light" charset="0"/>
                <a:cs typeface="Calibri Light" panose="020F0302020204030204" pitchFamily="34" charset="0"/>
              </a:defRPr>
            </a:lvl4pPr>
            <a:lvl5pPr marL="2057400" indent="-228600">
              <a:lnSpc>
                <a:spcPct val="100000"/>
              </a:lnSpc>
              <a:spcBef>
                <a:spcPts val="500"/>
              </a:spcBef>
              <a:spcAft>
                <a:spcPts val="200"/>
              </a:spcAft>
              <a:buClr>
                <a:srgbClr val="BA1F4E"/>
              </a:buClr>
              <a:buFont typeface="Wingdings" pitchFamily="2" charset="2"/>
              <a:buChar char="§"/>
              <a:defRPr sz="1400" b="0" i="0">
                <a:solidFill>
                  <a:srgbClr val="695C5D"/>
                </a:solidFill>
                <a:latin typeface="+mn-lt"/>
                <a:ea typeface="Helvetica Neue Light" charset="0"/>
                <a:cs typeface="Calibri Light" panose="020F0302020204030204" pitchFamily="34" charset="0"/>
              </a:defRPr>
            </a:lvl5p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6" name="Titel 7">
            <a:extLst>
              <a:ext uri="{FF2B5EF4-FFF2-40B4-BE49-F238E27FC236}">
                <a16:creationId xmlns:a16="http://schemas.microsoft.com/office/drawing/2014/main" id="{DD2EDDA4-5BA6-984F-BB17-2908933744EB}"/>
              </a:ext>
            </a:extLst>
          </p:cNvPr>
          <p:cNvSpPr>
            <a:spLocks noGrp="1"/>
          </p:cNvSpPr>
          <p:nvPr>
            <p:ph type="title"/>
          </p:nvPr>
        </p:nvSpPr>
        <p:spPr>
          <a:xfrm>
            <a:off x="377373" y="87086"/>
            <a:ext cx="10385362" cy="696682"/>
          </a:xfrm>
          <a:prstGeom prst="rect">
            <a:avLst/>
          </a:prstGeom>
        </p:spPr>
        <p:txBody>
          <a:bodyPr anchor="ctr">
            <a:normAutofit/>
          </a:bodyPr>
          <a:lstStyle>
            <a:lvl1pPr algn="l">
              <a:defRPr sz="3600" b="0" i="0">
                <a:solidFill>
                  <a:srgbClr val="695C5D"/>
                </a:solidFill>
                <a:latin typeface="+mn-lt"/>
                <a:ea typeface="Helvetica Neue Light" charset="0"/>
                <a:cs typeface="Helvetica Neue Light" charset="0"/>
              </a:defRPr>
            </a:lvl1pPr>
          </a:lstStyle>
          <a:p>
            <a:r>
              <a:rPr lang="de-DE" noProof="0"/>
              <a:t>Mastertitelformat bearbeiten</a:t>
            </a:r>
            <a:endParaRPr lang="de-DE" noProof="0" dirty="0"/>
          </a:p>
        </p:txBody>
      </p:sp>
      <p:sp>
        <p:nvSpPr>
          <p:cNvPr id="7" name="Inhaltsplatzhalter 2">
            <a:extLst>
              <a:ext uri="{FF2B5EF4-FFF2-40B4-BE49-F238E27FC236}">
                <a16:creationId xmlns:a16="http://schemas.microsoft.com/office/drawing/2014/main" id="{19515346-5516-B34A-89E3-D285D59E773A}"/>
              </a:ext>
            </a:extLst>
          </p:cNvPr>
          <p:cNvSpPr>
            <a:spLocks noGrp="1"/>
          </p:cNvSpPr>
          <p:nvPr>
            <p:ph idx="12"/>
          </p:nvPr>
        </p:nvSpPr>
        <p:spPr>
          <a:xfrm>
            <a:off x="4796849" y="1010921"/>
            <a:ext cx="6477704" cy="482600"/>
          </a:xfrm>
          <a:prstGeom prst="rect">
            <a:avLst/>
          </a:prstGeom>
        </p:spPr>
        <p:txBody>
          <a:bodyPr>
            <a:normAutofit/>
          </a:bodyPr>
          <a:lstStyle>
            <a:lvl1pPr marL="0" indent="0">
              <a:lnSpc>
                <a:spcPct val="100000"/>
              </a:lnSpc>
              <a:spcBef>
                <a:spcPts val="500"/>
              </a:spcBef>
              <a:spcAft>
                <a:spcPts val="200"/>
              </a:spcAft>
              <a:buClr>
                <a:srgbClr val="BA1F4E"/>
              </a:buClr>
              <a:buFont typeface="Wingdings" pitchFamily="2" charset="2"/>
              <a:buNone/>
              <a:defRPr sz="2400" b="0" i="0">
                <a:solidFill>
                  <a:srgbClr val="695C5D"/>
                </a:solidFill>
                <a:latin typeface="+mn-lt"/>
                <a:ea typeface="Helvetica Neue Light" charset="0"/>
                <a:cs typeface="Calibri Light" panose="020F0302020204030204" pitchFamily="34" charset="0"/>
              </a:defRPr>
            </a:lvl1pPr>
            <a:lvl2pPr marL="685800" indent="-228600">
              <a:lnSpc>
                <a:spcPct val="100000"/>
              </a:lnSpc>
              <a:spcBef>
                <a:spcPts val="500"/>
              </a:spcBef>
              <a:spcAft>
                <a:spcPts val="200"/>
              </a:spcAft>
              <a:buClr>
                <a:srgbClr val="BA1F4E"/>
              </a:buClr>
              <a:buFont typeface="Wingdings" pitchFamily="2" charset="2"/>
              <a:buChar char="§"/>
              <a:defRPr sz="2000" b="0" i="0">
                <a:solidFill>
                  <a:srgbClr val="695C5D"/>
                </a:solidFill>
                <a:latin typeface="+mn-lt"/>
                <a:ea typeface="Helvetica Neue Light" charset="0"/>
                <a:cs typeface="Calibri Light" panose="020F0302020204030204" pitchFamily="34" charset="0"/>
              </a:defRPr>
            </a:lvl2pPr>
            <a:lvl3pPr marL="1143000" indent="-228600">
              <a:lnSpc>
                <a:spcPct val="100000"/>
              </a:lnSpc>
              <a:spcBef>
                <a:spcPts val="500"/>
              </a:spcBef>
              <a:spcAft>
                <a:spcPts val="200"/>
              </a:spcAft>
              <a:buClr>
                <a:srgbClr val="BA1F4E"/>
              </a:buClr>
              <a:buFont typeface="Wingdings" pitchFamily="2" charset="2"/>
              <a:buChar char="§"/>
              <a:defRPr sz="1800" b="0" i="0">
                <a:solidFill>
                  <a:srgbClr val="695C5D"/>
                </a:solidFill>
                <a:latin typeface="+mn-lt"/>
                <a:ea typeface="Helvetica Neue Light" charset="0"/>
                <a:cs typeface="Calibri Light" panose="020F0302020204030204" pitchFamily="34" charset="0"/>
              </a:defRPr>
            </a:lvl3pPr>
            <a:lvl4pPr marL="16002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4pPr>
            <a:lvl5pPr marL="20574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5pPr>
          </a:lstStyle>
          <a:p>
            <a:pPr lvl="0"/>
            <a:r>
              <a:rPr lang="de-DE" noProof="0"/>
              <a:t>Mastertextformat bearbeiten</a:t>
            </a:r>
          </a:p>
        </p:txBody>
      </p:sp>
      <p:sp>
        <p:nvSpPr>
          <p:cNvPr id="8" name="Inhaltsplatzhalter 2">
            <a:extLst>
              <a:ext uri="{FF2B5EF4-FFF2-40B4-BE49-F238E27FC236}">
                <a16:creationId xmlns:a16="http://schemas.microsoft.com/office/drawing/2014/main" id="{5CBF5E6A-A95B-7E47-B364-04451A64C73B}"/>
              </a:ext>
            </a:extLst>
          </p:cNvPr>
          <p:cNvSpPr>
            <a:spLocks noGrp="1"/>
          </p:cNvSpPr>
          <p:nvPr>
            <p:ph idx="13"/>
          </p:nvPr>
        </p:nvSpPr>
        <p:spPr>
          <a:xfrm>
            <a:off x="377373" y="1010921"/>
            <a:ext cx="3600000" cy="482600"/>
          </a:xfrm>
          <a:prstGeom prst="rect">
            <a:avLst/>
          </a:prstGeom>
        </p:spPr>
        <p:txBody>
          <a:bodyPr>
            <a:normAutofit/>
          </a:bodyPr>
          <a:lstStyle>
            <a:lvl1pPr marL="0" indent="0">
              <a:lnSpc>
                <a:spcPct val="100000"/>
              </a:lnSpc>
              <a:spcBef>
                <a:spcPts val="500"/>
              </a:spcBef>
              <a:spcAft>
                <a:spcPts val="200"/>
              </a:spcAft>
              <a:buClr>
                <a:srgbClr val="BA1F4E"/>
              </a:buClr>
              <a:buFont typeface="Wingdings" pitchFamily="2" charset="2"/>
              <a:buNone/>
              <a:defRPr sz="2400" b="0" i="0">
                <a:solidFill>
                  <a:srgbClr val="695C5D"/>
                </a:solidFill>
                <a:latin typeface="+mn-lt"/>
                <a:ea typeface="Helvetica Neue Light" charset="0"/>
                <a:cs typeface="Calibri Light" panose="020F0302020204030204" pitchFamily="34" charset="0"/>
              </a:defRPr>
            </a:lvl1pPr>
            <a:lvl2pPr marL="685800" indent="-228600">
              <a:lnSpc>
                <a:spcPct val="100000"/>
              </a:lnSpc>
              <a:spcBef>
                <a:spcPts val="500"/>
              </a:spcBef>
              <a:spcAft>
                <a:spcPts val="200"/>
              </a:spcAft>
              <a:buClr>
                <a:srgbClr val="BA1F4E"/>
              </a:buClr>
              <a:buFont typeface="Wingdings" pitchFamily="2" charset="2"/>
              <a:buChar char="§"/>
              <a:defRPr sz="2000" b="0" i="0">
                <a:solidFill>
                  <a:srgbClr val="695C5D"/>
                </a:solidFill>
                <a:latin typeface="+mn-lt"/>
                <a:ea typeface="Helvetica Neue Light" charset="0"/>
                <a:cs typeface="Calibri Light" panose="020F0302020204030204" pitchFamily="34" charset="0"/>
              </a:defRPr>
            </a:lvl2pPr>
            <a:lvl3pPr marL="1143000" indent="-228600">
              <a:lnSpc>
                <a:spcPct val="100000"/>
              </a:lnSpc>
              <a:spcBef>
                <a:spcPts val="500"/>
              </a:spcBef>
              <a:spcAft>
                <a:spcPts val="200"/>
              </a:spcAft>
              <a:buClr>
                <a:srgbClr val="BA1F4E"/>
              </a:buClr>
              <a:buFont typeface="Wingdings" pitchFamily="2" charset="2"/>
              <a:buChar char="§"/>
              <a:defRPr sz="1800" b="0" i="0">
                <a:solidFill>
                  <a:srgbClr val="695C5D"/>
                </a:solidFill>
                <a:latin typeface="+mn-lt"/>
                <a:ea typeface="Helvetica Neue Light" charset="0"/>
                <a:cs typeface="Calibri Light" panose="020F0302020204030204" pitchFamily="34" charset="0"/>
              </a:defRPr>
            </a:lvl3pPr>
            <a:lvl4pPr marL="16002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4pPr>
            <a:lvl5pPr marL="20574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5pPr>
          </a:lstStyle>
          <a:p>
            <a:pPr lvl="0"/>
            <a:r>
              <a:rPr lang="de-DE" noProof="0"/>
              <a:t>Mastertextformat bearbeiten</a:t>
            </a:r>
          </a:p>
        </p:txBody>
      </p:sp>
      <p:cxnSp>
        <p:nvCxnSpPr>
          <p:cNvPr id="10" name="Gerade Verbindung 9">
            <a:extLst>
              <a:ext uri="{FF2B5EF4-FFF2-40B4-BE49-F238E27FC236}">
                <a16:creationId xmlns:a16="http://schemas.microsoft.com/office/drawing/2014/main" id="{C76DC493-288B-0142-ACBF-50E4AA4C03BD}"/>
              </a:ext>
            </a:extLst>
          </p:cNvPr>
          <p:cNvCxnSpPr>
            <a:cxnSpLocks/>
          </p:cNvCxnSpPr>
          <p:nvPr userDrawn="1"/>
        </p:nvCxnSpPr>
        <p:spPr>
          <a:xfrm>
            <a:off x="377373" y="1536531"/>
            <a:ext cx="360000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Gerade Verbindung 10">
            <a:extLst>
              <a:ext uri="{FF2B5EF4-FFF2-40B4-BE49-F238E27FC236}">
                <a16:creationId xmlns:a16="http://schemas.microsoft.com/office/drawing/2014/main" id="{39573D1E-D112-9E45-8833-750642899590}"/>
              </a:ext>
            </a:extLst>
          </p:cNvPr>
          <p:cNvCxnSpPr>
            <a:cxnSpLocks/>
          </p:cNvCxnSpPr>
          <p:nvPr userDrawn="1"/>
        </p:nvCxnSpPr>
        <p:spPr>
          <a:xfrm>
            <a:off x="4796848" y="1536531"/>
            <a:ext cx="6477704"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472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Inhalt_zweispaltig_mit_ÜS">
    <p:spTree>
      <p:nvGrpSpPr>
        <p:cNvPr id="1" name=""/>
        <p:cNvGrpSpPr/>
        <p:nvPr/>
      </p:nvGrpSpPr>
      <p:grpSpPr>
        <a:xfrm>
          <a:off x="0" y="0"/>
          <a:ext cx="0" cy="0"/>
          <a:chOff x="0" y="0"/>
          <a:chExt cx="0" cy="0"/>
        </a:xfrm>
      </p:grpSpPr>
      <p:sp>
        <p:nvSpPr>
          <p:cNvPr id="4" name="Inhaltsplatzhalter 2"/>
          <p:cNvSpPr>
            <a:spLocks noGrp="1"/>
          </p:cNvSpPr>
          <p:nvPr>
            <p:ph idx="10" hasCustomPrompt="1"/>
          </p:nvPr>
        </p:nvSpPr>
        <p:spPr>
          <a:xfrm>
            <a:off x="377373" y="1561253"/>
            <a:ext cx="6477704" cy="4807210"/>
          </a:xfrm>
          <a:prstGeom prst="rect">
            <a:avLst/>
          </a:prstGeom>
        </p:spPr>
        <p:txBody>
          <a:bodyPr>
            <a:normAutofit/>
          </a:bodyPr>
          <a:lstStyle>
            <a:lvl1pPr marL="300600" indent="-300600">
              <a:lnSpc>
                <a:spcPct val="100000"/>
              </a:lnSpc>
              <a:spcBef>
                <a:spcPts val="500"/>
              </a:spcBef>
              <a:spcAft>
                <a:spcPts val="200"/>
              </a:spcAft>
              <a:buClr>
                <a:srgbClr val="BA1F4E"/>
              </a:buClr>
              <a:buFont typeface="Wingdings" pitchFamily="2" charset="2"/>
              <a:buChar char="§"/>
              <a:defRPr sz="2000" b="0" i="0">
                <a:solidFill>
                  <a:srgbClr val="695C5D"/>
                </a:solidFill>
                <a:latin typeface="+mn-lt"/>
                <a:ea typeface="Helvetica Neue Light" charset="0"/>
                <a:cs typeface="Calibri Light" panose="020F0302020204030204" pitchFamily="34" charset="0"/>
              </a:defRPr>
            </a:lvl1pPr>
            <a:lvl2pPr marL="685800" indent="-228600">
              <a:lnSpc>
                <a:spcPct val="100000"/>
              </a:lnSpc>
              <a:spcBef>
                <a:spcPts val="500"/>
              </a:spcBef>
              <a:spcAft>
                <a:spcPts val="200"/>
              </a:spcAft>
              <a:buClr>
                <a:srgbClr val="BA1F4E"/>
              </a:buClr>
              <a:buFont typeface="Wingdings" pitchFamily="2" charset="2"/>
              <a:buChar char="§"/>
              <a:defRPr sz="1800" b="0" i="0">
                <a:solidFill>
                  <a:srgbClr val="695C5D"/>
                </a:solidFill>
                <a:latin typeface="+mn-lt"/>
                <a:ea typeface="Helvetica Neue Light" charset="0"/>
                <a:cs typeface="Calibri Light" panose="020F0302020204030204" pitchFamily="34" charset="0"/>
              </a:defRPr>
            </a:lvl2pPr>
            <a:lvl3pPr marL="11430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3pPr>
            <a:lvl4pPr marL="1600200" indent="-228600">
              <a:lnSpc>
                <a:spcPct val="100000"/>
              </a:lnSpc>
              <a:spcBef>
                <a:spcPts val="500"/>
              </a:spcBef>
              <a:spcAft>
                <a:spcPts val="200"/>
              </a:spcAft>
              <a:buClr>
                <a:srgbClr val="BA1F4E"/>
              </a:buClr>
              <a:buFont typeface="Wingdings" pitchFamily="2" charset="2"/>
              <a:buChar char="§"/>
              <a:defRPr sz="1400" b="0" i="0">
                <a:solidFill>
                  <a:srgbClr val="695C5D"/>
                </a:solidFill>
                <a:latin typeface="+mn-lt"/>
                <a:ea typeface="Helvetica Neue Light" charset="0"/>
                <a:cs typeface="Calibri Light" panose="020F0302020204030204" pitchFamily="34" charset="0"/>
              </a:defRPr>
            </a:lvl4pPr>
            <a:lvl5pPr marL="2057400" indent="-228600">
              <a:lnSpc>
                <a:spcPct val="100000"/>
              </a:lnSpc>
              <a:spcBef>
                <a:spcPts val="500"/>
              </a:spcBef>
              <a:spcAft>
                <a:spcPts val="200"/>
              </a:spcAft>
              <a:buClr>
                <a:srgbClr val="BA1F4E"/>
              </a:buClr>
              <a:buFont typeface="Wingdings" pitchFamily="2" charset="2"/>
              <a:buChar char="§"/>
              <a:defRPr sz="1400" b="0" i="0">
                <a:solidFill>
                  <a:srgbClr val="695C5D"/>
                </a:solidFill>
                <a:latin typeface="+mn-lt"/>
                <a:ea typeface="Helvetica Neue Light" charset="0"/>
                <a:cs typeface="Calibri Light" panose="020F0302020204030204" pitchFamily="34" charset="0"/>
              </a:defRPr>
            </a:lvl5p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6" name="Titel 7">
            <a:extLst>
              <a:ext uri="{FF2B5EF4-FFF2-40B4-BE49-F238E27FC236}">
                <a16:creationId xmlns:a16="http://schemas.microsoft.com/office/drawing/2014/main" id="{DD2EDDA4-5BA6-984F-BB17-2908933744EB}"/>
              </a:ext>
            </a:extLst>
          </p:cNvPr>
          <p:cNvSpPr>
            <a:spLocks noGrp="1"/>
          </p:cNvSpPr>
          <p:nvPr>
            <p:ph type="title"/>
          </p:nvPr>
        </p:nvSpPr>
        <p:spPr>
          <a:xfrm>
            <a:off x="377373" y="87086"/>
            <a:ext cx="10385362" cy="696682"/>
          </a:xfrm>
          <a:prstGeom prst="rect">
            <a:avLst/>
          </a:prstGeom>
        </p:spPr>
        <p:txBody>
          <a:bodyPr anchor="ctr">
            <a:normAutofit/>
          </a:bodyPr>
          <a:lstStyle>
            <a:lvl1pPr algn="l">
              <a:defRPr sz="3600" b="0" i="0">
                <a:solidFill>
                  <a:srgbClr val="695C5D"/>
                </a:solidFill>
                <a:latin typeface="+mn-lt"/>
                <a:ea typeface="Helvetica Neue Light" charset="0"/>
                <a:cs typeface="Helvetica Neue Light" charset="0"/>
              </a:defRPr>
            </a:lvl1pPr>
          </a:lstStyle>
          <a:p>
            <a:r>
              <a:rPr lang="de-DE" noProof="0"/>
              <a:t>Mastertitelformat bearbeiten</a:t>
            </a:r>
            <a:endParaRPr lang="de-DE" noProof="0" dirty="0"/>
          </a:p>
        </p:txBody>
      </p:sp>
      <p:sp>
        <p:nvSpPr>
          <p:cNvPr id="7" name="Inhaltsplatzhalter 2">
            <a:extLst>
              <a:ext uri="{FF2B5EF4-FFF2-40B4-BE49-F238E27FC236}">
                <a16:creationId xmlns:a16="http://schemas.microsoft.com/office/drawing/2014/main" id="{19515346-5516-B34A-89E3-D285D59E773A}"/>
              </a:ext>
            </a:extLst>
          </p:cNvPr>
          <p:cNvSpPr>
            <a:spLocks noGrp="1"/>
          </p:cNvSpPr>
          <p:nvPr>
            <p:ph idx="12"/>
          </p:nvPr>
        </p:nvSpPr>
        <p:spPr>
          <a:xfrm>
            <a:off x="377373" y="1010921"/>
            <a:ext cx="6477704" cy="482600"/>
          </a:xfrm>
          <a:prstGeom prst="rect">
            <a:avLst/>
          </a:prstGeom>
        </p:spPr>
        <p:txBody>
          <a:bodyPr>
            <a:normAutofit/>
          </a:bodyPr>
          <a:lstStyle>
            <a:lvl1pPr marL="0" indent="0">
              <a:lnSpc>
                <a:spcPct val="100000"/>
              </a:lnSpc>
              <a:spcBef>
                <a:spcPts val="500"/>
              </a:spcBef>
              <a:spcAft>
                <a:spcPts val="200"/>
              </a:spcAft>
              <a:buClr>
                <a:srgbClr val="BA1F4E"/>
              </a:buClr>
              <a:buFont typeface="Wingdings" pitchFamily="2" charset="2"/>
              <a:buNone/>
              <a:defRPr sz="2400" b="0" i="0">
                <a:solidFill>
                  <a:srgbClr val="695C5D"/>
                </a:solidFill>
                <a:latin typeface="+mn-lt"/>
                <a:ea typeface="Helvetica Neue Light" charset="0"/>
                <a:cs typeface="Calibri Light" panose="020F0302020204030204" pitchFamily="34" charset="0"/>
              </a:defRPr>
            </a:lvl1pPr>
            <a:lvl2pPr marL="685800" indent="-228600">
              <a:lnSpc>
                <a:spcPct val="100000"/>
              </a:lnSpc>
              <a:spcBef>
                <a:spcPts val="500"/>
              </a:spcBef>
              <a:spcAft>
                <a:spcPts val="200"/>
              </a:spcAft>
              <a:buClr>
                <a:srgbClr val="BA1F4E"/>
              </a:buClr>
              <a:buFont typeface="Wingdings" pitchFamily="2" charset="2"/>
              <a:buChar char="§"/>
              <a:defRPr sz="2000" b="0" i="0">
                <a:solidFill>
                  <a:srgbClr val="695C5D"/>
                </a:solidFill>
                <a:latin typeface="+mn-lt"/>
                <a:ea typeface="Helvetica Neue Light" charset="0"/>
                <a:cs typeface="Calibri Light" panose="020F0302020204030204" pitchFamily="34" charset="0"/>
              </a:defRPr>
            </a:lvl2pPr>
            <a:lvl3pPr marL="1143000" indent="-228600">
              <a:lnSpc>
                <a:spcPct val="100000"/>
              </a:lnSpc>
              <a:spcBef>
                <a:spcPts val="500"/>
              </a:spcBef>
              <a:spcAft>
                <a:spcPts val="200"/>
              </a:spcAft>
              <a:buClr>
                <a:srgbClr val="BA1F4E"/>
              </a:buClr>
              <a:buFont typeface="Wingdings" pitchFamily="2" charset="2"/>
              <a:buChar char="§"/>
              <a:defRPr sz="1800" b="0" i="0">
                <a:solidFill>
                  <a:srgbClr val="695C5D"/>
                </a:solidFill>
                <a:latin typeface="+mn-lt"/>
                <a:ea typeface="Helvetica Neue Light" charset="0"/>
                <a:cs typeface="Calibri Light" panose="020F0302020204030204" pitchFamily="34" charset="0"/>
              </a:defRPr>
            </a:lvl3pPr>
            <a:lvl4pPr marL="16002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4pPr>
            <a:lvl5pPr marL="20574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5pPr>
          </a:lstStyle>
          <a:p>
            <a:pPr lvl="0"/>
            <a:r>
              <a:rPr lang="de-DE" noProof="0"/>
              <a:t>Mastertextformat bearbeiten</a:t>
            </a:r>
          </a:p>
        </p:txBody>
      </p:sp>
      <p:cxnSp>
        <p:nvCxnSpPr>
          <p:cNvPr id="11" name="Gerade Verbindung 10">
            <a:extLst>
              <a:ext uri="{FF2B5EF4-FFF2-40B4-BE49-F238E27FC236}">
                <a16:creationId xmlns:a16="http://schemas.microsoft.com/office/drawing/2014/main" id="{39573D1E-D112-9E45-8833-750642899590}"/>
              </a:ext>
            </a:extLst>
          </p:cNvPr>
          <p:cNvCxnSpPr>
            <a:cxnSpLocks/>
          </p:cNvCxnSpPr>
          <p:nvPr userDrawn="1"/>
        </p:nvCxnSpPr>
        <p:spPr>
          <a:xfrm>
            <a:off x="377372" y="1536531"/>
            <a:ext cx="6477704"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Inhaltsplatzhalter 2">
            <a:extLst>
              <a:ext uri="{FF2B5EF4-FFF2-40B4-BE49-F238E27FC236}">
                <a16:creationId xmlns:a16="http://schemas.microsoft.com/office/drawing/2014/main" id="{9116B7CF-FBBF-4C5B-97F2-E9F151FE82CC}"/>
              </a:ext>
            </a:extLst>
          </p:cNvPr>
          <p:cNvSpPr>
            <a:spLocks noGrp="1"/>
          </p:cNvSpPr>
          <p:nvPr>
            <p:ph idx="14" hasCustomPrompt="1"/>
          </p:nvPr>
        </p:nvSpPr>
        <p:spPr>
          <a:xfrm>
            <a:off x="7674553" y="1561253"/>
            <a:ext cx="3600000" cy="4807210"/>
          </a:xfrm>
          <a:prstGeom prst="rect">
            <a:avLst/>
          </a:prstGeom>
        </p:spPr>
        <p:txBody>
          <a:bodyPr>
            <a:normAutofit/>
          </a:bodyPr>
          <a:lstStyle>
            <a:lvl1pPr marL="300600" indent="-300600">
              <a:lnSpc>
                <a:spcPct val="100000"/>
              </a:lnSpc>
              <a:spcBef>
                <a:spcPts val="500"/>
              </a:spcBef>
              <a:spcAft>
                <a:spcPts val="200"/>
              </a:spcAft>
              <a:buClr>
                <a:srgbClr val="BA1F4E"/>
              </a:buClr>
              <a:buFont typeface="Wingdings" pitchFamily="2" charset="2"/>
              <a:buChar char="§"/>
              <a:defRPr sz="2000" b="0" i="0">
                <a:solidFill>
                  <a:srgbClr val="695C5D"/>
                </a:solidFill>
                <a:latin typeface="+mn-lt"/>
                <a:ea typeface="Helvetica Neue Light" charset="0"/>
                <a:cs typeface="Calibri Light" panose="020F0302020204030204" pitchFamily="34" charset="0"/>
              </a:defRPr>
            </a:lvl1pPr>
            <a:lvl2pPr marL="685800" indent="-228600">
              <a:lnSpc>
                <a:spcPct val="100000"/>
              </a:lnSpc>
              <a:spcBef>
                <a:spcPts val="500"/>
              </a:spcBef>
              <a:spcAft>
                <a:spcPts val="200"/>
              </a:spcAft>
              <a:buClr>
                <a:srgbClr val="BA1F4E"/>
              </a:buClr>
              <a:buFont typeface="Wingdings" pitchFamily="2" charset="2"/>
              <a:buChar char="§"/>
              <a:defRPr sz="1800" b="0" i="0">
                <a:solidFill>
                  <a:srgbClr val="695C5D"/>
                </a:solidFill>
                <a:latin typeface="+mn-lt"/>
                <a:ea typeface="Helvetica Neue Light" charset="0"/>
                <a:cs typeface="Calibri Light" panose="020F0302020204030204" pitchFamily="34" charset="0"/>
              </a:defRPr>
            </a:lvl2pPr>
            <a:lvl3pPr marL="11430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3pPr>
            <a:lvl4pPr marL="1600200" indent="-228600">
              <a:lnSpc>
                <a:spcPct val="100000"/>
              </a:lnSpc>
              <a:spcBef>
                <a:spcPts val="500"/>
              </a:spcBef>
              <a:spcAft>
                <a:spcPts val="200"/>
              </a:spcAft>
              <a:buClr>
                <a:srgbClr val="BA1F4E"/>
              </a:buClr>
              <a:buFont typeface="Wingdings" pitchFamily="2" charset="2"/>
              <a:buChar char="§"/>
              <a:defRPr sz="1400" b="0" i="0">
                <a:solidFill>
                  <a:srgbClr val="695C5D"/>
                </a:solidFill>
                <a:latin typeface="+mn-lt"/>
                <a:ea typeface="Helvetica Neue Light" charset="0"/>
                <a:cs typeface="Calibri Light" panose="020F0302020204030204" pitchFamily="34" charset="0"/>
              </a:defRPr>
            </a:lvl4pPr>
            <a:lvl5pPr marL="2057400" indent="-228600">
              <a:lnSpc>
                <a:spcPct val="100000"/>
              </a:lnSpc>
              <a:spcBef>
                <a:spcPts val="500"/>
              </a:spcBef>
              <a:spcAft>
                <a:spcPts val="200"/>
              </a:spcAft>
              <a:buClr>
                <a:srgbClr val="BA1F4E"/>
              </a:buClr>
              <a:buFont typeface="Wingdings" pitchFamily="2" charset="2"/>
              <a:buChar char="§"/>
              <a:defRPr sz="1400" b="0" i="0">
                <a:solidFill>
                  <a:srgbClr val="695C5D"/>
                </a:solidFill>
                <a:latin typeface="+mn-lt"/>
                <a:ea typeface="Helvetica Neue Light" charset="0"/>
                <a:cs typeface="Calibri Light" panose="020F0302020204030204" pitchFamily="34" charset="0"/>
              </a:defRPr>
            </a:lvl5p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12" name="Inhaltsplatzhalter 2">
            <a:extLst>
              <a:ext uri="{FF2B5EF4-FFF2-40B4-BE49-F238E27FC236}">
                <a16:creationId xmlns:a16="http://schemas.microsoft.com/office/drawing/2014/main" id="{EB4DAA70-FF31-4DE9-930F-191F75463F20}"/>
              </a:ext>
            </a:extLst>
          </p:cNvPr>
          <p:cNvSpPr>
            <a:spLocks noGrp="1"/>
          </p:cNvSpPr>
          <p:nvPr>
            <p:ph idx="15"/>
          </p:nvPr>
        </p:nvSpPr>
        <p:spPr>
          <a:xfrm>
            <a:off x="7674553" y="1010921"/>
            <a:ext cx="3600000" cy="482600"/>
          </a:xfrm>
          <a:prstGeom prst="rect">
            <a:avLst/>
          </a:prstGeom>
        </p:spPr>
        <p:txBody>
          <a:bodyPr>
            <a:normAutofit/>
          </a:bodyPr>
          <a:lstStyle>
            <a:lvl1pPr marL="0" indent="0">
              <a:lnSpc>
                <a:spcPct val="100000"/>
              </a:lnSpc>
              <a:spcBef>
                <a:spcPts val="500"/>
              </a:spcBef>
              <a:spcAft>
                <a:spcPts val="200"/>
              </a:spcAft>
              <a:buClr>
                <a:srgbClr val="BA1F4E"/>
              </a:buClr>
              <a:buFont typeface="Wingdings" pitchFamily="2" charset="2"/>
              <a:buNone/>
              <a:defRPr sz="2400" b="0" i="0">
                <a:solidFill>
                  <a:srgbClr val="695C5D"/>
                </a:solidFill>
                <a:latin typeface="+mn-lt"/>
                <a:ea typeface="Helvetica Neue Light" charset="0"/>
                <a:cs typeface="Calibri Light" panose="020F0302020204030204" pitchFamily="34" charset="0"/>
              </a:defRPr>
            </a:lvl1pPr>
            <a:lvl2pPr marL="685800" indent="-228600">
              <a:lnSpc>
                <a:spcPct val="100000"/>
              </a:lnSpc>
              <a:spcBef>
                <a:spcPts val="500"/>
              </a:spcBef>
              <a:spcAft>
                <a:spcPts val="200"/>
              </a:spcAft>
              <a:buClr>
                <a:srgbClr val="BA1F4E"/>
              </a:buClr>
              <a:buFont typeface="Wingdings" pitchFamily="2" charset="2"/>
              <a:buChar char="§"/>
              <a:defRPr sz="2000" b="0" i="0">
                <a:solidFill>
                  <a:srgbClr val="695C5D"/>
                </a:solidFill>
                <a:latin typeface="+mn-lt"/>
                <a:ea typeface="Helvetica Neue Light" charset="0"/>
                <a:cs typeface="Calibri Light" panose="020F0302020204030204" pitchFamily="34" charset="0"/>
              </a:defRPr>
            </a:lvl2pPr>
            <a:lvl3pPr marL="1143000" indent="-228600">
              <a:lnSpc>
                <a:spcPct val="100000"/>
              </a:lnSpc>
              <a:spcBef>
                <a:spcPts val="500"/>
              </a:spcBef>
              <a:spcAft>
                <a:spcPts val="200"/>
              </a:spcAft>
              <a:buClr>
                <a:srgbClr val="BA1F4E"/>
              </a:buClr>
              <a:buFont typeface="Wingdings" pitchFamily="2" charset="2"/>
              <a:buChar char="§"/>
              <a:defRPr sz="1800" b="0" i="0">
                <a:solidFill>
                  <a:srgbClr val="695C5D"/>
                </a:solidFill>
                <a:latin typeface="+mn-lt"/>
                <a:ea typeface="Helvetica Neue Light" charset="0"/>
                <a:cs typeface="Calibri Light" panose="020F0302020204030204" pitchFamily="34" charset="0"/>
              </a:defRPr>
            </a:lvl3pPr>
            <a:lvl4pPr marL="16002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4pPr>
            <a:lvl5pPr marL="20574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5pPr>
          </a:lstStyle>
          <a:p>
            <a:pPr lvl="0"/>
            <a:r>
              <a:rPr lang="de-DE" noProof="0"/>
              <a:t>Mastertextformat bearbeiten</a:t>
            </a:r>
          </a:p>
        </p:txBody>
      </p:sp>
      <p:cxnSp>
        <p:nvCxnSpPr>
          <p:cNvPr id="13" name="Gerade Verbindung 9">
            <a:extLst>
              <a:ext uri="{FF2B5EF4-FFF2-40B4-BE49-F238E27FC236}">
                <a16:creationId xmlns:a16="http://schemas.microsoft.com/office/drawing/2014/main" id="{60550657-D74F-4565-9836-E7B766C6EE44}"/>
              </a:ext>
            </a:extLst>
          </p:cNvPr>
          <p:cNvCxnSpPr>
            <a:cxnSpLocks/>
          </p:cNvCxnSpPr>
          <p:nvPr userDrawn="1"/>
        </p:nvCxnSpPr>
        <p:spPr>
          <a:xfrm>
            <a:off x="7674553" y="1536531"/>
            <a:ext cx="360000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0665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_leer">
    <p:spTree>
      <p:nvGrpSpPr>
        <p:cNvPr id="1" name=""/>
        <p:cNvGrpSpPr/>
        <p:nvPr/>
      </p:nvGrpSpPr>
      <p:grpSpPr>
        <a:xfrm>
          <a:off x="0" y="0"/>
          <a:ext cx="0" cy="0"/>
          <a:chOff x="0" y="0"/>
          <a:chExt cx="0" cy="0"/>
        </a:xfrm>
      </p:grpSpPr>
      <p:sp>
        <p:nvSpPr>
          <p:cNvPr id="3" name="Titel 7">
            <a:extLst>
              <a:ext uri="{FF2B5EF4-FFF2-40B4-BE49-F238E27FC236}">
                <a16:creationId xmlns:a16="http://schemas.microsoft.com/office/drawing/2014/main" id="{3DD9D21C-70C1-4244-8BF7-55CFC48D7249}"/>
              </a:ext>
            </a:extLst>
          </p:cNvPr>
          <p:cNvSpPr>
            <a:spLocks noGrp="1"/>
          </p:cNvSpPr>
          <p:nvPr>
            <p:ph type="title"/>
          </p:nvPr>
        </p:nvSpPr>
        <p:spPr>
          <a:xfrm>
            <a:off x="377373" y="87086"/>
            <a:ext cx="10385362" cy="696682"/>
          </a:xfrm>
          <a:prstGeom prst="rect">
            <a:avLst/>
          </a:prstGeom>
        </p:spPr>
        <p:txBody>
          <a:bodyPr anchor="ctr">
            <a:normAutofit/>
          </a:bodyPr>
          <a:lstStyle>
            <a:lvl1pPr algn="l">
              <a:defRPr sz="3600" b="0" i="0">
                <a:solidFill>
                  <a:srgbClr val="695C5D"/>
                </a:solidFill>
                <a:latin typeface="+mn-lt"/>
                <a:ea typeface="Helvetica Neue Light" charset="0"/>
                <a:cs typeface="Helvetica Neue Light" charset="0"/>
              </a:defRPr>
            </a:lvl1pPr>
          </a:lstStyle>
          <a:p>
            <a:r>
              <a:rPr lang="de-DE" noProof="0"/>
              <a:t>Mastertitelformat bearbeiten</a:t>
            </a:r>
            <a:endParaRPr lang="de-DE"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nhalt_zweispaltig">
    <p:spTree>
      <p:nvGrpSpPr>
        <p:cNvPr id="1" name=""/>
        <p:cNvGrpSpPr/>
        <p:nvPr/>
      </p:nvGrpSpPr>
      <p:grpSpPr>
        <a:xfrm>
          <a:off x="0" y="0"/>
          <a:ext cx="0" cy="0"/>
          <a:chOff x="0" y="0"/>
          <a:chExt cx="0" cy="0"/>
        </a:xfrm>
      </p:grpSpPr>
      <p:sp>
        <p:nvSpPr>
          <p:cNvPr id="4" name="Inhaltsplatzhalter 2"/>
          <p:cNvSpPr>
            <a:spLocks noGrp="1"/>
          </p:cNvSpPr>
          <p:nvPr>
            <p:ph idx="10"/>
          </p:nvPr>
        </p:nvSpPr>
        <p:spPr>
          <a:xfrm>
            <a:off x="6235700" y="1591070"/>
            <a:ext cx="5547328" cy="4731673"/>
          </a:xfrm>
          <a:prstGeom prst="rect">
            <a:avLst/>
          </a:prstGeom>
        </p:spPr>
        <p:txBody>
          <a:bodyPr>
            <a:normAutofit/>
          </a:bodyPr>
          <a:lstStyle>
            <a:lvl1pPr marL="228600" indent="-228600">
              <a:lnSpc>
                <a:spcPct val="100000"/>
              </a:lnSpc>
              <a:spcBef>
                <a:spcPts val="500"/>
              </a:spcBef>
              <a:spcAft>
                <a:spcPts val="200"/>
              </a:spcAft>
              <a:buClr>
                <a:srgbClr val="BA1F4E"/>
              </a:buClr>
              <a:buFont typeface="Wingdings" pitchFamily="2" charset="2"/>
              <a:buChar char="§"/>
              <a:defRPr sz="2000" b="0" i="0">
                <a:solidFill>
                  <a:srgbClr val="695C5D"/>
                </a:solidFill>
                <a:latin typeface="+mn-lt"/>
                <a:ea typeface="Helvetica Neue Light" charset="0"/>
                <a:cs typeface="Calibri Light" panose="020F0302020204030204" pitchFamily="34" charset="0"/>
              </a:defRPr>
            </a:lvl1pPr>
            <a:lvl2pPr marL="6858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2pPr>
            <a:lvl3pPr marL="11430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3pPr>
            <a:lvl4pPr marL="16002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4pPr>
            <a:lvl5pPr marL="20574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5p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7" name="Titel 7">
            <a:extLst>
              <a:ext uri="{FF2B5EF4-FFF2-40B4-BE49-F238E27FC236}">
                <a16:creationId xmlns:a16="http://schemas.microsoft.com/office/drawing/2014/main" id="{955693F8-6B8E-834C-ABE5-FA18BF00DEDB}"/>
              </a:ext>
            </a:extLst>
          </p:cNvPr>
          <p:cNvSpPr>
            <a:spLocks noGrp="1"/>
          </p:cNvSpPr>
          <p:nvPr>
            <p:ph type="title"/>
          </p:nvPr>
        </p:nvSpPr>
        <p:spPr>
          <a:xfrm>
            <a:off x="377373" y="163628"/>
            <a:ext cx="10385362" cy="750771"/>
          </a:xfrm>
          <a:prstGeom prst="rect">
            <a:avLst/>
          </a:prstGeom>
        </p:spPr>
        <p:txBody>
          <a:bodyPr anchor="ctr"/>
          <a:lstStyle>
            <a:lvl1pPr algn="l">
              <a:defRPr sz="4400" b="0" i="0">
                <a:solidFill>
                  <a:srgbClr val="695C5D"/>
                </a:solidFill>
                <a:latin typeface="+mn-lt"/>
                <a:ea typeface="Helvetica Neue Light" charset="0"/>
                <a:cs typeface="Helvetica Neue Light" charset="0"/>
              </a:defRPr>
            </a:lvl1pPr>
          </a:lstStyle>
          <a:p>
            <a:r>
              <a:rPr lang="de-DE" noProof="0" dirty="0"/>
              <a:t>Mastertitelformat bearbeiten</a:t>
            </a:r>
          </a:p>
        </p:txBody>
      </p:sp>
      <p:sp>
        <p:nvSpPr>
          <p:cNvPr id="5" name="Inhaltsplatzhalter 2">
            <a:extLst>
              <a:ext uri="{FF2B5EF4-FFF2-40B4-BE49-F238E27FC236}">
                <a16:creationId xmlns:a16="http://schemas.microsoft.com/office/drawing/2014/main" id="{D81AB9AA-9DBC-8242-BBB7-46BF2FB92E0B}"/>
              </a:ext>
            </a:extLst>
          </p:cNvPr>
          <p:cNvSpPr>
            <a:spLocks noGrp="1"/>
          </p:cNvSpPr>
          <p:nvPr>
            <p:ph idx="11"/>
          </p:nvPr>
        </p:nvSpPr>
        <p:spPr>
          <a:xfrm>
            <a:off x="377373" y="1591070"/>
            <a:ext cx="5584359" cy="4731674"/>
          </a:xfrm>
          <a:prstGeom prst="rect">
            <a:avLst/>
          </a:prstGeom>
        </p:spPr>
        <p:txBody>
          <a:bodyPr>
            <a:normAutofit/>
          </a:bodyPr>
          <a:lstStyle>
            <a:lvl1pPr marL="228600" indent="-228600">
              <a:lnSpc>
                <a:spcPct val="100000"/>
              </a:lnSpc>
              <a:spcBef>
                <a:spcPts val="500"/>
              </a:spcBef>
              <a:spcAft>
                <a:spcPts val="200"/>
              </a:spcAft>
              <a:buClr>
                <a:srgbClr val="BA1F4E"/>
              </a:buClr>
              <a:buFont typeface="Wingdings" pitchFamily="2" charset="2"/>
              <a:buChar char="§"/>
              <a:defRPr sz="2000" b="0" i="0">
                <a:solidFill>
                  <a:srgbClr val="695C5D"/>
                </a:solidFill>
                <a:latin typeface="+mn-lt"/>
                <a:ea typeface="Helvetica Neue Light" charset="0"/>
                <a:cs typeface="Calibri Light" panose="020F0302020204030204" pitchFamily="34" charset="0"/>
              </a:defRPr>
            </a:lvl1pPr>
            <a:lvl2pPr marL="6858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2pPr>
            <a:lvl3pPr marL="11430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3pPr>
            <a:lvl4pPr marL="16002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4pPr>
            <a:lvl5pPr marL="2057400" indent="-228600">
              <a:lnSpc>
                <a:spcPct val="100000"/>
              </a:lnSpc>
              <a:spcBef>
                <a:spcPts val="500"/>
              </a:spcBef>
              <a:spcAft>
                <a:spcPts val="200"/>
              </a:spcAft>
              <a:buClr>
                <a:srgbClr val="BA1F4E"/>
              </a:buClr>
              <a:buFont typeface="Wingdings" pitchFamily="2" charset="2"/>
              <a:buChar char="§"/>
              <a:defRPr sz="1600" b="0" i="0">
                <a:solidFill>
                  <a:srgbClr val="695C5D"/>
                </a:solidFill>
                <a:latin typeface="+mn-lt"/>
                <a:ea typeface="Helvetica Neue Light" charset="0"/>
                <a:cs typeface="Calibri Light" panose="020F0302020204030204" pitchFamily="34" charset="0"/>
              </a:defRPr>
            </a:lvl5p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cxnSp>
        <p:nvCxnSpPr>
          <p:cNvPr id="6" name="Gerade Verbindung 3">
            <a:extLst>
              <a:ext uri="{FF2B5EF4-FFF2-40B4-BE49-F238E27FC236}">
                <a16:creationId xmlns:a16="http://schemas.microsoft.com/office/drawing/2014/main" id="{11C792ED-29DC-4A16-A530-D18D4D8A8A26}"/>
              </a:ext>
            </a:extLst>
          </p:cNvPr>
          <p:cNvCxnSpPr>
            <a:cxnSpLocks/>
          </p:cNvCxnSpPr>
          <p:nvPr userDrawn="1"/>
        </p:nvCxnSpPr>
        <p:spPr>
          <a:xfrm>
            <a:off x="377373" y="1567596"/>
            <a:ext cx="5584359" cy="0"/>
          </a:xfrm>
          <a:prstGeom prst="line">
            <a:avLst/>
          </a:prstGeom>
          <a:ln w="19050">
            <a:solidFill>
              <a:srgbClr val="BA1F4E"/>
            </a:solidFill>
          </a:ln>
        </p:spPr>
        <p:style>
          <a:lnRef idx="1">
            <a:schemeClr val="accent1"/>
          </a:lnRef>
          <a:fillRef idx="0">
            <a:schemeClr val="accent1"/>
          </a:fillRef>
          <a:effectRef idx="0">
            <a:schemeClr val="accent1"/>
          </a:effectRef>
          <a:fontRef idx="minor">
            <a:schemeClr val="tx1"/>
          </a:fontRef>
        </p:style>
      </p:cxnSp>
      <p:cxnSp>
        <p:nvCxnSpPr>
          <p:cNvPr id="8" name="Gerade Verbindung 3">
            <a:extLst>
              <a:ext uri="{FF2B5EF4-FFF2-40B4-BE49-F238E27FC236}">
                <a16:creationId xmlns:a16="http://schemas.microsoft.com/office/drawing/2014/main" id="{BD1FBBDB-0BFD-47F6-B2B8-B84558E62484}"/>
              </a:ext>
            </a:extLst>
          </p:cNvPr>
          <p:cNvCxnSpPr>
            <a:cxnSpLocks/>
          </p:cNvCxnSpPr>
          <p:nvPr userDrawn="1"/>
        </p:nvCxnSpPr>
        <p:spPr>
          <a:xfrm>
            <a:off x="6235700" y="1567596"/>
            <a:ext cx="5584359" cy="0"/>
          </a:xfrm>
          <a:prstGeom prst="line">
            <a:avLst/>
          </a:prstGeom>
          <a:ln w="19050">
            <a:solidFill>
              <a:srgbClr val="BA1F4E"/>
            </a:solidFill>
          </a:ln>
        </p:spPr>
        <p:style>
          <a:lnRef idx="1">
            <a:schemeClr val="accent1"/>
          </a:lnRef>
          <a:fillRef idx="0">
            <a:schemeClr val="accent1"/>
          </a:fillRef>
          <a:effectRef idx="0">
            <a:schemeClr val="accent1"/>
          </a:effectRef>
          <a:fontRef idx="minor">
            <a:schemeClr val="tx1"/>
          </a:fontRef>
        </p:style>
      </p:cxnSp>
      <p:sp>
        <p:nvSpPr>
          <p:cNvPr id="11" name="Textplatzhalter 10">
            <a:extLst>
              <a:ext uri="{FF2B5EF4-FFF2-40B4-BE49-F238E27FC236}">
                <a16:creationId xmlns:a16="http://schemas.microsoft.com/office/drawing/2014/main" id="{B197BB37-749A-42B7-9396-217249A69E8F}"/>
              </a:ext>
            </a:extLst>
          </p:cNvPr>
          <p:cNvSpPr>
            <a:spLocks noGrp="1"/>
          </p:cNvSpPr>
          <p:nvPr>
            <p:ph type="body" sz="quarter" idx="12"/>
          </p:nvPr>
        </p:nvSpPr>
        <p:spPr>
          <a:xfrm>
            <a:off x="378494" y="1104181"/>
            <a:ext cx="5583238" cy="431921"/>
          </a:xfrm>
          <a:prstGeom prst="rect">
            <a:avLst/>
          </a:prstGeom>
        </p:spPr>
        <p:txBody>
          <a:bodyPr/>
          <a:lstStyle>
            <a:lvl1pPr marL="0" indent="0" algn="ctr" defTabSz="914400" rtl="0" eaLnBrk="1" latinLnBrk="0" hangingPunct="1">
              <a:lnSpc>
                <a:spcPct val="90000"/>
              </a:lnSpc>
              <a:spcBef>
                <a:spcPct val="0"/>
              </a:spcBef>
              <a:buNone/>
              <a:defRPr lang="de-DE" sz="3200" b="0" i="0" kern="1200" dirty="0" smtClean="0">
                <a:solidFill>
                  <a:srgbClr val="695C5D"/>
                </a:solidFill>
                <a:latin typeface="+mn-lt"/>
                <a:ea typeface="Helvetica Neue Light" charset="0"/>
                <a:cs typeface="Helvetica Neue Light" charset="0"/>
              </a:defRPr>
            </a:lvl1pPr>
          </a:lstStyle>
          <a:p>
            <a:pPr lvl="0"/>
            <a:r>
              <a:rPr lang="de-DE" dirty="0"/>
              <a:t>Mastertextformat bearbeiten</a:t>
            </a:r>
          </a:p>
        </p:txBody>
      </p:sp>
      <p:sp>
        <p:nvSpPr>
          <p:cNvPr id="12" name="Textplatzhalter 10">
            <a:extLst>
              <a:ext uri="{FF2B5EF4-FFF2-40B4-BE49-F238E27FC236}">
                <a16:creationId xmlns:a16="http://schemas.microsoft.com/office/drawing/2014/main" id="{2E388934-7619-4459-9B43-0BFA8B593FDC}"/>
              </a:ext>
            </a:extLst>
          </p:cNvPr>
          <p:cNvSpPr>
            <a:spLocks noGrp="1"/>
          </p:cNvSpPr>
          <p:nvPr>
            <p:ph type="body" sz="quarter" idx="13"/>
          </p:nvPr>
        </p:nvSpPr>
        <p:spPr>
          <a:xfrm>
            <a:off x="6236821" y="1104180"/>
            <a:ext cx="5576685" cy="431921"/>
          </a:xfrm>
          <a:prstGeom prst="rect">
            <a:avLst/>
          </a:prstGeom>
        </p:spPr>
        <p:txBody>
          <a:bodyPr/>
          <a:lstStyle>
            <a:lvl1pPr marL="0" indent="0" algn="ctr" defTabSz="914400" rtl="0" eaLnBrk="1" latinLnBrk="0" hangingPunct="1">
              <a:lnSpc>
                <a:spcPct val="90000"/>
              </a:lnSpc>
              <a:spcBef>
                <a:spcPct val="0"/>
              </a:spcBef>
              <a:buNone/>
              <a:defRPr lang="de-DE" sz="3200" b="0" i="0" kern="1200" dirty="0" smtClean="0">
                <a:solidFill>
                  <a:srgbClr val="695C5D"/>
                </a:solidFill>
                <a:latin typeface="+mn-lt"/>
                <a:ea typeface="Helvetica Neue Light" charset="0"/>
                <a:cs typeface="Helvetica Neue Light" charset="0"/>
              </a:defRPr>
            </a:lvl1pPr>
          </a:lstStyle>
          <a:p>
            <a:pPr lvl="0"/>
            <a:r>
              <a:rPr lang="de-DE" dirty="0"/>
              <a:t>Mastertextformat bearbeiten</a:t>
            </a:r>
          </a:p>
        </p:txBody>
      </p:sp>
    </p:spTree>
    <p:extLst>
      <p:ext uri="{BB962C8B-B14F-4D97-AF65-F5344CB8AC3E}">
        <p14:creationId xmlns:p14="http://schemas.microsoft.com/office/powerpoint/2010/main" val="32820518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feld 1"/>
          <p:cNvSpPr txBox="1"/>
          <p:nvPr userDrawn="1"/>
        </p:nvSpPr>
        <p:spPr>
          <a:xfrm>
            <a:off x="11577922" y="6578771"/>
            <a:ext cx="441146" cy="253916"/>
          </a:xfrm>
          <a:prstGeom prst="rect">
            <a:avLst/>
          </a:prstGeom>
          <a:noFill/>
        </p:spPr>
        <p:txBody>
          <a:bodyPr wrap="none" rtlCol="0">
            <a:spAutoFit/>
          </a:bodyPr>
          <a:lstStyle/>
          <a:p>
            <a:fld id="{ED8A764B-654C-4B53-BBC3-05D7072E8DFF}" type="slidenum">
              <a:rPr lang="de-DE" sz="1050" b="0" i="0" kern="1200" smtClean="0">
                <a:solidFill>
                  <a:schemeClr val="tx1"/>
                </a:solidFill>
                <a:latin typeface="+mj-lt"/>
                <a:ea typeface="Helvetica Neue Light" charset="0"/>
                <a:cs typeface="Helvetica Neue Light" charset="0"/>
              </a:rPr>
              <a:t>‹Nr.›</a:t>
            </a:fld>
            <a:endParaRPr lang="de-DE" sz="1050" b="0" i="0" kern="1200" dirty="0">
              <a:solidFill>
                <a:schemeClr val="tx1"/>
              </a:solidFill>
              <a:latin typeface="+mj-lt"/>
              <a:ea typeface="Helvetica Neue Light" charset="0"/>
              <a:cs typeface="Helvetica Neue Light" charset="0"/>
            </a:endParaRPr>
          </a:p>
        </p:txBody>
      </p:sp>
      <p:sp>
        <p:nvSpPr>
          <p:cNvPr id="17" name="Rechteck 16"/>
          <p:cNvSpPr/>
          <p:nvPr userDrawn="1"/>
        </p:nvSpPr>
        <p:spPr>
          <a:xfrm>
            <a:off x="0" y="6545766"/>
            <a:ext cx="12191999" cy="316471"/>
          </a:xfrm>
          <a:prstGeom prst="rect">
            <a:avLst/>
          </a:prstGeom>
          <a:gradFill>
            <a:gsLst>
              <a:gs pos="28000">
                <a:srgbClr val="A69D97">
                  <a:alpha val="13000"/>
                </a:srgbClr>
              </a:gs>
              <a:gs pos="100000">
                <a:srgbClr val="A69D97">
                  <a:alpha val="7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de-DE" sz="1050" b="0" i="0" noProof="0" dirty="0">
                <a:solidFill>
                  <a:schemeClr val="tx1"/>
                </a:solidFill>
                <a:latin typeface="+mj-lt"/>
                <a:ea typeface="Helvetica Neue Light" charset="0"/>
                <a:cs typeface="Helvetica Neue Light" charset="0"/>
              </a:rPr>
              <a:t>         ISSIA 22 – </a:t>
            </a:r>
            <a:r>
              <a:rPr lang="de-DE" sz="1050" b="0" i="0" noProof="0" dirty="0" err="1">
                <a:solidFill>
                  <a:schemeClr val="tx1"/>
                </a:solidFill>
                <a:latin typeface="+mj-lt"/>
                <a:ea typeface="Helvetica Neue Light" charset="0"/>
                <a:cs typeface="Helvetica Neue Light" charset="0"/>
              </a:rPr>
              <a:t>Semantic</a:t>
            </a:r>
            <a:r>
              <a:rPr lang="de-DE" sz="1050" b="0" i="0" noProof="0" dirty="0">
                <a:solidFill>
                  <a:schemeClr val="tx1"/>
                </a:solidFill>
                <a:latin typeface="+mj-lt"/>
                <a:ea typeface="Helvetica Neue Light" charset="0"/>
                <a:cs typeface="Helvetica Neue Light" charset="0"/>
              </a:rPr>
              <a:t> </a:t>
            </a:r>
            <a:r>
              <a:rPr lang="de-DE" sz="1050" b="0" i="0" noProof="0" dirty="0" err="1">
                <a:solidFill>
                  <a:schemeClr val="tx1"/>
                </a:solidFill>
                <a:latin typeface="+mj-lt"/>
                <a:ea typeface="Helvetica Neue Light" charset="0"/>
                <a:cs typeface="Helvetica Neue Light" charset="0"/>
              </a:rPr>
              <a:t>agents</a:t>
            </a:r>
            <a:r>
              <a:rPr lang="de-DE" sz="1050" b="0" i="0" noProof="0" dirty="0">
                <a:solidFill>
                  <a:schemeClr val="tx1"/>
                </a:solidFill>
                <a:latin typeface="+mj-lt"/>
                <a:ea typeface="Helvetica Neue Light" charset="0"/>
                <a:cs typeface="Helvetica Neue Light" charset="0"/>
              </a:rPr>
              <a:t> </a:t>
            </a:r>
            <a:r>
              <a:rPr lang="de-DE" sz="1050" b="0" i="0" noProof="0" dirty="0" err="1">
                <a:solidFill>
                  <a:schemeClr val="tx1"/>
                </a:solidFill>
                <a:latin typeface="+mj-lt"/>
                <a:ea typeface="Helvetica Neue Light" charset="0"/>
                <a:cs typeface="Helvetica Neue Light" charset="0"/>
              </a:rPr>
              <a:t>with</a:t>
            </a:r>
            <a:r>
              <a:rPr lang="de-DE" sz="1050" b="0" i="0" noProof="0" dirty="0">
                <a:solidFill>
                  <a:schemeClr val="tx1"/>
                </a:solidFill>
                <a:latin typeface="+mj-lt"/>
                <a:ea typeface="Helvetica Neue Light" charset="0"/>
                <a:cs typeface="Helvetica Neue Light" charset="0"/>
              </a:rPr>
              <a:t> </a:t>
            </a:r>
            <a:r>
              <a:rPr lang="de-DE" sz="1050" b="0" i="0" noProof="0" dirty="0" err="1">
                <a:solidFill>
                  <a:schemeClr val="tx1"/>
                </a:solidFill>
                <a:latin typeface="+mj-lt"/>
                <a:ea typeface="Helvetica Neue Light" charset="0"/>
                <a:cs typeface="Helvetica Neue Light" charset="0"/>
              </a:rPr>
              <a:t>node-red</a:t>
            </a:r>
            <a:r>
              <a:rPr lang="de-DE" sz="1050" b="0" i="0" noProof="0" dirty="0">
                <a:solidFill>
                  <a:schemeClr val="tx1"/>
                </a:solidFill>
                <a:latin typeface="+mj-lt"/>
                <a:ea typeface="Helvetica Neue Light" charset="0"/>
                <a:cs typeface="Helvetica Neue Light" charset="0"/>
              </a:rPr>
              <a:t> | 12.07.2022 </a:t>
            </a:r>
            <a:r>
              <a:rPr lang="de-DE" sz="1050" b="0" i="0" baseline="0" noProof="0" dirty="0">
                <a:solidFill>
                  <a:schemeClr val="tx1"/>
                </a:solidFill>
                <a:latin typeface="+mj-lt"/>
                <a:ea typeface="Helvetica Neue Light" charset="0"/>
                <a:cs typeface="Helvetica Neue Light" charset="0"/>
              </a:rPr>
              <a:t>|  Felix Gehlhoff, Aljosha Köcher |  Institute </a:t>
            </a:r>
            <a:r>
              <a:rPr lang="de-DE" sz="1050" b="0" i="0" baseline="0" noProof="0" dirty="0" err="1">
                <a:solidFill>
                  <a:schemeClr val="tx1"/>
                </a:solidFill>
                <a:latin typeface="+mj-lt"/>
                <a:ea typeface="Helvetica Neue Light" charset="0"/>
                <a:cs typeface="Helvetica Neue Light" charset="0"/>
              </a:rPr>
              <a:t>of</a:t>
            </a:r>
            <a:r>
              <a:rPr lang="de-DE" sz="1050" b="0" i="0" baseline="0" noProof="0" dirty="0">
                <a:solidFill>
                  <a:schemeClr val="tx1"/>
                </a:solidFill>
                <a:latin typeface="+mj-lt"/>
                <a:ea typeface="Helvetica Neue Light" charset="0"/>
                <a:cs typeface="Helvetica Neue Light" charset="0"/>
              </a:rPr>
              <a:t> Automation | Helmut-Schmidt-Universität Hamburg</a:t>
            </a:r>
            <a:endParaRPr lang="de-DE" sz="1050" b="0" i="0" noProof="0" dirty="0">
              <a:solidFill>
                <a:schemeClr val="tx1"/>
              </a:solidFill>
              <a:latin typeface="+mj-lt"/>
              <a:ea typeface="Helvetica Neue Light" charset="0"/>
              <a:cs typeface="Helvetica Neue Light" charset="0"/>
            </a:endParaRPr>
          </a:p>
        </p:txBody>
      </p:sp>
      <p:pic>
        <p:nvPicPr>
          <p:cNvPr id="6" name="Grafik 5">
            <a:extLst>
              <a:ext uri="{FF2B5EF4-FFF2-40B4-BE49-F238E27FC236}">
                <a16:creationId xmlns:a16="http://schemas.microsoft.com/office/drawing/2014/main" id="{FF631CB7-241C-9342-B46F-6CD18D55B1B6}"/>
              </a:ext>
            </a:extLst>
          </p:cNvPr>
          <p:cNvPicPr>
            <a:picLocks noChangeAspect="1"/>
          </p:cNvPicPr>
          <p:nvPr userDrawn="1"/>
        </p:nvPicPr>
        <p:blipFill>
          <a:blip r:embed="rId10"/>
          <a:stretch>
            <a:fillRect/>
          </a:stretch>
        </p:blipFill>
        <p:spPr>
          <a:xfrm>
            <a:off x="10991404" y="130251"/>
            <a:ext cx="977395" cy="588205"/>
          </a:xfrm>
          <a:prstGeom prst="rect">
            <a:avLst/>
          </a:prstGeom>
        </p:spPr>
      </p:pic>
      <p:cxnSp>
        <p:nvCxnSpPr>
          <p:cNvPr id="4" name="Gerade Verbindung 3">
            <a:extLst>
              <a:ext uri="{FF2B5EF4-FFF2-40B4-BE49-F238E27FC236}">
                <a16:creationId xmlns:a16="http://schemas.microsoft.com/office/drawing/2014/main" id="{47BA2E92-001B-214D-BE89-906C4377C4BE}"/>
              </a:ext>
            </a:extLst>
          </p:cNvPr>
          <p:cNvCxnSpPr>
            <a:cxnSpLocks/>
          </p:cNvCxnSpPr>
          <p:nvPr userDrawn="1"/>
        </p:nvCxnSpPr>
        <p:spPr>
          <a:xfrm>
            <a:off x="0" y="819976"/>
            <a:ext cx="12191999" cy="0"/>
          </a:xfrm>
          <a:prstGeom prst="line">
            <a:avLst/>
          </a:prstGeom>
          <a:ln w="19050">
            <a:solidFill>
              <a:srgbClr val="BA1F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278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8" r:id="rId4"/>
    <p:sldLayoutId id="2147483661" r:id="rId5"/>
    <p:sldLayoutId id="2147483662" r:id="rId6"/>
    <p:sldLayoutId id="2147483652" r:id="rId7"/>
    <p:sldLayoutId id="2147483665"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hyperlink" Target="http://localhost:1880/X"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hyperlink" Target="https://www.w3.org/TR/cooluris/#cooluris" TargetMode="External"/><Relationship Id="rId3" Type="http://schemas.openxmlformats.org/officeDocument/2006/relationships/hyperlink" Target="https://www.w3.org/TR/shacl/" TargetMode="External"/><Relationship Id="rId7" Type="http://schemas.openxmlformats.org/officeDocument/2006/relationships/hyperlink" Target="https://www.w3.org/TR/xml/" TargetMode="External"/><Relationship Id="rId2" Type="http://schemas.openxmlformats.org/officeDocument/2006/relationships/hyperlink" Target="https://www.w3.org/Submission/SWRL/" TargetMode="External"/><Relationship Id="rId1" Type="http://schemas.openxmlformats.org/officeDocument/2006/relationships/slideLayout" Target="../slideLayouts/slideLayout3.xml"/><Relationship Id="rId6" Type="http://schemas.openxmlformats.org/officeDocument/2006/relationships/hyperlink" Target="https://www.w3.org/TR/rdf-schema/" TargetMode="External"/><Relationship Id="rId5" Type="http://schemas.openxmlformats.org/officeDocument/2006/relationships/hyperlink" Target="https://www.w3.org/TR/owl2-primer/" TargetMode="External"/><Relationship Id="rId4" Type="http://schemas.openxmlformats.org/officeDocument/2006/relationships/hyperlink" Target="https://www.w3.org/TR/sparql11-overview/" TargetMode="External"/><Relationship Id="rId9"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hyperlink" Target="http://demo.fpbjs.net/"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hsu-hh.de/agent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39.png"/><Relationship Id="rId4" Type="http://schemas.openxmlformats.org/officeDocument/2006/relationships/hyperlink" Target="http://hsu-hh.de/vdi3682"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w3.org/TR/sparql11-query/"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w3.org/TR/2013/REC-sparql11-update-20130321/"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flows.nodered.org/node/node-red-contrib-mqtt-broker"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0.sv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hyperlink" Target="http://www.hsu-hh.de/aut/ontologies/agent-summer-schoo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www.hsu-ifa.de/ontologies/DINEN61360" TargetMode="External"/><Relationship Id="rId4" Type="http://schemas.openxmlformats.org/officeDocument/2006/relationships/hyperlink" Target="http://www.hsu-ifa.de/ontologies/VDI3682"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0.sv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hsu-aut/ISSIA22-node-red-agents"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github.com/hsu-aut/ISSIA22-node-red-agent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localhost:1880/"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5D1B0D-14BA-934A-9077-C4075732838F}"/>
              </a:ext>
            </a:extLst>
          </p:cNvPr>
          <p:cNvSpPr>
            <a:spLocks noGrp="1"/>
          </p:cNvSpPr>
          <p:nvPr>
            <p:ph type="ctrTitle"/>
          </p:nvPr>
        </p:nvSpPr>
        <p:spPr>
          <a:xfrm>
            <a:off x="507999" y="3479602"/>
            <a:ext cx="11030857" cy="831424"/>
          </a:xfrm>
        </p:spPr>
        <p:txBody>
          <a:bodyPr>
            <a:noAutofit/>
          </a:bodyPr>
          <a:lstStyle/>
          <a:p>
            <a:r>
              <a:rPr lang="de-DE" sz="4400" dirty="0" err="1"/>
              <a:t>Implementing</a:t>
            </a:r>
            <a:r>
              <a:rPr lang="de-DE" sz="4400" dirty="0"/>
              <a:t> </a:t>
            </a:r>
            <a:r>
              <a:rPr lang="de-DE" sz="4400" dirty="0" err="1"/>
              <a:t>Semantic</a:t>
            </a:r>
            <a:r>
              <a:rPr lang="de-DE" sz="4400" dirty="0"/>
              <a:t> </a:t>
            </a:r>
            <a:r>
              <a:rPr lang="de-DE" sz="4400" dirty="0" err="1"/>
              <a:t>Agents</a:t>
            </a:r>
            <a:r>
              <a:rPr lang="de-DE" sz="4400" dirty="0"/>
              <a:t> </a:t>
            </a:r>
            <a:r>
              <a:rPr lang="de-DE" sz="4400" dirty="0" err="1"/>
              <a:t>with</a:t>
            </a:r>
            <a:r>
              <a:rPr lang="de-DE" sz="4400" dirty="0"/>
              <a:t> </a:t>
            </a:r>
            <a:r>
              <a:rPr lang="de-DE" sz="4400" dirty="0" err="1"/>
              <a:t>Node</a:t>
            </a:r>
            <a:r>
              <a:rPr lang="de-DE" sz="4400" dirty="0"/>
              <a:t>-RED</a:t>
            </a:r>
          </a:p>
        </p:txBody>
      </p:sp>
      <p:sp>
        <p:nvSpPr>
          <p:cNvPr id="9" name="Untertitel 8">
            <a:extLst>
              <a:ext uri="{FF2B5EF4-FFF2-40B4-BE49-F238E27FC236}">
                <a16:creationId xmlns:a16="http://schemas.microsoft.com/office/drawing/2014/main" id="{17323EFA-73B5-4500-A4E5-4816F97D6307}"/>
              </a:ext>
            </a:extLst>
          </p:cNvPr>
          <p:cNvSpPr>
            <a:spLocks noGrp="1"/>
          </p:cNvSpPr>
          <p:nvPr>
            <p:ph type="subTitle" idx="1"/>
          </p:nvPr>
        </p:nvSpPr>
        <p:spPr>
          <a:xfrm>
            <a:off x="507999" y="4680688"/>
            <a:ext cx="8237649" cy="1059951"/>
          </a:xfrm>
        </p:spPr>
        <p:txBody>
          <a:bodyPr>
            <a:normAutofit/>
          </a:bodyPr>
          <a:lstStyle/>
          <a:p>
            <a:r>
              <a:rPr lang="de-DE" sz="2000" dirty="0" err="1"/>
              <a:t>Introduction</a:t>
            </a:r>
            <a:r>
              <a:rPr lang="de-DE" sz="2000" dirty="0"/>
              <a:t> </a:t>
            </a:r>
            <a:r>
              <a:rPr lang="de-DE" sz="2000" dirty="0" err="1"/>
              <a:t>to</a:t>
            </a:r>
            <a:r>
              <a:rPr lang="de-DE" sz="2000" dirty="0"/>
              <a:t> and </a:t>
            </a:r>
            <a:r>
              <a:rPr lang="de-DE" sz="2000" dirty="0" err="1"/>
              <a:t>Application</a:t>
            </a:r>
            <a:r>
              <a:rPr lang="de-DE" sz="2000" dirty="0"/>
              <a:t> </a:t>
            </a:r>
            <a:r>
              <a:rPr lang="de-DE" sz="2000" dirty="0" err="1"/>
              <a:t>Of</a:t>
            </a:r>
            <a:r>
              <a:rPr lang="de-DE" sz="2000" dirty="0"/>
              <a:t> </a:t>
            </a:r>
            <a:r>
              <a:rPr lang="de-DE" sz="2000" dirty="0" err="1"/>
              <a:t>Node</a:t>
            </a:r>
            <a:r>
              <a:rPr lang="de-DE" sz="2000" dirty="0"/>
              <a:t>-RED and </a:t>
            </a:r>
            <a:r>
              <a:rPr lang="de-DE" sz="2000" dirty="0" err="1"/>
              <a:t>Semantic</a:t>
            </a:r>
            <a:r>
              <a:rPr lang="de-DE" sz="2000" dirty="0"/>
              <a:t> Web Technologies</a:t>
            </a:r>
          </a:p>
        </p:txBody>
      </p:sp>
    </p:spTree>
    <p:extLst>
      <p:ext uri="{BB962C8B-B14F-4D97-AF65-F5344CB8AC3E}">
        <p14:creationId xmlns:p14="http://schemas.microsoft.com/office/powerpoint/2010/main" val="4141789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17">
            <a:extLst>
              <a:ext uri="{FF2B5EF4-FFF2-40B4-BE49-F238E27FC236}">
                <a16:creationId xmlns:a16="http://schemas.microsoft.com/office/drawing/2014/main" id="{20D13D42-71E2-4EBF-89C2-4C8A998B2715}"/>
              </a:ext>
            </a:extLst>
          </p:cNvPr>
          <p:cNvSpPr/>
          <p:nvPr/>
        </p:nvSpPr>
        <p:spPr>
          <a:xfrm>
            <a:off x="858748" y="4192782"/>
            <a:ext cx="2902914" cy="433546"/>
          </a:xfrm>
          <a:prstGeom prst="rect">
            <a:avLst/>
          </a:prstGeom>
          <a:solidFill>
            <a:schemeClr val="bg2">
              <a:lumMod val="9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2" name="Inhaltsplatzhalter 1">
            <a:extLst>
              <a:ext uri="{FF2B5EF4-FFF2-40B4-BE49-F238E27FC236}">
                <a16:creationId xmlns:a16="http://schemas.microsoft.com/office/drawing/2014/main" id="{820BE141-7A24-48B4-BABC-833D19838301}"/>
              </a:ext>
            </a:extLst>
          </p:cNvPr>
          <p:cNvSpPr>
            <a:spLocks noGrp="1"/>
          </p:cNvSpPr>
          <p:nvPr>
            <p:ph idx="1"/>
          </p:nvPr>
        </p:nvSpPr>
        <p:spPr/>
        <p:txBody>
          <a:bodyPr/>
          <a:lstStyle/>
          <a:p>
            <a:r>
              <a:rPr lang="de-DE" dirty="0"/>
              <a:t>Distributed Control Architecture </a:t>
            </a:r>
            <a:r>
              <a:rPr lang="de-DE" dirty="0">
                <a:sym typeface="Wingdings" panose="05000000000000000000" pitchFamily="2" charset="2"/>
              </a:rPr>
              <a:t> </a:t>
            </a:r>
            <a:r>
              <a:rPr lang="de-DE" dirty="0" err="1">
                <a:sym typeface="Wingdings" panose="05000000000000000000" pitchFamily="2" charset="2"/>
              </a:rPr>
              <a:t>Reconfigurable</a:t>
            </a:r>
            <a:r>
              <a:rPr lang="de-DE" dirty="0">
                <a:sym typeface="Wingdings" panose="05000000000000000000" pitchFamily="2" charset="2"/>
              </a:rPr>
              <a:t> and Robust</a:t>
            </a:r>
            <a:endParaRPr lang="de-DE" dirty="0"/>
          </a:p>
        </p:txBody>
      </p:sp>
      <p:sp>
        <p:nvSpPr>
          <p:cNvPr id="3" name="Titel 2">
            <a:extLst>
              <a:ext uri="{FF2B5EF4-FFF2-40B4-BE49-F238E27FC236}">
                <a16:creationId xmlns:a16="http://schemas.microsoft.com/office/drawing/2014/main" id="{A21C963F-0731-476F-8728-7299FBD2CA33}"/>
              </a:ext>
            </a:extLst>
          </p:cNvPr>
          <p:cNvSpPr>
            <a:spLocks noGrp="1"/>
          </p:cNvSpPr>
          <p:nvPr>
            <p:ph type="title"/>
          </p:nvPr>
        </p:nvSpPr>
        <p:spPr/>
        <p:txBody>
          <a:bodyPr/>
          <a:lstStyle/>
          <a:p>
            <a:r>
              <a:rPr lang="de-DE" dirty="0"/>
              <a:t>Scenario Description</a:t>
            </a:r>
          </a:p>
        </p:txBody>
      </p:sp>
      <p:sp>
        <p:nvSpPr>
          <p:cNvPr id="6" name="Textfeld 5">
            <a:extLst>
              <a:ext uri="{FF2B5EF4-FFF2-40B4-BE49-F238E27FC236}">
                <a16:creationId xmlns:a16="http://schemas.microsoft.com/office/drawing/2014/main" id="{5519E1B3-DF03-4703-BC47-216360168851}"/>
              </a:ext>
            </a:extLst>
          </p:cNvPr>
          <p:cNvSpPr txBox="1"/>
          <p:nvPr/>
        </p:nvSpPr>
        <p:spPr>
          <a:xfrm>
            <a:off x="4174051" y="4753659"/>
            <a:ext cx="1182756" cy="307777"/>
          </a:xfrm>
          <a:prstGeom prst="rect">
            <a:avLst/>
          </a:prstGeom>
          <a:noFill/>
        </p:spPr>
        <p:txBody>
          <a:bodyPr wrap="square" rtlCol="0">
            <a:spAutoFit/>
          </a:bodyPr>
          <a:lstStyle/>
          <a:p>
            <a:pPr algn="l"/>
            <a:r>
              <a:rPr lang="de-DE" sz="1400" dirty="0" err="1"/>
              <a:t>Gripper</a:t>
            </a:r>
            <a:r>
              <a:rPr lang="de-DE" sz="1400" dirty="0"/>
              <a:t> 2</a:t>
            </a:r>
          </a:p>
        </p:txBody>
      </p:sp>
      <p:sp>
        <p:nvSpPr>
          <p:cNvPr id="7" name="Freihandform: Form 6">
            <a:extLst>
              <a:ext uri="{FF2B5EF4-FFF2-40B4-BE49-F238E27FC236}">
                <a16:creationId xmlns:a16="http://schemas.microsoft.com/office/drawing/2014/main" id="{1EDFDDEA-E321-4ED1-AC05-230F1870ABCF}"/>
              </a:ext>
            </a:extLst>
          </p:cNvPr>
          <p:cNvSpPr>
            <a:spLocks noChangeAspect="1"/>
          </p:cNvSpPr>
          <p:nvPr/>
        </p:nvSpPr>
        <p:spPr>
          <a:xfrm flipH="1">
            <a:off x="3939837" y="3626321"/>
            <a:ext cx="1202455" cy="1145376"/>
          </a:xfrm>
          <a:custGeom>
            <a:avLst/>
            <a:gdLst>
              <a:gd name="connsiteX0" fmla="*/ 828106 w 871691"/>
              <a:gd name="connsiteY0" fmla="*/ 442004 h 871691"/>
              <a:gd name="connsiteX1" fmla="*/ 828106 w 871691"/>
              <a:gd name="connsiteY1" fmla="*/ 392261 h 871691"/>
              <a:gd name="connsiteX2" fmla="*/ 764531 w 871691"/>
              <a:gd name="connsiteY2" fmla="*/ 320535 h 871691"/>
              <a:gd name="connsiteX3" fmla="*/ 609396 w 871691"/>
              <a:gd name="connsiteY3" fmla="*/ 144835 h 871691"/>
              <a:gd name="connsiteX4" fmla="*/ 610184 w 871691"/>
              <a:gd name="connsiteY4" fmla="*/ 130754 h 871691"/>
              <a:gd name="connsiteX5" fmla="*/ 479430 w 871691"/>
              <a:gd name="connsiteY5" fmla="*/ 0 h 871691"/>
              <a:gd name="connsiteX6" fmla="*/ 348676 w 871691"/>
              <a:gd name="connsiteY6" fmla="*/ 130754 h 871691"/>
              <a:gd name="connsiteX7" fmla="*/ 349023 w 871691"/>
              <a:gd name="connsiteY7" fmla="*/ 137585 h 871691"/>
              <a:gd name="connsiteX8" fmla="*/ 181120 w 871691"/>
              <a:gd name="connsiteY8" fmla="*/ 305482 h 871691"/>
              <a:gd name="connsiteX9" fmla="*/ 65398 w 871691"/>
              <a:gd name="connsiteY9" fmla="*/ 392722 h 871691"/>
              <a:gd name="connsiteX10" fmla="*/ 101697 w 871691"/>
              <a:gd name="connsiteY10" fmla="*/ 533025 h 871691"/>
              <a:gd name="connsiteX11" fmla="*/ 101697 w 871691"/>
              <a:gd name="connsiteY11" fmla="*/ 755466 h 871691"/>
              <a:gd name="connsiteX12" fmla="*/ 14528 w 871691"/>
              <a:gd name="connsiteY12" fmla="*/ 755466 h 871691"/>
              <a:gd name="connsiteX13" fmla="*/ 0 w 871691"/>
              <a:gd name="connsiteY13" fmla="*/ 769994 h 871691"/>
              <a:gd name="connsiteX14" fmla="*/ 0 w 871691"/>
              <a:gd name="connsiteY14" fmla="*/ 857163 h 871691"/>
              <a:gd name="connsiteX15" fmla="*/ 14528 w 871691"/>
              <a:gd name="connsiteY15" fmla="*/ 871691 h 871691"/>
              <a:gd name="connsiteX16" fmla="*/ 566599 w 871691"/>
              <a:gd name="connsiteY16" fmla="*/ 871691 h 871691"/>
              <a:gd name="connsiteX17" fmla="*/ 581127 w 871691"/>
              <a:gd name="connsiteY17" fmla="*/ 857163 h 871691"/>
              <a:gd name="connsiteX18" fmla="*/ 581127 w 871691"/>
              <a:gd name="connsiteY18" fmla="*/ 769994 h 871691"/>
              <a:gd name="connsiteX19" fmla="*/ 566599 w 871691"/>
              <a:gd name="connsiteY19" fmla="*/ 755466 h 871691"/>
              <a:gd name="connsiteX20" fmla="*/ 276035 w 871691"/>
              <a:gd name="connsiteY20" fmla="*/ 755466 h 871691"/>
              <a:gd name="connsiteX21" fmla="*/ 276035 w 871691"/>
              <a:gd name="connsiteY21" fmla="*/ 533025 h 871691"/>
              <a:gd name="connsiteX22" fmla="*/ 317846 w 871691"/>
              <a:gd name="connsiteY22" fmla="*/ 415344 h 871691"/>
              <a:gd name="connsiteX23" fmla="*/ 472024 w 871691"/>
              <a:gd name="connsiteY23" fmla="*/ 261131 h 871691"/>
              <a:gd name="connsiteX24" fmla="*/ 479430 w 871691"/>
              <a:gd name="connsiteY24" fmla="*/ 261507 h 871691"/>
              <a:gd name="connsiteX25" fmla="*/ 501471 w 871691"/>
              <a:gd name="connsiteY25" fmla="*/ 259501 h 871691"/>
              <a:gd name="connsiteX26" fmla="*/ 682825 w 871691"/>
              <a:gd name="connsiteY26" fmla="*/ 402434 h 871691"/>
              <a:gd name="connsiteX27" fmla="*/ 682825 w 871691"/>
              <a:gd name="connsiteY27" fmla="*/ 442031 h 871691"/>
              <a:gd name="connsiteX28" fmla="*/ 639240 w 871691"/>
              <a:gd name="connsiteY28" fmla="*/ 508486 h 871691"/>
              <a:gd name="connsiteX29" fmla="*/ 639240 w 871691"/>
              <a:gd name="connsiteY29" fmla="*/ 653768 h 871691"/>
              <a:gd name="connsiteX30" fmla="*/ 646092 w 871691"/>
              <a:gd name="connsiteY30" fmla="*/ 666183 h 871691"/>
              <a:gd name="connsiteX31" fmla="*/ 660259 w 871691"/>
              <a:gd name="connsiteY31" fmla="*/ 666842 h 871691"/>
              <a:gd name="connsiteX32" fmla="*/ 718371 w 871691"/>
              <a:gd name="connsiteY32" fmla="*/ 637785 h 871691"/>
              <a:gd name="connsiteX33" fmla="*/ 726409 w 871691"/>
              <a:gd name="connsiteY33" fmla="*/ 624712 h 871691"/>
              <a:gd name="connsiteX34" fmla="*/ 726409 w 871691"/>
              <a:gd name="connsiteY34" fmla="*/ 523015 h 871691"/>
              <a:gd name="connsiteX35" fmla="*/ 784522 w 871691"/>
              <a:gd name="connsiteY35" fmla="*/ 523015 h 871691"/>
              <a:gd name="connsiteX36" fmla="*/ 784522 w 871691"/>
              <a:gd name="connsiteY36" fmla="*/ 624712 h 871691"/>
              <a:gd name="connsiteX37" fmla="*/ 792560 w 871691"/>
              <a:gd name="connsiteY37" fmla="*/ 637785 h 871691"/>
              <a:gd name="connsiteX38" fmla="*/ 850672 w 871691"/>
              <a:gd name="connsiteY38" fmla="*/ 666842 h 871691"/>
              <a:gd name="connsiteX39" fmla="*/ 864839 w 871691"/>
              <a:gd name="connsiteY39" fmla="*/ 666183 h 871691"/>
              <a:gd name="connsiteX40" fmla="*/ 871691 w 871691"/>
              <a:gd name="connsiteY40" fmla="*/ 653768 h 871691"/>
              <a:gd name="connsiteX41" fmla="*/ 871691 w 871691"/>
              <a:gd name="connsiteY41" fmla="*/ 508486 h 871691"/>
              <a:gd name="connsiteX42" fmla="*/ 828106 w 871691"/>
              <a:gd name="connsiteY42" fmla="*/ 442004 h 871691"/>
              <a:gd name="connsiteX43" fmla="*/ 479430 w 871691"/>
              <a:gd name="connsiteY43" fmla="*/ 29056 h 871691"/>
              <a:gd name="connsiteX44" fmla="*/ 581127 w 871691"/>
              <a:gd name="connsiteY44" fmla="*/ 130754 h 871691"/>
              <a:gd name="connsiteX45" fmla="*/ 479430 w 871691"/>
              <a:gd name="connsiteY45" fmla="*/ 232451 h 871691"/>
              <a:gd name="connsiteX46" fmla="*/ 377733 w 871691"/>
              <a:gd name="connsiteY46" fmla="*/ 130754 h 871691"/>
              <a:gd name="connsiteX47" fmla="*/ 479430 w 871691"/>
              <a:gd name="connsiteY47" fmla="*/ 29056 h 871691"/>
              <a:gd name="connsiteX48" fmla="*/ 552071 w 871691"/>
              <a:gd name="connsiteY48" fmla="*/ 842635 h 871691"/>
              <a:gd name="connsiteX49" fmla="*/ 29056 w 871691"/>
              <a:gd name="connsiteY49" fmla="*/ 842635 h 871691"/>
              <a:gd name="connsiteX50" fmla="*/ 29056 w 871691"/>
              <a:gd name="connsiteY50" fmla="*/ 784522 h 871691"/>
              <a:gd name="connsiteX51" fmla="*/ 552071 w 871691"/>
              <a:gd name="connsiteY51" fmla="*/ 784522 h 871691"/>
              <a:gd name="connsiteX52" fmla="*/ 246979 w 871691"/>
              <a:gd name="connsiteY52" fmla="*/ 755466 h 871691"/>
              <a:gd name="connsiteX53" fmla="*/ 130754 w 871691"/>
              <a:gd name="connsiteY53" fmla="*/ 755466 h 871691"/>
              <a:gd name="connsiteX54" fmla="*/ 130754 w 871691"/>
              <a:gd name="connsiteY54" fmla="*/ 552794 h 871691"/>
              <a:gd name="connsiteX55" fmla="*/ 246979 w 871691"/>
              <a:gd name="connsiteY55" fmla="*/ 552794 h 871691"/>
              <a:gd name="connsiteX56" fmla="*/ 188866 w 871691"/>
              <a:gd name="connsiteY56" fmla="*/ 537543 h 871691"/>
              <a:gd name="connsiteX57" fmla="*/ 87169 w 871691"/>
              <a:gd name="connsiteY57" fmla="*/ 435846 h 871691"/>
              <a:gd name="connsiteX58" fmla="*/ 188866 w 871691"/>
              <a:gd name="connsiteY58" fmla="*/ 334148 h 871691"/>
              <a:gd name="connsiteX59" fmla="*/ 290564 w 871691"/>
              <a:gd name="connsiteY59" fmla="*/ 435846 h 871691"/>
              <a:gd name="connsiteX60" fmla="*/ 188866 w 871691"/>
              <a:gd name="connsiteY60" fmla="*/ 537543 h 871691"/>
              <a:gd name="connsiteX61" fmla="*/ 308597 w 871691"/>
              <a:gd name="connsiteY61" fmla="*/ 383542 h 871691"/>
              <a:gd name="connsiteX62" fmla="*/ 218965 w 871691"/>
              <a:gd name="connsiteY62" fmla="*/ 308795 h 871691"/>
              <a:gd name="connsiteX63" fmla="*/ 355536 w 871691"/>
              <a:gd name="connsiteY63" fmla="*/ 172231 h 871691"/>
              <a:gd name="connsiteX64" fmla="*/ 437576 w 871691"/>
              <a:gd name="connsiteY64" fmla="*/ 254548 h 871691"/>
              <a:gd name="connsiteX65" fmla="*/ 600840 w 871691"/>
              <a:gd name="connsiteY65" fmla="*/ 179034 h 871691"/>
              <a:gd name="connsiteX66" fmla="*/ 729417 w 871691"/>
              <a:gd name="connsiteY66" fmla="*/ 324663 h 871691"/>
              <a:gd name="connsiteX67" fmla="*/ 687067 w 871691"/>
              <a:gd name="connsiteY67" fmla="*/ 368738 h 871691"/>
              <a:gd name="connsiteX68" fmla="*/ 535017 w 871691"/>
              <a:gd name="connsiteY68" fmla="*/ 248922 h 871691"/>
              <a:gd name="connsiteX69" fmla="*/ 600840 w 871691"/>
              <a:gd name="connsiteY69" fmla="*/ 179034 h 871691"/>
              <a:gd name="connsiteX70" fmla="*/ 711881 w 871691"/>
              <a:gd name="connsiteY70" fmla="*/ 392261 h 871691"/>
              <a:gd name="connsiteX71" fmla="*/ 755466 w 871691"/>
              <a:gd name="connsiteY71" fmla="*/ 348676 h 871691"/>
              <a:gd name="connsiteX72" fmla="*/ 799050 w 871691"/>
              <a:gd name="connsiteY72" fmla="*/ 392261 h 871691"/>
              <a:gd name="connsiteX73" fmla="*/ 799050 w 871691"/>
              <a:gd name="connsiteY73" fmla="*/ 435846 h 871691"/>
              <a:gd name="connsiteX74" fmla="*/ 711881 w 871691"/>
              <a:gd name="connsiteY74" fmla="*/ 435846 h 871691"/>
              <a:gd name="connsiteX75" fmla="*/ 842635 w 871691"/>
              <a:gd name="connsiteY75" fmla="*/ 630260 h 871691"/>
              <a:gd name="connsiteX76" fmla="*/ 813578 w 871691"/>
              <a:gd name="connsiteY76" fmla="*/ 615732 h 871691"/>
              <a:gd name="connsiteX77" fmla="*/ 813578 w 871691"/>
              <a:gd name="connsiteY77" fmla="*/ 508486 h 871691"/>
              <a:gd name="connsiteX78" fmla="*/ 799050 w 871691"/>
              <a:gd name="connsiteY78" fmla="*/ 493958 h 871691"/>
              <a:gd name="connsiteX79" fmla="*/ 711881 w 871691"/>
              <a:gd name="connsiteY79" fmla="*/ 493958 h 871691"/>
              <a:gd name="connsiteX80" fmla="*/ 697353 w 871691"/>
              <a:gd name="connsiteY80" fmla="*/ 508486 h 871691"/>
              <a:gd name="connsiteX81" fmla="*/ 697353 w 871691"/>
              <a:gd name="connsiteY81" fmla="*/ 615732 h 871691"/>
              <a:gd name="connsiteX82" fmla="*/ 668296 w 871691"/>
              <a:gd name="connsiteY82" fmla="*/ 630260 h 871691"/>
              <a:gd name="connsiteX83" fmla="*/ 668296 w 871691"/>
              <a:gd name="connsiteY83" fmla="*/ 508486 h 871691"/>
              <a:gd name="connsiteX84" fmla="*/ 711881 w 871691"/>
              <a:gd name="connsiteY84" fmla="*/ 464902 h 871691"/>
              <a:gd name="connsiteX85" fmla="*/ 799050 w 871691"/>
              <a:gd name="connsiteY85" fmla="*/ 464902 h 871691"/>
              <a:gd name="connsiteX86" fmla="*/ 842635 w 871691"/>
              <a:gd name="connsiteY86" fmla="*/ 508486 h 8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71691" h="871691">
                <a:moveTo>
                  <a:pt x="828106" y="442004"/>
                </a:moveTo>
                <a:lnTo>
                  <a:pt x="828106" y="392261"/>
                </a:lnTo>
                <a:cubicBezTo>
                  <a:pt x="827994" y="355755"/>
                  <a:pt x="800754" y="325032"/>
                  <a:pt x="764531" y="320535"/>
                </a:cubicBezTo>
                <a:lnTo>
                  <a:pt x="609396" y="144835"/>
                </a:lnTo>
                <a:cubicBezTo>
                  <a:pt x="609908" y="140153"/>
                  <a:pt x="610169" y="135457"/>
                  <a:pt x="610184" y="130754"/>
                </a:cubicBezTo>
                <a:cubicBezTo>
                  <a:pt x="610184" y="58538"/>
                  <a:pt x="551646" y="0"/>
                  <a:pt x="479430" y="0"/>
                </a:cubicBezTo>
                <a:cubicBezTo>
                  <a:pt x="407214" y="0"/>
                  <a:pt x="348676" y="58538"/>
                  <a:pt x="348676" y="130754"/>
                </a:cubicBezTo>
                <a:cubicBezTo>
                  <a:pt x="348676" y="133066"/>
                  <a:pt x="348911" y="135315"/>
                  <a:pt x="349023" y="137585"/>
                </a:cubicBezTo>
                <a:lnTo>
                  <a:pt x="181120" y="305482"/>
                </a:lnTo>
                <a:cubicBezTo>
                  <a:pt x="128455" y="308482"/>
                  <a:pt x="82785" y="342916"/>
                  <a:pt x="65398" y="392722"/>
                </a:cubicBezTo>
                <a:cubicBezTo>
                  <a:pt x="48011" y="442528"/>
                  <a:pt x="62341" y="497903"/>
                  <a:pt x="101697" y="533025"/>
                </a:cubicBezTo>
                <a:lnTo>
                  <a:pt x="101697" y="755466"/>
                </a:lnTo>
                <a:lnTo>
                  <a:pt x="14528" y="755466"/>
                </a:lnTo>
                <a:cubicBezTo>
                  <a:pt x="6505" y="755466"/>
                  <a:pt x="0" y="761971"/>
                  <a:pt x="0" y="769994"/>
                </a:cubicBezTo>
                <a:lnTo>
                  <a:pt x="0" y="857163"/>
                </a:lnTo>
                <a:cubicBezTo>
                  <a:pt x="0" y="865186"/>
                  <a:pt x="6505" y="871691"/>
                  <a:pt x="14528" y="871691"/>
                </a:cubicBezTo>
                <a:lnTo>
                  <a:pt x="566599" y="871691"/>
                </a:lnTo>
                <a:cubicBezTo>
                  <a:pt x="574622" y="871691"/>
                  <a:pt x="581127" y="865186"/>
                  <a:pt x="581127" y="857163"/>
                </a:cubicBezTo>
                <a:lnTo>
                  <a:pt x="581127" y="769994"/>
                </a:lnTo>
                <a:cubicBezTo>
                  <a:pt x="581127" y="761971"/>
                  <a:pt x="574622" y="755466"/>
                  <a:pt x="566599" y="755466"/>
                </a:cubicBezTo>
                <a:lnTo>
                  <a:pt x="276035" y="755466"/>
                </a:lnTo>
                <a:lnTo>
                  <a:pt x="276035" y="533025"/>
                </a:lnTo>
                <a:cubicBezTo>
                  <a:pt x="309383" y="503670"/>
                  <a:pt x="325195" y="459163"/>
                  <a:pt x="317846" y="415344"/>
                </a:cubicBezTo>
                <a:lnTo>
                  <a:pt x="472024" y="261131"/>
                </a:lnTo>
                <a:cubicBezTo>
                  <a:pt x="474492" y="261273"/>
                  <a:pt x="476933" y="261507"/>
                  <a:pt x="479430" y="261507"/>
                </a:cubicBezTo>
                <a:cubicBezTo>
                  <a:pt x="486821" y="261466"/>
                  <a:pt x="494193" y="260790"/>
                  <a:pt x="501471" y="259501"/>
                </a:cubicBezTo>
                <a:lnTo>
                  <a:pt x="682825" y="402434"/>
                </a:lnTo>
                <a:lnTo>
                  <a:pt x="682825" y="442031"/>
                </a:lnTo>
                <a:cubicBezTo>
                  <a:pt x="656392" y="453574"/>
                  <a:pt x="639289" y="479650"/>
                  <a:pt x="639240" y="508486"/>
                </a:cubicBezTo>
                <a:lnTo>
                  <a:pt x="639240" y="653768"/>
                </a:lnTo>
                <a:cubicBezTo>
                  <a:pt x="639211" y="658819"/>
                  <a:pt x="641808" y="663515"/>
                  <a:pt x="646092" y="666183"/>
                </a:cubicBezTo>
                <a:cubicBezTo>
                  <a:pt x="650385" y="668850"/>
                  <a:pt x="655748" y="669097"/>
                  <a:pt x="660259" y="666842"/>
                </a:cubicBezTo>
                <a:lnTo>
                  <a:pt x="718371" y="637785"/>
                </a:lnTo>
                <a:cubicBezTo>
                  <a:pt x="723324" y="635317"/>
                  <a:pt x="726438" y="630245"/>
                  <a:pt x="726409" y="624712"/>
                </a:cubicBezTo>
                <a:lnTo>
                  <a:pt x="726409" y="523015"/>
                </a:lnTo>
                <a:lnTo>
                  <a:pt x="784522" y="523015"/>
                </a:lnTo>
                <a:lnTo>
                  <a:pt x="784522" y="624712"/>
                </a:lnTo>
                <a:cubicBezTo>
                  <a:pt x="784493" y="630245"/>
                  <a:pt x="787607" y="635317"/>
                  <a:pt x="792560" y="637785"/>
                </a:cubicBezTo>
                <a:lnTo>
                  <a:pt x="850672" y="666842"/>
                </a:lnTo>
                <a:cubicBezTo>
                  <a:pt x="855183" y="669097"/>
                  <a:pt x="860546" y="668850"/>
                  <a:pt x="864839" y="666183"/>
                </a:cubicBezTo>
                <a:cubicBezTo>
                  <a:pt x="869123" y="663515"/>
                  <a:pt x="871720" y="658819"/>
                  <a:pt x="871691" y="653768"/>
                </a:cubicBezTo>
                <a:lnTo>
                  <a:pt x="871691" y="508486"/>
                </a:lnTo>
                <a:cubicBezTo>
                  <a:pt x="871655" y="479635"/>
                  <a:pt x="854546" y="453544"/>
                  <a:pt x="828106" y="442004"/>
                </a:cubicBezTo>
                <a:close/>
                <a:moveTo>
                  <a:pt x="479430" y="29056"/>
                </a:moveTo>
                <a:cubicBezTo>
                  <a:pt x="535600" y="29056"/>
                  <a:pt x="581127" y="74585"/>
                  <a:pt x="581127" y="130754"/>
                </a:cubicBezTo>
                <a:cubicBezTo>
                  <a:pt x="581127" y="186923"/>
                  <a:pt x="535600" y="232451"/>
                  <a:pt x="479430" y="232451"/>
                </a:cubicBezTo>
                <a:cubicBezTo>
                  <a:pt x="423260" y="232451"/>
                  <a:pt x="377733" y="186923"/>
                  <a:pt x="377733" y="130754"/>
                </a:cubicBezTo>
                <a:cubicBezTo>
                  <a:pt x="377796" y="74613"/>
                  <a:pt x="423290" y="29120"/>
                  <a:pt x="479430" y="29056"/>
                </a:cubicBezTo>
                <a:close/>
                <a:moveTo>
                  <a:pt x="552071" y="842635"/>
                </a:moveTo>
                <a:lnTo>
                  <a:pt x="29056" y="842635"/>
                </a:lnTo>
                <a:lnTo>
                  <a:pt x="29056" y="784522"/>
                </a:lnTo>
                <a:lnTo>
                  <a:pt x="552071" y="784522"/>
                </a:lnTo>
                <a:close/>
                <a:moveTo>
                  <a:pt x="246979" y="755466"/>
                </a:moveTo>
                <a:lnTo>
                  <a:pt x="130754" y="755466"/>
                </a:lnTo>
                <a:lnTo>
                  <a:pt x="130754" y="552794"/>
                </a:lnTo>
                <a:cubicBezTo>
                  <a:pt x="167315" y="571188"/>
                  <a:pt x="210417" y="571188"/>
                  <a:pt x="246979" y="552794"/>
                </a:cubicBezTo>
                <a:close/>
                <a:moveTo>
                  <a:pt x="188866" y="537543"/>
                </a:moveTo>
                <a:cubicBezTo>
                  <a:pt x="132697" y="537543"/>
                  <a:pt x="87169" y="492015"/>
                  <a:pt x="87169" y="435846"/>
                </a:cubicBezTo>
                <a:cubicBezTo>
                  <a:pt x="87169" y="379676"/>
                  <a:pt x="132697" y="334148"/>
                  <a:pt x="188866" y="334148"/>
                </a:cubicBezTo>
                <a:cubicBezTo>
                  <a:pt x="245036" y="334148"/>
                  <a:pt x="290564" y="379676"/>
                  <a:pt x="290564" y="435846"/>
                </a:cubicBezTo>
                <a:cubicBezTo>
                  <a:pt x="290500" y="491986"/>
                  <a:pt x="245007" y="537479"/>
                  <a:pt x="188866" y="537543"/>
                </a:cubicBezTo>
                <a:close/>
                <a:moveTo>
                  <a:pt x="308597" y="383542"/>
                </a:moveTo>
                <a:cubicBezTo>
                  <a:pt x="292060" y="345981"/>
                  <a:pt x="258890" y="318322"/>
                  <a:pt x="218965" y="308795"/>
                </a:cubicBezTo>
                <a:lnTo>
                  <a:pt x="355536" y="172231"/>
                </a:lnTo>
                <a:cubicBezTo>
                  <a:pt x="368575" y="210949"/>
                  <a:pt x="398900" y="241382"/>
                  <a:pt x="437576" y="254548"/>
                </a:cubicBezTo>
                <a:close/>
                <a:moveTo>
                  <a:pt x="600840" y="179034"/>
                </a:moveTo>
                <a:lnTo>
                  <a:pt x="729417" y="324663"/>
                </a:lnTo>
                <a:cubicBezTo>
                  <a:pt x="709504" y="332410"/>
                  <a:pt x="694011" y="348535"/>
                  <a:pt x="687067" y="368738"/>
                </a:cubicBezTo>
                <a:lnTo>
                  <a:pt x="535017" y="248922"/>
                </a:lnTo>
                <a:cubicBezTo>
                  <a:pt x="564988" y="234770"/>
                  <a:pt x="588506" y="209800"/>
                  <a:pt x="600840" y="179034"/>
                </a:cubicBezTo>
                <a:close/>
                <a:moveTo>
                  <a:pt x="711881" y="392261"/>
                </a:moveTo>
                <a:cubicBezTo>
                  <a:pt x="711881" y="368191"/>
                  <a:pt x="731396" y="348676"/>
                  <a:pt x="755466" y="348676"/>
                </a:cubicBezTo>
                <a:cubicBezTo>
                  <a:pt x="779535" y="348676"/>
                  <a:pt x="799050" y="368191"/>
                  <a:pt x="799050" y="392261"/>
                </a:cubicBezTo>
                <a:lnTo>
                  <a:pt x="799050" y="435846"/>
                </a:lnTo>
                <a:lnTo>
                  <a:pt x="711881" y="435846"/>
                </a:lnTo>
                <a:close/>
                <a:moveTo>
                  <a:pt x="842635" y="630260"/>
                </a:moveTo>
                <a:lnTo>
                  <a:pt x="813578" y="615732"/>
                </a:lnTo>
                <a:lnTo>
                  <a:pt x="813578" y="508486"/>
                </a:lnTo>
                <a:cubicBezTo>
                  <a:pt x="813578" y="500463"/>
                  <a:pt x="807073" y="493958"/>
                  <a:pt x="799050" y="493958"/>
                </a:cubicBezTo>
                <a:lnTo>
                  <a:pt x="711881" y="493958"/>
                </a:lnTo>
                <a:cubicBezTo>
                  <a:pt x="703858" y="493958"/>
                  <a:pt x="697353" y="500463"/>
                  <a:pt x="697353" y="508486"/>
                </a:cubicBezTo>
                <a:lnTo>
                  <a:pt x="697353" y="615732"/>
                </a:lnTo>
                <a:lnTo>
                  <a:pt x="668296" y="630260"/>
                </a:lnTo>
                <a:lnTo>
                  <a:pt x="668296" y="508486"/>
                </a:lnTo>
                <a:cubicBezTo>
                  <a:pt x="668296" y="484417"/>
                  <a:pt x="687811" y="464902"/>
                  <a:pt x="711881" y="464902"/>
                </a:cubicBezTo>
                <a:lnTo>
                  <a:pt x="799050" y="464902"/>
                </a:lnTo>
                <a:cubicBezTo>
                  <a:pt x="823120" y="464902"/>
                  <a:pt x="842635" y="484417"/>
                  <a:pt x="842635" y="508486"/>
                </a:cubicBezTo>
                <a:close/>
              </a:path>
            </a:pathLst>
          </a:custGeom>
          <a:solidFill>
            <a:srgbClr val="000000"/>
          </a:solidFill>
          <a:ln w="1806" cap="flat">
            <a:noFill/>
            <a:prstDash val="solid"/>
            <a:miter/>
          </a:ln>
        </p:spPr>
        <p:txBody>
          <a:bodyPr rtlCol="0" anchor="ctr"/>
          <a:lstStyle/>
          <a:p>
            <a:endParaRPr lang="en-US"/>
          </a:p>
        </p:txBody>
      </p:sp>
      <p:pic>
        <p:nvPicPr>
          <p:cNvPr id="8" name="Grafik 7">
            <a:extLst>
              <a:ext uri="{FF2B5EF4-FFF2-40B4-BE49-F238E27FC236}">
                <a16:creationId xmlns:a16="http://schemas.microsoft.com/office/drawing/2014/main" id="{570D3854-C16C-4ED1-8F72-4A34995058EA}"/>
              </a:ext>
            </a:extLst>
          </p:cNvPr>
          <p:cNvPicPr>
            <a:picLocks noChangeAspect="1"/>
          </p:cNvPicPr>
          <p:nvPr/>
        </p:nvPicPr>
        <p:blipFill rotWithShape="1">
          <a:blip r:embed="rId3"/>
          <a:srcRect b="17530"/>
          <a:stretch/>
        </p:blipFill>
        <p:spPr>
          <a:xfrm>
            <a:off x="2995858" y="3621123"/>
            <a:ext cx="729464" cy="571053"/>
          </a:xfrm>
          <a:prstGeom prst="rect">
            <a:avLst/>
          </a:prstGeom>
        </p:spPr>
      </p:pic>
      <p:sp>
        <p:nvSpPr>
          <p:cNvPr id="11" name="Rechteck 10">
            <a:extLst>
              <a:ext uri="{FF2B5EF4-FFF2-40B4-BE49-F238E27FC236}">
                <a16:creationId xmlns:a16="http://schemas.microsoft.com/office/drawing/2014/main" id="{98B5A592-2D62-4766-B3F3-D9D6026AD8BB}"/>
              </a:ext>
            </a:extLst>
          </p:cNvPr>
          <p:cNvSpPr/>
          <p:nvPr/>
        </p:nvSpPr>
        <p:spPr>
          <a:xfrm>
            <a:off x="1540935" y="1915680"/>
            <a:ext cx="3601357" cy="646331"/>
          </a:xfrm>
          <a:prstGeom prst="rect">
            <a:avLst/>
          </a:prstGeom>
        </p:spPr>
        <p:txBody>
          <a:bodyPr wrap="square">
            <a:spAutoFit/>
          </a:bodyPr>
          <a:lstStyle/>
          <a:p>
            <a:r>
              <a:rPr lang="de-DE" dirty="0" err="1"/>
              <a:t>Workpiece</a:t>
            </a:r>
            <a:r>
              <a:rPr lang="de-DE" dirty="0"/>
              <a:t> </a:t>
            </a:r>
            <a:r>
              <a:rPr lang="de-DE" dirty="0" err="1"/>
              <a:t>presence</a:t>
            </a:r>
            <a:r>
              <a:rPr lang="de-DE" dirty="0"/>
              <a:t> </a:t>
            </a:r>
            <a:r>
              <a:rPr lang="de-DE" dirty="0" err="1"/>
              <a:t>is</a:t>
            </a:r>
            <a:r>
              <a:rPr lang="de-DE" dirty="0"/>
              <a:t> registered </a:t>
            </a:r>
            <a:r>
              <a:rPr lang="de-DE" dirty="0" err="1"/>
              <a:t>by</a:t>
            </a:r>
            <a:r>
              <a:rPr lang="de-DE" dirty="0"/>
              <a:t> </a:t>
            </a:r>
            <a:r>
              <a:rPr lang="de-DE" dirty="0" err="1"/>
              <a:t>sensor</a:t>
            </a:r>
            <a:r>
              <a:rPr lang="de-DE" dirty="0"/>
              <a:t> and ID </a:t>
            </a:r>
            <a:r>
              <a:rPr lang="de-DE" dirty="0" err="1"/>
              <a:t>is</a:t>
            </a:r>
            <a:r>
              <a:rPr lang="de-DE" dirty="0"/>
              <a:t> </a:t>
            </a:r>
            <a:r>
              <a:rPr lang="de-DE" dirty="0" err="1"/>
              <a:t>detected</a:t>
            </a:r>
            <a:endParaRPr lang="de-DE" dirty="0"/>
          </a:p>
        </p:txBody>
      </p:sp>
      <p:sp>
        <p:nvSpPr>
          <p:cNvPr id="12" name="Ellipse 11">
            <a:extLst>
              <a:ext uri="{FF2B5EF4-FFF2-40B4-BE49-F238E27FC236}">
                <a16:creationId xmlns:a16="http://schemas.microsoft.com/office/drawing/2014/main" id="{D8EFDA59-099C-45F9-8532-1BC9D814A03C}"/>
              </a:ext>
            </a:extLst>
          </p:cNvPr>
          <p:cNvSpPr/>
          <p:nvPr/>
        </p:nvSpPr>
        <p:spPr>
          <a:xfrm>
            <a:off x="854989" y="2057616"/>
            <a:ext cx="576000" cy="576000"/>
          </a:xfrm>
          <a:prstGeom prst="ellipse">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1</a:t>
            </a:r>
          </a:p>
        </p:txBody>
      </p:sp>
      <p:sp>
        <p:nvSpPr>
          <p:cNvPr id="17" name="Rechteck 16">
            <a:extLst>
              <a:ext uri="{FF2B5EF4-FFF2-40B4-BE49-F238E27FC236}">
                <a16:creationId xmlns:a16="http://schemas.microsoft.com/office/drawing/2014/main" id="{10230323-2F08-4025-A62E-7AE5FBCC3941}"/>
              </a:ext>
            </a:extLst>
          </p:cNvPr>
          <p:cNvSpPr/>
          <p:nvPr/>
        </p:nvSpPr>
        <p:spPr>
          <a:xfrm>
            <a:off x="858748" y="4259943"/>
            <a:ext cx="2902913" cy="307905"/>
          </a:xfrm>
          <a:prstGeom prst="rect">
            <a:avLst/>
          </a:prstGeom>
          <a:solidFill>
            <a:schemeClr val="bg2">
              <a:lumMod val="9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20" name="Rechteck 19">
            <a:extLst>
              <a:ext uri="{FF2B5EF4-FFF2-40B4-BE49-F238E27FC236}">
                <a16:creationId xmlns:a16="http://schemas.microsoft.com/office/drawing/2014/main" id="{54C14C8B-8FEA-465F-B2C0-98F04B8C8722}"/>
              </a:ext>
            </a:extLst>
          </p:cNvPr>
          <p:cNvSpPr/>
          <p:nvPr/>
        </p:nvSpPr>
        <p:spPr>
          <a:xfrm>
            <a:off x="1004944" y="4346735"/>
            <a:ext cx="334926" cy="125420"/>
          </a:xfrm>
          <a:prstGeom prst="rect">
            <a:avLst/>
          </a:prstGeom>
          <a:solidFill>
            <a:schemeClr val="tx1">
              <a:lumMod val="90000"/>
              <a:lumOff val="1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21" name="Rechteck 20">
            <a:extLst>
              <a:ext uri="{FF2B5EF4-FFF2-40B4-BE49-F238E27FC236}">
                <a16:creationId xmlns:a16="http://schemas.microsoft.com/office/drawing/2014/main" id="{3C6B0E54-BE97-4C52-BA66-74EB9A7B3BD2}"/>
              </a:ext>
            </a:extLst>
          </p:cNvPr>
          <p:cNvSpPr/>
          <p:nvPr/>
        </p:nvSpPr>
        <p:spPr>
          <a:xfrm>
            <a:off x="1262787" y="4005314"/>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22" name="Rechteck 21">
            <a:extLst>
              <a:ext uri="{FF2B5EF4-FFF2-40B4-BE49-F238E27FC236}">
                <a16:creationId xmlns:a16="http://schemas.microsoft.com/office/drawing/2014/main" id="{6F8291CC-8E54-4193-8358-C179BD1A0494}"/>
              </a:ext>
            </a:extLst>
          </p:cNvPr>
          <p:cNvSpPr/>
          <p:nvPr/>
        </p:nvSpPr>
        <p:spPr>
          <a:xfrm>
            <a:off x="1262786" y="4689165"/>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24" name="Gerader Verbinder 23">
            <a:extLst>
              <a:ext uri="{FF2B5EF4-FFF2-40B4-BE49-F238E27FC236}">
                <a16:creationId xmlns:a16="http://schemas.microsoft.com/office/drawing/2014/main" id="{4DAE5CB2-6863-406A-889A-AC9D71CD072A}"/>
              </a:ext>
            </a:extLst>
          </p:cNvPr>
          <p:cNvCxnSpPr>
            <a:stCxn id="21" idx="2"/>
            <a:endCxn id="22" idx="0"/>
          </p:cNvCxnSpPr>
          <p:nvPr/>
        </p:nvCxnSpPr>
        <p:spPr>
          <a:xfrm flipH="1">
            <a:off x="1337214" y="4134302"/>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28" name="Gruppieren 27">
            <a:extLst>
              <a:ext uri="{FF2B5EF4-FFF2-40B4-BE49-F238E27FC236}">
                <a16:creationId xmlns:a16="http://schemas.microsoft.com/office/drawing/2014/main" id="{E041F837-4DAF-45F9-8111-F3B3A24C7294}"/>
              </a:ext>
            </a:extLst>
          </p:cNvPr>
          <p:cNvGrpSpPr/>
          <p:nvPr/>
        </p:nvGrpSpPr>
        <p:grpSpPr>
          <a:xfrm rot="5400000">
            <a:off x="1189075" y="4860805"/>
            <a:ext cx="148856" cy="812839"/>
            <a:chOff x="1014929" y="3927949"/>
            <a:chExt cx="148856" cy="812839"/>
          </a:xfrm>
        </p:grpSpPr>
        <p:sp>
          <p:nvSpPr>
            <p:cNvPr id="25" name="Rechteck 24">
              <a:extLst>
                <a:ext uri="{FF2B5EF4-FFF2-40B4-BE49-F238E27FC236}">
                  <a16:creationId xmlns:a16="http://schemas.microsoft.com/office/drawing/2014/main" id="{9923167E-F8D7-4291-A5FA-8AD5905DB4A3}"/>
                </a:ext>
              </a:extLst>
            </p:cNvPr>
            <p:cNvSpPr/>
            <p:nvPr/>
          </p:nvSpPr>
          <p:spPr>
            <a:xfrm>
              <a:off x="1014930" y="3927949"/>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26" name="Rechteck 25">
              <a:extLst>
                <a:ext uri="{FF2B5EF4-FFF2-40B4-BE49-F238E27FC236}">
                  <a16:creationId xmlns:a16="http://schemas.microsoft.com/office/drawing/2014/main" id="{B5B30CA5-EC42-426C-8ADA-69FE6B77E9B7}"/>
                </a:ext>
              </a:extLst>
            </p:cNvPr>
            <p:cNvSpPr/>
            <p:nvPr/>
          </p:nvSpPr>
          <p:spPr>
            <a:xfrm>
              <a:off x="1014929" y="4611800"/>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27" name="Gerader Verbinder 26">
              <a:extLst>
                <a:ext uri="{FF2B5EF4-FFF2-40B4-BE49-F238E27FC236}">
                  <a16:creationId xmlns:a16="http://schemas.microsoft.com/office/drawing/2014/main" id="{09C8C200-ED4C-4A2E-BA6B-5C44FD8634EA}"/>
                </a:ext>
              </a:extLst>
            </p:cNvPr>
            <p:cNvCxnSpPr>
              <a:stCxn id="25" idx="2"/>
              <a:endCxn id="26" idx="0"/>
            </p:cNvCxnSpPr>
            <p:nvPr/>
          </p:nvCxnSpPr>
          <p:spPr>
            <a:xfrm flipH="1">
              <a:off x="1089357" y="4056937"/>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29" name="Rechteck 28">
            <a:extLst>
              <a:ext uri="{FF2B5EF4-FFF2-40B4-BE49-F238E27FC236}">
                <a16:creationId xmlns:a16="http://schemas.microsoft.com/office/drawing/2014/main" id="{07C0FE81-C40A-45D2-92F0-8832565A5E80}"/>
              </a:ext>
            </a:extLst>
          </p:cNvPr>
          <p:cNvSpPr/>
          <p:nvPr/>
        </p:nvSpPr>
        <p:spPr>
          <a:xfrm>
            <a:off x="1753559" y="5113335"/>
            <a:ext cx="1202902" cy="307777"/>
          </a:xfrm>
          <a:prstGeom prst="rect">
            <a:avLst/>
          </a:prstGeom>
        </p:spPr>
        <p:txBody>
          <a:bodyPr wrap="square">
            <a:spAutoFit/>
          </a:bodyPr>
          <a:lstStyle/>
          <a:p>
            <a:r>
              <a:rPr lang="de-DE" sz="1400" dirty="0"/>
              <a:t>Light </a:t>
            </a:r>
            <a:r>
              <a:rPr lang="de-DE" sz="1400" dirty="0" err="1"/>
              <a:t>barrier</a:t>
            </a:r>
            <a:endParaRPr lang="de-DE" sz="1400" dirty="0"/>
          </a:p>
        </p:txBody>
      </p:sp>
      <p:sp>
        <p:nvSpPr>
          <p:cNvPr id="30" name="Rechteck 29">
            <a:extLst>
              <a:ext uri="{FF2B5EF4-FFF2-40B4-BE49-F238E27FC236}">
                <a16:creationId xmlns:a16="http://schemas.microsoft.com/office/drawing/2014/main" id="{E12A6A9A-1F68-4747-BC6A-7636CE95DB05}"/>
              </a:ext>
            </a:extLst>
          </p:cNvPr>
          <p:cNvSpPr/>
          <p:nvPr/>
        </p:nvSpPr>
        <p:spPr>
          <a:xfrm>
            <a:off x="1096040" y="5547784"/>
            <a:ext cx="334926" cy="125420"/>
          </a:xfrm>
          <a:prstGeom prst="rect">
            <a:avLst/>
          </a:prstGeom>
          <a:solidFill>
            <a:schemeClr val="tx1">
              <a:lumMod val="90000"/>
              <a:lumOff val="1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sp>
        <p:nvSpPr>
          <p:cNvPr id="31" name="Rechteck 30">
            <a:extLst>
              <a:ext uri="{FF2B5EF4-FFF2-40B4-BE49-F238E27FC236}">
                <a16:creationId xmlns:a16="http://schemas.microsoft.com/office/drawing/2014/main" id="{7CA58B58-C2CD-4CF3-BD17-A5E7A61B7749}"/>
              </a:ext>
            </a:extLst>
          </p:cNvPr>
          <p:cNvSpPr/>
          <p:nvPr/>
        </p:nvSpPr>
        <p:spPr>
          <a:xfrm>
            <a:off x="1749446" y="5456605"/>
            <a:ext cx="1202902" cy="307777"/>
          </a:xfrm>
          <a:prstGeom prst="rect">
            <a:avLst/>
          </a:prstGeom>
        </p:spPr>
        <p:txBody>
          <a:bodyPr wrap="square">
            <a:spAutoFit/>
          </a:bodyPr>
          <a:lstStyle/>
          <a:p>
            <a:r>
              <a:rPr lang="de-DE" sz="1400" dirty="0" err="1"/>
              <a:t>Workpiece</a:t>
            </a:r>
            <a:endParaRPr lang="de-DE" sz="1400" dirty="0"/>
          </a:p>
        </p:txBody>
      </p:sp>
      <p:cxnSp>
        <p:nvCxnSpPr>
          <p:cNvPr id="33" name="Gerade Verbindung mit Pfeil 32">
            <a:extLst>
              <a:ext uri="{FF2B5EF4-FFF2-40B4-BE49-F238E27FC236}">
                <a16:creationId xmlns:a16="http://schemas.microsoft.com/office/drawing/2014/main" id="{D9C08E52-DDC8-4AFC-91F0-F35A8CEED542}"/>
              </a:ext>
            </a:extLst>
          </p:cNvPr>
          <p:cNvCxnSpPr/>
          <p:nvPr/>
        </p:nvCxnSpPr>
        <p:spPr>
          <a:xfrm>
            <a:off x="1884791" y="4409445"/>
            <a:ext cx="31460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hteck 33">
            <a:extLst>
              <a:ext uri="{FF2B5EF4-FFF2-40B4-BE49-F238E27FC236}">
                <a16:creationId xmlns:a16="http://schemas.microsoft.com/office/drawing/2014/main" id="{123B28F7-86C7-4474-831B-71C05EDD6947}"/>
              </a:ext>
            </a:extLst>
          </p:cNvPr>
          <p:cNvSpPr/>
          <p:nvPr/>
        </p:nvSpPr>
        <p:spPr>
          <a:xfrm>
            <a:off x="1486068" y="4557499"/>
            <a:ext cx="1202902" cy="307777"/>
          </a:xfrm>
          <a:prstGeom prst="rect">
            <a:avLst/>
          </a:prstGeom>
        </p:spPr>
        <p:txBody>
          <a:bodyPr wrap="square">
            <a:spAutoFit/>
          </a:bodyPr>
          <a:lstStyle/>
          <a:p>
            <a:r>
              <a:rPr lang="de-DE" sz="1400" dirty="0" err="1"/>
              <a:t>Conveyor</a:t>
            </a:r>
            <a:endParaRPr lang="de-DE" sz="1400" dirty="0"/>
          </a:p>
        </p:txBody>
      </p:sp>
      <p:sp>
        <p:nvSpPr>
          <p:cNvPr id="35" name="Rechteck 34">
            <a:extLst>
              <a:ext uri="{FF2B5EF4-FFF2-40B4-BE49-F238E27FC236}">
                <a16:creationId xmlns:a16="http://schemas.microsoft.com/office/drawing/2014/main" id="{E483A8C1-A300-47E2-B8A2-49F7E49D2150}"/>
              </a:ext>
            </a:extLst>
          </p:cNvPr>
          <p:cNvSpPr/>
          <p:nvPr/>
        </p:nvSpPr>
        <p:spPr>
          <a:xfrm>
            <a:off x="2730773" y="4005314"/>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36" name="Rechteck 35">
            <a:extLst>
              <a:ext uri="{FF2B5EF4-FFF2-40B4-BE49-F238E27FC236}">
                <a16:creationId xmlns:a16="http://schemas.microsoft.com/office/drawing/2014/main" id="{B8965DB4-0380-48D1-84B0-C769C91490A8}"/>
              </a:ext>
            </a:extLst>
          </p:cNvPr>
          <p:cNvSpPr/>
          <p:nvPr/>
        </p:nvSpPr>
        <p:spPr>
          <a:xfrm>
            <a:off x="2730772" y="4689165"/>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37" name="Gerader Verbinder 36">
            <a:extLst>
              <a:ext uri="{FF2B5EF4-FFF2-40B4-BE49-F238E27FC236}">
                <a16:creationId xmlns:a16="http://schemas.microsoft.com/office/drawing/2014/main" id="{C227CAB2-A6C9-4147-82B1-0BF2C2504841}"/>
              </a:ext>
            </a:extLst>
          </p:cNvPr>
          <p:cNvCxnSpPr>
            <a:stCxn id="35" idx="2"/>
            <a:endCxn id="36" idx="0"/>
          </p:cNvCxnSpPr>
          <p:nvPr/>
        </p:nvCxnSpPr>
        <p:spPr>
          <a:xfrm flipH="1">
            <a:off x="2805200" y="4134302"/>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A45F3A45-D2FA-44DB-890A-911506A2CC63}"/>
              </a:ext>
            </a:extLst>
          </p:cNvPr>
          <p:cNvSpPr/>
          <p:nvPr/>
        </p:nvSpPr>
        <p:spPr>
          <a:xfrm>
            <a:off x="6306209" y="4192782"/>
            <a:ext cx="2902914" cy="433546"/>
          </a:xfrm>
          <a:prstGeom prst="rect">
            <a:avLst/>
          </a:prstGeom>
          <a:solidFill>
            <a:schemeClr val="bg2">
              <a:lumMod val="9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0" name="Freihandform: Form 39">
            <a:extLst>
              <a:ext uri="{FF2B5EF4-FFF2-40B4-BE49-F238E27FC236}">
                <a16:creationId xmlns:a16="http://schemas.microsoft.com/office/drawing/2014/main" id="{28BE7C21-CD6A-44C6-902D-8F388B92F67A}"/>
              </a:ext>
            </a:extLst>
          </p:cNvPr>
          <p:cNvSpPr>
            <a:spLocks noChangeAspect="1"/>
          </p:cNvSpPr>
          <p:nvPr/>
        </p:nvSpPr>
        <p:spPr>
          <a:xfrm flipH="1">
            <a:off x="9387298" y="3626321"/>
            <a:ext cx="1202455" cy="1145376"/>
          </a:xfrm>
          <a:custGeom>
            <a:avLst/>
            <a:gdLst>
              <a:gd name="connsiteX0" fmla="*/ 828106 w 871691"/>
              <a:gd name="connsiteY0" fmla="*/ 442004 h 871691"/>
              <a:gd name="connsiteX1" fmla="*/ 828106 w 871691"/>
              <a:gd name="connsiteY1" fmla="*/ 392261 h 871691"/>
              <a:gd name="connsiteX2" fmla="*/ 764531 w 871691"/>
              <a:gd name="connsiteY2" fmla="*/ 320535 h 871691"/>
              <a:gd name="connsiteX3" fmla="*/ 609396 w 871691"/>
              <a:gd name="connsiteY3" fmla="*/ 144835 h 871691"/>
              <a:gd name="connsiteX4" fmla="*/ 610184 w 871691"/>
              <a:gd name="connsiteY4" fmla="*/ 130754 h 871691"/>
              <a:gd name="connsiteX5" fmla="*/ 479430 w 871691"/>
              <a:gd name="connsiteY5" fmla="*/ 0 h 871691"/>
              <a:gd name="connsiteX6" fmla="*/ 348676 w 871691"/>
              <a:gd name="connsiteY6" fmla="*/ 130754 h 871691"/>
              <a:gd name="connsiteX7" fmla="*/ 349023 w 871691"/>
              <a:gd name="connsiteY7" fmla="*/ 137585 h 871691"/>
              <a:gd name="connsiteX8" fmla="*/ 181120 w 871691"/>
              <a:gd name="connsiteY8" fmla="*/ 305482 h 871691"/>
              <a:gd name="connsiteX9" fmla="*/ 65398 w 871691"/>
              <a:gd name="connsiteY9" fmla="*/ 392722 h 871691"/>
              <a:gd name="connsiteX10" fmla="*/ 101697 w 871691"/>
              <a:gd name="connsiteY10" fmla="*/ 533025 h 871691"/>
              <a:gd name="connsiteX11" fmla="*/ 101697 w 871691"/>
              <a:gd name="connsiteY11" fmla="*/ 755466 h 871691"/>
              <a:gd name="connsiteX12" fmla="*/ 14528 w 871691"/>
              <a:gd name="connsiteY12" fmla="*/ 755466 h 871691"/>
              <a:gd name="connsiteX13" fmla="*/ 0 w 871691"/>
              <a:gd name="connsiteY13" fmla="*/ 769994 h 871691"/>
              <a:gd name="connsiteX14" fmla="*/ 0 w 871691"/>
              <a:gd name="connsiteY14" fmla="*/ 857163 h 871691"/>
              <a:gd name="connsiteX15" fmla="*/ 14528 w 871691"/>
              <a:gd name="connsiteY15" fmla="*/ 871691 h 871691"/>
              <a:gd name="connsiteX16" fmla="*/ 566599 w 871691"/>
              <a:gd name="connsiteY16" fmla="*/ 871691 h 871691"/>
              <a:gd name="connsiteX17" fmla="*/ 581127 w 871691"/>
              <a:gd name="connsiteY17" fmla="*/ 857163 h 871691"/>
              <a:gd name="connsiteX18" fmla="*/ 581127 w 871691"/>
              <a:gd name="connsiteY18" fmla="*/ 769994 h 871691"/>
              <a:gd name="connsiteX19" fmla="*/ 566599 w 871691"/>
              <a:gd name="connsiteY19" fmla="*/ 755466 h 871691"/>
              <a:gd name="connsiteX20" fmla="*/ 276035 w 871691"/>
              <a:gd name="connsiteY20" fmla="*/ 755466 h 871691"/>
              <a:gd name="connsiteX21" fmla="*/ 276035 w 871691"/>
              <a:gd name="connsiteY21" fmla="*/ 533025 h 871691"/>
              <a:gd name="connsiteX22" fmla="*/ 317846 w 871691"/>
              <a:gd name="connsiteY22" fmla="*/ 415344 h 871691"/>
              <a:gd name="connsiteX23" fmla="*/ 472024 w 871691"/>
              <a:gd name="connsiteY23" fmla="*/ 261131 h 871691"/>
              <a:gd name="connsiteX24" fmla="*/ 479430 w 871691"/>
              <a:gd name="connsiteY24" fmla="*/ 261507 h 871691"/>
              <a:gd name="connsiteX25" fmla="*/ 501471 w 871691"/>
              <a:gd name="connsiteY25" fmla="*/ 259501 h 871691"/>
              <a:gd name="connsiteX26" fmla="*/ 682825 w 871691"/>
              <a:gd name="connsiteY26" fmla="*/ 402434 h 871691"/>
              <a:gd name="connsiteX27" fmla="*/ 682825 w 871691"/>
              <a:gd name="connsiteY27" fmla="*/ 442031 h 871691"/>
              <a:gd name="connsiteX28" fmla="*/ 639240 w 871691"/>
              <a:gd name="connsiteY28" fmla="*/ 508486 h 871691"/>
              <a:gd name="connsiteX29" fmla="*/ 639240 w 871691"/>
              <a:gd name="connsiteY29" fmla="*/ 653768 h 871691"/>
              <a:gd name="connsiteX30" fmla="*/ 646092 w 871691"/>
              <a:gd name="connsiteY30" fmla="*/ 666183 h 871691"/>
              <a:gd name="connsiteX31" fmla="*/ 660259 w 871691"/>
              <a:gd name="connsiteY31" fmla="*/ 666842 h 871691"/>
              <a:gd name="connsiteX32" fmla="*/ 718371 w 871691"/>
              <a:gd name="connsiteY32" fmla="*/ 637785 h 871691"/>
              <a:gd name="connsiteX33" fmla="*/ 726409 w 871691"/>
              <a:gd name="connsiteY33" fmla="*/ 624712 h 871691"/>
              <a:gd name="connsiteX34" fmla="*/ 726409 w 871691"/>
              <a:gd name="connsiteY34" fmla="*/ 523015 h 871691"/>
              <a:gd name="connsiteX35" fmla="*/ 784522 w 871691"/>
              <a:gd name="connsiteY35" fmla="*/ 523015 h 871691"/>
              <a:gd name="connsiteX36" fmla="*/ 784522 w 871691"/>
              <a:gd name="connsiteY36" fmla="*/ 624712 h 871691"/>
              <a:gd name="connsiteX37" fmla="*/ 792560 w 871691"/>
              <a:gd name="connsiteY37" fmla="*/ 637785 h 871691"/>
              <a:gd name="connsiteX38" fmla="*/ 850672 w 871691"/>
              <a:gd name="connsiteY38" fmla="*/ 666842 h 871691"/>
              <a:gd name="connsiteX39" fmla="*/ 864839 w 871691"/>
              <a:gd name="connsiteY39" fmla="*/ 666183 h 871691"/>
              <a:gd name="connsiteX40" fmla="*/ 871691 w 871691"/>
              <a:gd name="connsiteY40" fmla="*/ 653768 h 871691"/>
              <a:gd name="connsiteX41" fmla="*/ 871691 w 871691"/>
              <a:gd name="connsiteY41" fmla="*/ 508486 h 871691"/>
              <a:gd name="connsiteX42" fmla="*/ 828106 w 871691"/>
              <a:gd name="connsiteY42" fmla="*/ 442004 h 871691"/>
              <a:gd name="connsiteX43" fmla="*/ 479430 w 871691"/>
              <a:gd name="connsiteY43" fmla="*/ 29056 h 871691"/>
              <a:gd name="connsiteX44" fmla="*/ 581127 w 871691"/>
              <a:gd name="connsiteY44" fmla="*/ 130754 h 871691"/>
              <a:gd name="connsiteX45" fmla="*/ 479430 w 871691"/>
              <a:gd name="connsiteY45" fmla="*/ 232451 h 871691"/>
              <a:gd name="connsiteX46" fmla="*/ 377733 w 871691"/>
              <a:gd name="connsiteY46" fmla="*/ 130754 h 871691"/>
              <a:gd name="connsiteX47" fmla="*/ 479430 w 871691"/>
              <a:gd name="connsiteY47" fmla="*/ 29056 h 871691"/>
              <a:gd name="connsiteX48" fmla="*/ 552071 w 871691"/>
              <a:gd name="connsiteY48" fmla="*/ 842635 h 871691"/>
              <a:gd name="connsiteX49" fmla="*/ 29056 w 871691"/>
              <a:gd name="connsiteY49" fmla="*/ 842635 h 871691"/>
              <a:gd name="connsiteX50" fmla="*/ 29056 w 871691"/>
              <a:gd name="connsiteY50" fmla="*/ 784522 h 871691"/>
              <a:gd name="connsiteX51" fmla="*/ 552071 w 871691"/>
              <a:gd name="connsiteY51" fmla="*/ 784522 h 871691"/>
              <a:gd name="connsiteX52" fmla="*/ 246979 w 871691"/>
              <a:gd name="connsiteY52" fmla="*/ 755466 h 871691"/>
              <a:gd name="connsiteX53" fmla="*/ 130754 w 871691"/>
              <a:gd name="connsiteY53" fmla="*/ 755466 h 871691"/>
              <a:gd name="connsiteX54" fmla="*/ 130754 w 871691"/>
              <a:gd name="connsiteY54" fmla="*/ 552794 h 871691"/>
              <a:gd name="connsiteX55" fmla="*/ 246979 w 871691"/>
              <a:gd name="connsiteY55" fmla="*/ 552794 h 871691"/>
              <a:gd name="connsiteX56" fmla="*/ 188866 w 871691"/>
              <a:gd name="connsiteY56" fmla="*/ 537543 h 871691"/>
              <a:gd name="connsiteX57" fmla="*/ 87169 w 871691"/>
              <a:gd name="connsiteY57" fmla="*/ 435846 h 871691"/>
              <a:gd name="connsiteX58" fmla="*/ 188866 w 871691"/>
              <a:gd name="connsiteY58" fmla="*/ 334148 h 871691"/>
              <a:gd name="connsiteX59" fmla="*/ 290564 w 871691"/>
              <a:gd name="connsiteY59" fmla="*/ 435846 h 871691"/>
              <a:gd name="connsiteX60" fmla="*/ 188866 w 871691"/>
              <a:gd name="connsiteY60" fmla="*/ 537543 h 871691"/>
              <a:gd name="connsiteX61" fmla="*/ 308597 w 871691"/>
              <a:gd name="connsiteY61" fmla="*/ 383542 h 871691"/>
              <a:gd name="connsiteX62" fmla="*/ 218965 w 871691"/>
              <a:gd name="connsiteY62" fmla="*/ 308795 h 871691"/>
              <a:gd name="connsiteX63" fmla="*/ 355536 w 871691"/>
              <a:gd name="connsiteY63" fmla="*/ 172231 h 871691"/>
              <a:gd name="connsiteX64" fmla="*/ 437576 w 871691"/>
              <a:gd name="connsiteY64" fmla="*/ 254548 h 871691"/>
              <a:gd name="connsiteX65" fmla="*/ 600840 w 871691"/>
              <a:gd name="connsiteY65" fmla="*/ 179034 h 871691"/>
              <a:gd name="connsiteX66" fmla="*/ 729417 w 871691"/>
              <a:gd name="connsiteY66" fmla="*/ 324663 h 871691"/>
              <a:gd name="connsiteX67" fmla="*/ 687067 w 871691"/>
              <a:gd name="connsiteY67" fmla="*/ 368738 h 871691"/>
              <a:gd name="connsiteX68" fmla="*/ 535017 w 871691"/>
              <a:gd name="connsiteY68" fmla="*/ 248922 h 871691"/>
              <a:gd name="connsiteX69" fmla="*/ 600840 w 871691"/>
              <a:gd name="connsiteY69" fmla="*/ 179034 h 871691"/>
              <a:gd name="connsiteX70" fmla="*/ 711881 w 871691"/>
              <a:gd name="connsiteY70" fmla="*/ 392261 h 871691"/>
              <a:gd name="connsiteX71" fmla="*/ 755466 w 871691"/>
              <a:gd name="connsiteY71" fmla="*/ 348676 h 871691"/>
              <a:gd name="connsiteX72" fmla="*/ 799050 w 871691"/>
              <a:gd name="connsiteY72" fmla="*/ 392261 h 871691"/>
              <a:gd name="connsiteX73" fmla="*/ 799050 w 871691"/>
              <a:gd name="connsiteY73" fmla="*/ 435846 h 871691"/>
              <a:gd name="connsiteX74" fmla="*/ 711881 w 871691"/>
              <a:gd name="connsiteY74" fmla="*/ 435846 h 871691"/>
              <a:gd name="connsiteX75" fmla="*/ 842635 w 871691"/>
              <a:gd name="connsiteY75" fmla="*/ 630260 h 871691"/>
              <a:gd name="connsiteX76" fmla="*/ 813578 w 871691"/>
              <a:gd name="connsiteY76" fmla="*/ 615732 h 871691"/>
              <a:gd name="connsiteX77" fmla="*/ 813578 w 871691"/>
              <a:gd name="connsiteY77" fmla="*/ 508486 h 871691"/>
              <a:gd name="connsiteX78" fmla="*/ 799050 w 871691"/>
              <a:gd name="connsiteY78" fmla="*/ 493958 h 871691"/>
              <a:gd name="connsiteX79" fmla="*/ 711881 w 871691"/>
              <a:gd name="connsiteY79" fmla="*/ 493958 h 871691"/>
              <a:gd name="connsiteX80" fmla="*/ 697353 w 871691"/>
              <a:gd name="connsiteY80" fmla="*/ 508486 h 871691"/>
              <a:gd name="connsiteX81" fmla="*/ 697353 w 871691"/>
              <a:gd name="connsiteY81" fmla="*/ 615732 h 871691"/>
              <a:gd name="connsiteX82" fmla="*/ 668296 w 871691"/>
              <a:gd name="connsiteY82" fmla="*/ 630260 h 871691"/>
              <a:gd name="connsiteX83" fmla="*/ 668296 w 871691"/>
              <a:gd name="connsiteY83" fmla="*/ 508486 h 871691"/>
              <a:gd name="connsiteX84" fmla="*/ 711881 w 871691"/>
              <a:gd name="connsiteY84" fmla="*/ 464902 h 871691"/>
              <a:gd name="connsiteX85" fmla="*/ 799050 w 871691"/>
              <a:gd name="connsiteY85" fmla="*/ 464902 h 871691"/>
              <a:gd name="connsiteX86" fmla="*/ 842635 w 871691"/>
              <a:gd name="connsiteY86" fmla="*/ 508486 h 8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71691" h="871691">
                <a:moveTo>
                  <a:pt x="828106" y="442004"/>
                </a:moveTo>
                <a:lnTo>
                  <a:pt x="828106" y="392261"/>
                </a:lnTo>
                <a:cubicBezTo>
                  <a:pt x="827994" y="355755"/>
                  <a:pt x="800754" y="325032"/>
                  <a:pt x="764531" y="320535"/>
                </a:cubicBezTo>
                <a:lnTo>
                  <a:pt x="609396" y="144835"/>
                </a:lnTo>
                <a:cubicBezTo>
                  <a:pt x="609908" y="140153"/>
                  <a:pt x="610169" y="135457"/>
                  <a:pt x="610184" y="130754"/>
                </a:cubicBezTo>
                <a:cubicBezTo>
                  <a:pt x="610184" y="58538"/>
                  <a:pt x="551646" y="0"/>
                  <a:pt x="479430" y="0"/>
                </a:cubicBezTo>
                <a:cubicBezTo>
                  <a:pt x="407214" y="0"/>
                  <a:pt x="348676" y="58538"/>
                  <a:pt x="348676" y="130754"/>
                </a:cubicBezTo>
                <a:cubicBezTo>
                  <a:pt x="348676" y="133066"/>
                  <a:pt x="348911" y="135315"/>
                  <a:pt x="349023" y="137585"/>
                </a:cubicBezTo>
                <a:lnTo>
                  <a:pt x="181120" y="305482"/>
                </a:lnTo>
                <a:cubicBezTo>
                  <a:pt x="128455" y="308482"/>
                  <a:pt x="82785" y="342916"/>
                  <a:pt x="65398" y="392722"/>
                </a:cubicBezTo>
                <a:cubicBezTo>
                  <a:pt x="48011" y="442528"/>
                  <a:pt x="62341" y="497903"/>
                  <a:pt x="101697" y="533025"/>
                </a:cubicBezTo>
                <a:lnTo>
                  <a:pt x="101697" y="755466"/>
                </a:lnTo>
                <a:lnTo>
                  <a:pt x="14528" y="755466"/>
                </a:lnTo>
                <a:cubicBezTo>
                  <a:pt x="6505" y="755466"/>
                  <a:pt x="0" y="761971"/>
                  <a:pt x="0" y="769994"/>
                </a:cubicBezTo>
                <a:lnTo>
                  <a:pt x="0" y="857163"/>
                </a:lnTo>
                <a:cubicBezTo>
                  <a:pt x="0" y="865186"/>
                  <a:pt x="6505" y="871691"/>
                  <a:pt x="14528" y="871691"/>
                </a:cubicBezTo>
                <a:lnTo>
                  <a:pt x="566599" y="871691"/>
                </a:lnTo>
                <a:cubicBezTo>
                  <a:pt x="574622" y="871691"/>
                  <a:pt x="581127" y="865186"/>
                  <a:pt x="581127" y="857163"/>
                </a:cubicBezTo>
                <a:lnTo>
                  <a:pt x="581127" y="769994"/>
                </a:lnTo>
                <a:cubicBezTo>
                  <a:pt x="581127" y="761971"/>
                  <a:pt x="574622" y="755466"/>
                  <a:pt x="566599" y="755466"/>
                </a:cubicBezTo>
                <a:lnTo>
                  <a:pt x="276035" y="755466"/>
                </a:lnTo>
                <a:lnTo>
                  <a:pt x="276035" y="533025"/>
                </a:lnTo>
                <a:cubicBezTo>
                  <a:pt x="309383" y="503670"/>
                  <a:pt x="325195" y="459163"/>
                  <a:pt x="317846" y="415344"/>
                </a:cubicBezTo>
                <a:lnTo>
                  <a:pt x="472024" y="261131"/>
                </a:lnTo>
                <a:cubicBezTo>
                  <a:pt x="474492" y="261273"/>
                  <a:pt x="476933" y="261507"/>
                  <a:pt x="479430" y="261507"/>
                </a:cubicBezTo>
                <a:cubicBezTo>
                  <a:pt x="486821" y="261466"/>
                  <a:pt x="494193" y="260790"/>
                  <a:pt x="501471" y="259501"/>
                </a:cubicBezTo>
                <a:lnTo>
                  <a:pt x="682825" y="402434"/>
                </a:lnTo>
                <a:lnTo>
                  <a:pt x="682825" y="442031"/>
                </a:lnTo>
                <a:cubicBezTo>
                  <a:pt x="656392" y="453574"/>
                  <a:pt x="639289" y="479650"/>
                  <a:pt x="639240" y="508486"/>
                </a:cubicBezTo>
                <a:lnTo>
                  <a:pt x="639240" y="653768"/>
                </a:lnTo>
                <a:cubicBezTo>
                  <a:pt x="639211" y="658819"/>
                  <a:pt x="641808" y="663515"/>
                  <a:pt x="646092" y="666183"/>
                </a:cubicBezTo>
                <a:cubicBezTo>
                  <a:pt x="650385" y="668850"/>
                  <a:pt x="655748" y="669097"/>
                  <a:pt x="660259" y="666842"/>
                </a:cubicBezTo>
                <a:lnTo>
                  <a:pt x="718371" y="637785"/>
                </a:lnTo>
                <a:cubicBezTo>
                  <a:pt x="723324" y="635317"/>
                  <a:pt x="726438" y="630245"/>
                  <a:pt x="726409" y="624712"/>
                </a:cubicBezTo>
                <a:lnTo>
                  <a:pt x="726409" y="523015"/>
                </a:lnTo>
                <a:lnTo>
                  <a:pt x="784522" y="523015"/>
                </a:lnTo>
                <a:lnTo>
                  <a:pt x="784522" y="624712"/>
                </a:lnTo>
                <a:cubicBezTo>
                  <a:pt x="784493" y="630245"/>
                  <a:pt x="787607" y="635317"/>
                  <a:pt x="792560" y="637785"/>
                </a:cubicBezTo>
                <a:lnTo>
                  <a:pt x="850672" y="666842"/>
                </a:lnTo>
                <a:cubicBezTo>
                  <a:pt x="855183" y="669097"/>
                  <a:pt x="860546" y="668850"/>
                  <a:pt x="864839" y="666183"/>
                </a:cubicBezTo>
                <a:cubicBezTo>
                  <a:pt x="869123" y="663515"/>
                  <a:pt x="871720" y="658819"/>
                  <a:pt x="871691" y="653768"/>
                </a:cubicBezTo>
                <a:lnTo>
                  <a:pt x="871691" y="508486"/>
                </a:lnTo>
                <a:cubicBezTo>
                  <a:pt x="871655" y="479635"/>
                  <a:pt x="854546" y="453544"/>
                  <a:pt x="828106" y="442004"/>
                </a:cubicBezTo>
                <a:close/>
                <a:moveTo>
                  <a:pt x="479430" y="29056"/>
                </a:moveTo>
                <a:cubicBezTo>
                  <a:pt x="535600" y="29056"/>
                  <a:pt x="581127" y="74585"/>
                  <a:pt x="581127" y="130754"/>
                </a:cubicBezTo>
                <a:cubicBezTo>
                  <a:pt x="581127" y="186923"/>
                  <a:pt x="535600" y="232451"/>
                  <a:pt x="479430" y="232451"/>
                </a:cubicBezTo>
                <a:cubicBezTo>
                  <a:pt x="423260" y="232451"/>
                  <a:pt x="377733" y="186923"/>
                  <a:pt x="377733" y="130754"/>
                </a:cubicBezTo>
                <a:cubicBezTo>
                  <a:pt x="377796" y="74613"/>
                  <a:pt x="423290" y="29120"/>
                  <a:pt x="479430" y="29056"/>
                </a:cubicBezTo>
                <a:close/>
                <a:moveTo>
                  <a:pt x="552071" y="842635"/>
                </a:moveTo>
                <a:lnTo>
                  <a:pt x="29056" y="842635"/>
                </a:lnTo>
                <a:lnTo>
                  <a:pt x="29056" y="784522"/>
                </a:lnTo>
                <a:lnTo>
                  <a:pt x="552071" y="784522"/>
                </a:lnTo>
                <a:close/>
                <a:moveTo>
                  <a:pt x="246979" y="755466"/>
                </a:moveTo>
                <a:lnTo>
                  <a:pt x="130754" y="755466"/>
                </a:lnTo>
                <a:lnTo>
                  <a:pt x="130754" y="552794"/>
                </a:lnTo>
                <a:cubicBezTo>
                  <a:pt x="167315" y="571188"/>
                  <a:pt x="210417" y="571188"/>
                  <a:pt x="246979" y="552794"/>
                </a:cubicBezTo>
                <a:close/>
                <a:moveTo>
                  <a:pt x="188866" y="537543"/>
                </a:moveTo>
                <a:cubicBezTo>
                  <a:pt x="132697" y="537543"/>
                  <a:pt x="87169" y="492015"/>
                  <a:pt x="87169" y="435846"/>
                </a:cubicBezTo>
                <a:cubicBezTo>
                  <a:pt x="87169" y="379676"/>
                  <a:pt x="132697" y="334148"/>
                  <a:pt x="188866" y="334148"/>
                </a:cubicBezTo>
                <a:cubicBezTo>
                  <a:pt x="245036" y="334148"/>
                  <a:pt x="290564" y="379676"/>
                  <a:pt x="290564" y="435846"/>
                </a:cubicBezTo>
                <a:cubicBezTo>
                  <a:pt x="290500" y="491986"/>
                  <a:pt x="245007" y="537479"/>
                  <a:pt x="188866" y="537543"/>
                </a:cubicBezTo>
                <a:close/>
                <a:moveTo>
                  <a:pt x="308597" y="383542"/>
                </a:moveTo>
                <a:cubicBezTo>
                  <a:pt x="292060" y="345981"/>
                  <a:pt x="258890" y="318322"/>
                  <a:pt x="218965" y="308795"/>
                </a:cubicBezTo>
                <a:lnTo>
                  <a:pt x="355536" y="172231"/>
                </a:lnTo>
                <a:cubicBezTo>
                  <a:pt x="368575" y="210949"/>
                  <a:pt x="398900" y="241382"/>
                  <a:pt x="437576" y="254548"/>
                </a:cubicBezTo>
                <a:close/>
                <a:moveTo>
                  <a:pt x="600840" y="179034"/>
                </a:moveTo>
                <a:lnTo>
                  <a:pt x="729417" y="324663"/>
                </a:lnTo>
                <a:cubicBezTo>
                  <a:pt x="709504" y="332410"/>
                  <a:pt x="694011" y="348535"/>
                  <a:pt x="687067" y="368738"/>
                </a:cubicBezTo>
                <a:lnTo>
                  <a:pt x="535017" y="248922"/>
                </a:lnTo>
                <a:cubicBezTo>
                  <a:pt x="564988" y="234770"/>
                  <a:pt x="588506" y="209800"/>
                  <a:pt x="600840" y="179034"/>
                </a:cubicBezTo>
                <a:close/>
                <a:moveTo>
                  <a:pt x="711881" y="392261"/>
                </a:moveTo>
                <a:cubicBezTo>
                  <a:pt x="711881" y="368191"/>
                  <a:pt x="731396" y="348676"/>
                  <a:pt x="755466" y="348676"/>
                </a:cubicBezTo>
                <a:cubicBezTo>
                  <a:pt x="779535" y="348676"/>
                  <a:pt x="799050" y="368191"/>
                  <a:pt x="799050" y="392261"/>
                </a:cubicBezTo>
                <a:lnTo>
                  <a:pt x="799050" y="435846"/>
                </a:lnTo>
                <a:lnTo>
                  <a:pt x="711881" y="435846"/>
                </a:lnTo>
                <a:close/>
                <a:moveTo>
                  <a:pt x="842635" y="630260"/>
                </a:moveTo>
                <a:lnTo>
                  <a:pt x="813578" y="615732"/>
                </a:lnTo>
                <a:lnTo>
                  <a:pt x="813578" y="508486"/>
                </a:lnTo>
                <a:cubicBezTo>
                  <a:pt x="813578" y="500463"/>
                  <a:pt x="807073" y="493958"/>
                  <a:pt x="799050" y="493958"/>
                </a:cubicBezTo>
                <a:lnTo>
                  <a:pt x="711881" y="493958"/>
                </a:lnTo>
                <a:cubicBezTo>
                  <a:pt x="703858" y="493958"/>
                  <a:pt x="697353" y="500463"/>
                  <a:pt x="697353" y="508486"/>
                </a:cubicBezTo>
                <a:lnTo>
                  <a:pt x="697353" y="615732"/>
                </a:lnTo>
                <a:lnTo>
                  <a:pt x="668296" y="630260"/>
                </a:lnTo>
                <a:lnTo>
                  <a:pt x="668296" y="508486"/>
                </a:lnTo>
                <a:cubicBezTo>
                  <a:pt x="668296" y="484417"/>
                  <a:pt x="687811" y="464902"/>
                  <a:pt x="711881" y="464902"/>
                </a:cubicBezTo>
                <a:lnTo>
                  <a:pt x="799050" y="464902"/>
                </a:lnTo>
                <a:cubicBezTo>
                  <a:pt x="823120" y="464902"/>
                  <a:pt x="842635" y="484417"/>
                  <a:pt x="842635" y="508486"/>
                </a:cubicBezTo>
                <a:close/>
              </a:path>
            </a:pathLst>
          </a:custGeom>
          <a:solidFill>
            <a:srgbClr val="000000"/>
          </a:solidFill>
          <a:ln w="1806" cap="flat">
            <a:noFill/>
            <a:prstDash val="solid"/>
            <a:miter/>
          </a:ln>
        </p:spPr>
        <p:txBody>
          <a:bodyPr rtlCol="0" anchor="ctr"/>
          <a:lstStyle/>
          <a:p>
            <a:endParaRPr lang="en-US"/>
          </a:p>
        </p:txBody>
      </p:sp>
      <p:pic>
        <p:nvPicPr>
          <p:cNvPr id="41" name="Grafik 40">
            <a:extLst>
              <a:ext uri="{FF2B5EF4-FFF2-40B4-BE49-F238E27FC236}">
                <a16:creationId xmlns:a16="http://schemas.microsoft.com/office/drawing/2014/main" id="{39DA7DFC-22AD-4762-A1E5-DF60B18FD7F7}"/>
              </a:ext>
            </a:extLst>
          </p:cNvPr>
          <p:cNvPicPr>
            <a:picLocks noChangeAspect="1"/>
          </p:cNvPicPr>
          <p:nvPr/>
        </p:nvPicPr>
        <p:blipFill rotWithShape="1">
          <a:blip r:embed="rId3"/>
          <a:srcRect b="17530"/>
          <a:stretch/>
        </p:blipFill>
        <p:spPr>
          <a:xfrm>
            <a:off x="8443319" y="3621123"/>
            <a:ext cx="729464" cy="571053"/>
          </a:xfrm>
          <a:prstGeom prst="rect">
            <a:avLst/>
          </a:prstGeom>
        </p:spPr>
      </p:pic>
      <p:sp>
        <p:nvSpPr>
          <p:cNvPr id="43" name="Rechteck 42">
            <a:extLst>
              <a:ext uri="{FF2B5EF4-FFF2-40B4-BE49-F238E27FC236}">
                <a16:creationId xmlns:a16="http://schemas.microsoft.com/office/drawing/2014/main" id="{0D096DD0-7695-4F0C-B306-E799BDFD07FD}"/>
              </a:ext>
            </a:extLst>
          </p:cNvPr>
          <p:cNvSpPr/>
          <p:nvPr/>
        </p:nvSpPr>
        <p:spPr>
          <a:xfrm>
            <a:off x="6962874" y="1954583"/>
            <a:ext cx="3045891" cy="646331"/>
          </a:xfrm>
          <a:prstGeom prst="rect">
            <a:avLst/>
          </a:prstGeom>
        </p:spPr>
        <p:txBody>
          <a:bodyPr wrap="square">
            <a:spAutoFit/>
          </a:bodyPr>
          <a:lstStyle/>
          <a:p>
            <a:r>
              <a:rPr lang="de-DE" dirty="0"/>
              <a:t>Presence not </a:t>
            </a:r>
            <a:r>
              <a:rPr lang="de-DE" dirty="0" err="1"/>
              <a:t>detected</a:t>
            </a:r>
            <a:r>
              <a:rPr lang="de-DE" dirty="0"/>
              <a:t> </a:t>
            </a:r>
            <a:r>
              <a:rPr lang="de-DE" dirty="0" err="1"/>
              <a:t>anymore</a:t>
            </a:r>
            <a:endParaRPr lang="de-DE" dirty="0"/>
          </a:p>
        </p:txBody>
      </p:sp>
      <p:sp>
        <p:nvSpPr>
          <p:cNvPr id="44" name="Ellipse 43">
            <a:extLst>
              <a:ext uri="{FF2B5EF4-FFF2-40B4-BE49-F238E27FC236}">
                <a16:creationId xmlns:a16="http://schemas.microsoft.com/office/drawing/2014/main" id="{AD16AFE6-96F0-4DBA-BEB4-C7DABF2909A2}"/>
              </a:ext>
            </a:extLst>
          </p:cNvPr>
          <p:cNvSpPr/>
          <p:nvPr/>
        </p:nvSpPr>
        <p:spPr>
          <a:xfrm>
            <a:off x="6276928" y="2096519"/>
            <a:ext cx="576000" cy="576000"/>
          </a:xfrm>
          <a:prstGeom prst="ellipse">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2</a:t>
            </a:r>
          </a:p>
        </p:txBody>
      </p:sp>
      <p:sp>
        <p:nvSpPr>
          <p:cNvPr id="45" name="Rechteck 44">
            <a:extLst>
              <a:ext uri="{FF2B5EF4-FFF2-40B4-BE49-F238E27FC236}">
                <a16:creationId xmlns:a16="http://schemas.microsoft.com/office/drawing/2014/main" id="{5AD5989B-0458-4BB0-9012-F2C6D8CEF074}"/>
              </a:ext>
            </a:extLst>
          </p:cNvPr>
          <p:cNvSpPr/>
          <p:nvPr/>
        </p:nvSpPr>
        <p:spPr>
          <a:xfrm>
            <a:off x="6306209" y="4259943"/>
            <a:ext cx="2902913" cy="307905"/>
          </a:xfrm>
          <a:prstGeom prst="rect">
            <a:avLst/>
          </a:prstGeom>
          <a:solidFill>
            <a:schemeClr val="bg2">
              <a:lumMod val="9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6" name="Rechteck 45">
            <a:extLst>
              <a:ext uri="{FF2B5EF4-FFF2-40B4-BE49-F238E27FC236}">
                <a16:creationId xmlns:a16="http://schemas.microsoft.com/office/drawing/2014/main" id="{D51206B9-9835-4727-B655-B9D866F51D05}"/>
              </a:ext>
            </a:extLst>
          </p:cNvPr>
          <p:cNvSpPr/>
          <p:nvPr/>
        </p:nvSpPr>
        <p:spPr>
          <a:xfrm>
            <a:off x="6795388" y="4346735"/>
            <a:ext cx="334926" cy="125420"/>
          </a:xfrm>
          <a:prstGeom prst="rect">
            <a:avLst/>
          </a:prstGeom>
          <a:solidFill>
            <a:schemeClr val="tx1">
              <a:lumMod val="90000"/>
              <a:lumOff val="1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7" name="Rechteck 46">
            <a:extLst>
              <a:ext uri="{FF2B5EF4-FFF2-40B4-BE49-F238E27FC236}">
                <a16:creationId xmlns:a16="http://schemas.microsoft.com/office/drawing/2014/main" id="{AADDAC0A-0E63-4976-B35B-4BB2CEECFA50}"/>
              </a:ext>
            </a:extLst>
          </p:cNvPr>
          <p:cNvSpPr/>
          <p:nvPr/>
        </p:nvSpPr>
        <p:spPr>
          <a:xfrm>
            <a:off x="6710248" y="4005314"/>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8" name="Rechteck 47">
            <a:extLst>
              <a:ext uri="{FF2B5EF4-FFF2-40B4-BE49-F238E27FC236}">
                <a16:creationId xmlns:a16="http://schemas.microsoft.com/office/drawing/2014/main" id="{8F058D68-DED1-461E-A7E1-CBA6BCF53C3D}"/>
              </a:ext>
            </a:extLst>
          </p:cNvPr>
          <p:cNvSpPr/>
          <p:nvPr/>
        </p:nvSpPr>
        <p:spPr>
          <a:xfrm>
            <a:off x="6710247" y="4689165"/>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49" name="Gerader Verbinder 48">
            <a:extLst>
              <a:ext uri="{FF2B5EF4-FFF2-40B4-BE49-F238E27FC236}">
                <a16:creationId xmlns:a16="http://schemas.microsoft.com/office/drawing/2014/main" id="{0EAB9AFB-C452-4FF8-B2D8-0E680F9D7242}"/>
              </a:ext>
            </a:extLst>
          </p:cNvPr>
          <p:cNvCxnSpPr>
            <a:stCxn id="47" idx="2"/>
            <a:endCxn id="48" idx="0"/>
          </p:cNvCxnSpPr>
          <p:nvPr/>
        </p:nvCxnSpPr>
        <p:spPr>
          <a:xfrm flipH="1">
            <a:off x="6784675" y="4134302"/>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50" name="Gruppieren 49">
            <a:extLst>
              <a:ext uri="{FF2B5EF4-FFF2-40B4-BE49-F238E27FC236}">
                <a16:creationId xmlns:a16="http://schemas.microsoft.com/office/drawing/2014/main" id="{96A43557-1130-4A3B-8EB3-242712D4A953}"/>
              </a:ext>
            </a:extLst>
          </p:cNvPr>
          <p:cNvGrpSpPr/>
          <p:nvPr/>
        </p:nvGrpSpPr>
        <p:grpSpPr>
          <a:xfrm rot="5400000">
            <a:off x="6636536" y="4860805"/>
            <a:ext cx="148856" cy="812839"/>
            <a:chOff x="1014929" y="3927949"/>
            <a:chExt cx="148856" cy="812839"/>
          </a:xfrm>
        </p:grpSpPr>
        <p:sp>
          <p:nvSpPr>
            <p:cNvPr id="51" name="Rechteck 50">
              <a:extLst>
                <a:ext uri="{FF2B5EF4-FFF2-40B4-BE49-F238E27FC236}">
                  <a16:creationId xmlns:a16="http://schemas.microsoft.com/office/drawing/2014/main" id="{837B23C8-48FF-4308-B239-91B50199C5DA}"/>
                </a:ext>
              </a:extLst>
            </p:cNvPr>
            <p:cNvSpPr/>
            <p:nvPr/>
          </p:nvSpPr>
          <p:spPr>
            <a:xfrm>
              <a:off x="1014930" y="3927949"/>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52" name="Rechteck 51">
              <a:extLst>
                <a:ext uri="{FF2B5EF4-FFF2-40B4-BE49-F238E27FC236}">
                  <a16:creationId xmlns:a16="http://schemas.microsoft.com/office/drawing/2014/main" id="{02BAD2AB-FF7B-45A7-8C97-D7116A7CA1B5}"/>
                </a:ext>
              </a:extLst>
            </p:cNvPr>
            <p:cNvSpPr/>
            <p:nvPr/>
          </p:nvSpPr>
          <p:spPr>
            <a:xfrm>
              <a:off x="1014929" y="4611800"/>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53" name="Gerader Verbinder 52">
              <a:extLst>
                <a:ext uri="{FF2B5EF4-FFF2-40B4-BE49-F238E27FC236}">
                  <a16:creationId xmlns:a16="http://schemas.microsoft.com/office/drawing/2014/main" id="{CDFFC2EB-96B7-4E46-8389-B9067AD6EFFC}"/>
                </a:ext>
              </a:extLst>
            </p:cNvPr>
            <p:cNvCxnSpPr>
              <a:stCxn id="51" idx="2"/>
              <a:endCxn id="52" idx="0"/>
            </p:cNvCxnSpPr>
            <p:nvPr/>
          </p:nvCxnSpPr>
          <p:spPr>
            <a:xfrm flipH="1">
              <a:off x="1089357" y="4056937"/>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54" name="Rechteck 53">
            <a:extLst>
              <a:ext uri="{FF2B5EF4-FFF2-40B4-BE49-F238E27FC236}">
                <a16:creationId xmlns:a16="http://schemas.microsoft.com/office/drawing/2014/main" id="{63670909-ACCE-4E5E-AFC3-C2ABE5A7F73F}"/>
              </a:ext>
            </a:extLst>
          </p:cNvPr>
          <p:cNvSpPr/>
          <p:nvPr/>
        </p:nvSpPr>
        <p:spPr>
          <a:xfrm>
            <a:off x="7201020" y="5113335"/>
            <a:ext cx="1202902" cy="523220"/>
          </a:xfrm>
          <a:prstGeom prst="rect">
            <a:avLst/>
          </a:prstGeom>
        </p:spPr>
        <p:txBody>
          <a:bodyPr wrap="square">
            <a:spAutoFit/>
          </a:bodyPr>
          <a:lstStyle/>
          <a:p>
            <a:r>
              <a:rPr lang="de-DE" sz="1400" dirty="0"/>
              <a:t>Light </a:t>
            </a:r>
            <a:r>
              <a:rPr lang="de-DE" sz="1400" dirty="0" err="1"/>
              <a:t>barrier</a:t>
            </a:r>
            <a:endParaRPr lang="de-DE" sz="1400" dirty="0"/>
          </a:p>
          <a:p>
            <a:endParaRPr lang="de-DE" sz="1400" dirty="0"/>
          </a:p>
        </p:txBody>
      </p:sp>
      <p:sp>
        <p:nvSpPr>
          <p:cNvPr id="55" name="Rechteck 54">
            <a:extLst>
              <a:ext uri="{FF2B5EF4-FFF2-40B4-BE49-F238E27FC236}">
                <a16:creationId xmlns:a16="http://schemas.microsoft.com/office/drawing/2014/main" id="{7B437E30-4078-47EC-B68F-5D0BE674BDE9}"/>
              </a:ext>
            </a:extLst>
          </p:cNvPr>
          <p:cNvSpPr/>
          <p:nvPr/>
        </p:nvSpPr>
        <p:spPr>
          <a:xfrm>
            <a:off x="6543501" y="5547784"/>
            <a:ext cx="334926" cy="125420"/>
          </a:xfrm>
          <a:prstGeom prst="rect">
            <a:avLst/>
          </a:prstGeom>
          <a:solidFill>
            <a:schemeClr val="tx1">
              <a:lumMod val="90000"/>
              <a:lumOff val="1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sp>
        <p:nvSpPr>
          <p:cNvPr id="56" name="Rechteck 55">
            <a:extLst>
              <a:ext uri="{FF2B5EF4-FFF2-40B4-BE49-F238E27FC236}">
                <a16:creationId xmlns:a16="http://schemas.microsoft.com/office/drawing/2014/main" id="{5EA28AE5-CF0A-4EBC-B821-27BA0E9165E2}"/>
              </a:ext>
            </a:extLst>
          </p:cNvPr>
          <p:cNvSpPr/>
          <p:nvPr/>
        </p:nvSpPr>
        <p:spPr>
          <a:xfrm>
            <a:off x="7196907" y="5456605"/>
            <a:ext cx="1202902" cy="307777"/>
          </a:xfrm>
          <a:prstGeom prst="rect">
            <a:avLst/>
          </a:prstGeom>
        </p:spPr>
        <p:txBody>
          <a:bodyPr wrap="square">
            <a:spAutoFit/>
          </a:bodyPr>
          <a:lstStyle/>
          <a:p>
            <a:r>
              <a:rPr lang="de-DE" sz="1400" dirty="0" err="1"/>
              <a:t>Workpiece</a:t>
            </a:r>
            <a:endParaRPr lang="de-DE" sz="1400" dirty="0"/>
          </a:p>
        </p:txBody>
      </p:sp>
      <p:cxnSp>
        <p:nvCxnSpPr>
          <p:cNvPr id="57" name="Gerade Verbindung mit Pfeil 56">
            <a:extLst>
              <a:ext uri="{FF2B5EF4-FFF2-40B4-BE49-F238E27FC236}">
                <a16:creationId xmlns:a16="http://schemas.microsoft.com/office/drawing/2014/main" id="{D4802C38-03A1-42B1-A853-240F406C365D}"/>
              </a:ext>
            </a:extLst>
          </p:cNvPr>
          <p:cNvCxnSpPr/>
          <p:nvPr/>
        </p:nvCxnSpPr>
        <p:spPr>
          <a:xfrm>
            <a:off x="7332252" y="4409445"/>
            <a:ext cx="31460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hteck 57">
            <a:extLst>
              <a:ext uri="{FF2B5EF4-FFF2-40B4-BE49-F238E27FC236}">
                <a16:creationId xmlns:a16="http://schemas.microsoft.com/office/drawing/2014/main" id="{73CD72F9-B946-42E3-929D-6612D9BAAB5B}"/>
              </a:ext>
            </a:extLst>
          </p:cNvPr>
          <p:cNvSpPr/>
          <p:nvPr/>
        </p:nvSpPr>
        <p:spPr>
          <a:xfrm>
            <a:off x="6933529" y="4557499"/>
            <a:ext cx="1202902" cy="307777"/>
          </a:xfrm>
          <a:prstGeom prst="rect">
            <a:avLst/>
          </a:prstGeom>
        </p:spPr>
        <p:txBody>
          <a:bodyPr wrap="square">
            <a:spAutoFit/>
          </a:bodyPr>
          <a:lstStyle/>
          <a:p>
            <a:r>
              <a:rPr lang="de-DE" sz="1400" dirty="0" err="1"/>
              <a:t>Conveyor</a:t>
            </a:r>
            <a:endParaRPr lang="de-DE" sz="1400" dirty="0"/>
          </a:p>
        </p:txBody>
      </p:sp>
      <p:sp>
        <p:nvSpPr>
          <p:cNvPr id="59" name="Rechteck 58">
            <a:extLst>
              <a:ext uri="{FF2B5EF4-FFF2-40B4-BE49-F238E27FC236}">
                <a16:creationId xmlns:a16="http://schemas.microsoft.com/office/drawing/2014/main" id="{CD6A82FC-F5C8-4975-B91C-DF908ABBA12E}"/>
              </a:ext>
            </a:extLst>
          </p:cNvPr>
          <p:cNvSpPr/>
          <p:nvPr/>
        </p:nvSpPr>
        <p:spPr>
          <a:xfrm>
            <a:off x="8178234" y="4005314"/>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60" name="Rechteck 59">
            <a:extLst>
              <a:ext uri="{FF2B5EF4-FFF2-40B4-BE49-F238E27FC236}">
                <a16:creationId xmlns:a16="http://schemas.microsoft.com/office/drawing/2014/main" id="{F4F2ED15-E2FC-43DE-8032-FAA95A101611}"/>
              </a:ext>
            </a:extLst>
          </p:cNvPr>
          <p:cNvSpPr/>
          <p:nvPr/>
        </p:nvSpPr>
        <p:spPr>
          <a:xfrm>
            <a:off x="8178233" y="4689165"/>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61" name="Gerader Verbinder 60">
            <a:extLst>
              <a:ext uri="{FF2B5EF4-FFF2-40B4-BE49-F238E27FC236}">
                <a16:creationId xmlns:a16="http://schemas.microsoft.com/office/drawing/2014/main" id="{8E12F69F-124F-42FF-B61B-D54FE49AC001}"/>
              </a:ext>
            </a:extLst>
          </p:cNvPr>
          <p:cNvCxnSpPr>
            <a:stCxn id="59" idx="2"/>
            <a:endCxn id="60" idx="0"/>
          </p:cNvCxnSpPr>
          <p:nvPr/>
        </p:nvCxnSpPr>
        <p:spPr>
          <a:xfrm flipH="1">
            <a:off x="8252661" y="4134302"/>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2" name="Textfeld 61">
            <a:extLst>
              <a:ext uri="{FF2B5EF4-FFF2-40B4-BE49-F238E27FC236}">
                <a16:creationId xmlns:a16="http://schemas.microsoft.com/office/drawing/2014/main" id="{CCF63F87-1360-4322-A695-8D958F1FADBB}"/>
              </a:ext>
            </a:extLst>
          </p:cNvPr>
          <p:cNvSpPr txBox="1"/>
          <p:nvPr/>
        </p:nvSpPr>
        <p:spPr>
          <a:xfrm>
            <a:off x="1162181" y="3624947"/>
            <a:ext cx="440066" cy="400110"/>
          </a:xfrm>
          <a:prstGeom prst="rect">
            <a:avLst/>
          </a:prstGeom>
          <a:noFill/>
        </p:spPr>
        <p:txBody>
          <a:bodyPr wrap="square" rtlCol="0">
            <a:spAutoFit/>
          </a:bodyPr>
          <a:lstStyle/>
          <a:p>
            <a:pPr algn="l"/>
            <a:r>
              <a:rPr lang="de-DE" sz="2000" dirty="0"/>
              <a:t>A</a:t>
            </a:r>
          </a:p>
        </p:txBody>
      </p:sp>
      <p:sp>
        <p:nvSpPr>
          <p:cNvPr id="63" name="Textfeld 62">
            <a:extLst>
              <a:ext uri="{FF2B5EF4-FFF2-40B4-BE49-F238E27FC236}">
                <a16:creationId xmlns:a16="http://schemas.microsoft.com/office/drawing/2014/main" id="{1465FEE7-BBC4-4447-BA0E-BB31B6756018}"/>
              </a:ext>
            </a:extLst>
          </p:cNvPr>
          <p:cNvSpPr txBox="1"/>
          <p:nvPr/>
        </p:nvSpPr>
        <p:spPr>
          <a:xfrm>
            <a:off x="2628036" y="3624947"/>
            <a:ext cx="391181" cy="400110"/>
          </a:xfrm>
          <a:prstGeom prst="rect">
            <a:avLst/>
          </a:prstGeom>
          <a:noFill/>
        </p:spPr>
        <p:txBody>
          <a:bodyPr wrap="square" rtlCol="0">
            <a:spAutoFit/>
          </a:bodyPr>
          <a:lstStyle/>
          <a:p>
            <a:pPr algn="l"/>
            <a:r>
              <a:rPr lang="de-DE" sz="2000" dirty="0"/>
              <a:t>B</a:t>
            </a:r>
          </a:p>
        </p:txBody>
      </p:sp>
      <p:sp>
        <p:nvSpPr>
          <p:cNvPr id="65" name="Textfeld 64">
            <a:extLst>
              <a:ext uri="{FF2B5EF4-FFF2-40B4-BE49-F238E27FC236}">
                <a16:creationId xmlns:a16="http://schemas.microsoft.com/office/drawing/2014/main" id="{E77A4764-E998-168D-A150-E1A6CB38C1A9}"/>
              </a:ext>
            </a:extLst>
          </p:cNvPr>
          <p:cNvSpPr txBox="1"/>
          <p:nvPr/>
        </p:nvSpPr>
        <p:spPr>
          <a:xfrm>
            <a:off x="2805201" y="3176862"/>
            <a:ext cx="1182756" cy="307777"/>
          </a:xfrm>
          <a:prstGeom prst="rect">
            <a:avLst/>
          </a:prstGeom>
          <a:noFill/>
        </p:spPr>
        <p:txBody>
          <a:bodyPr wrap="square" rtlCol="0">
            <a:spAutoFit/>
          </a:bodyPr>
          <a:lstStyle/>
          <a:p>
            <a:pPr algn="l"/>
            <a:r>
              <a:rPr lang="de-DE" sz="1400" dirty="0" err="1"/>
              <a:t>Gripper</a:t>
            </a:r>
            <a:r>
              <a:rPr lang="de-DE" sz="1400" dirty="0"/>
              <a:t> 1</a:t>
            </a:r>
          </a:p>
        </p:txBody>
      </p:sp>
    </p:spTree>
    <p:extLst>
      <p:ext uri="{BB962C8B-B14F-4D97-AF65-F5344CB8AC3E}">
        <p14:creationId xmlns:p14="http://schemas.microsoft.com/office/powerpoint/2010/main" val="158843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3" grpId="0"/>
      <p:bldP spid="44" grpId="0" animBg="1"/>
      <p:bldP spid="45" grpId="0" animBg="1"/>
      <p:bldP spid="46" grpId="0" animBg="1"/>
      <p:bldP spid="47" grpId="0" animBg="1"/>
      <p:bldP spid="48" grpId="0" animBg="1"/>
      <p:bldP spid="54" grpId="0"/>
      <p:bldP spid="55" grpId="0" animBg="1"/>
      <p:bldP spid="56" grpId="0"/>
      <p:bldP spid="58" grpId="0"/>
      <p:bldP spid="59" grpId="0" animBg="1"/>
      <p:bldP spid="6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21C963F-0731-476F-8728-7299FBD2CA33}"/>
              </a:ext>
            </a:extLst>
          </p:cNvPr>
          <p:cNvSpPr>
            <a:spLocks noGrp="1"/>
          </p:cNvSpPr>
          <p:nvPr>
            <p:ph type="title"/>
          </p:nvPr>
        </p:nvSpPr>
        <p:spPr/>
        <p:txBody>
          <a:bodyPr/>
          <a:lstStyle/>
          <a:p>
            <a:r>
              <a:rPr lang="de-DE" dirty="0"/>
              <a:t>Scenario Description</a:t>
            </a:r>
          </a:p>
        </p:txBody>
      </p:sp>
      <p:sp>
        <p:nvSpPr>
          <p:cNvPr id="11" name="Rechteck 10">
            <a:extLst>
              <a:ext uri="{FF2B5EF4-FFF2-40B4-BE49-F238E27FC236}">
                <a16:creationId xmlns:a16="http://schemas.microsoft.com/office/drawing/2014/main" id="{98B5A592-2D62-4766-B3F3-D9D6026AD8BB}"/>
              </a:ext>
            </a:extLst>
          </p:cNvPr>
          <p:cNvSpPr/>
          <p:nvPr/>
        </p:nvSpPr>
        <p:spPr>
          <a:xfrm>
            <a:off x="1540935" y="1915680"/>
            <a:ext cx="3045891" cy="1200329"/>
          </a:xfrm>
          <a:prstGeom prst="rect">
            <a:avLst/>
          </a:prstGeom>
        </p:spPr>
        <p:txBody>
          <a:bodyPr wrap="square">
            <a:spAutoFit/>
          </a:bodyPr>
          <a:lstStyle/>
          <a:p>
            <a:r>
              <a:rPr lang="de-DE" dirty="0"/>
              <a:t>A </a:t>
            </a:r>
            <a:r>
              <a:rPr lang="de-DE" dirty="0" err="1"/>
              <a:t>asks</a:t>
            </a:r>
            <a:r>
              <a:rPr lang="de-DE" dirty="0"/>
              <a:t> </a:t>
            </a:r>
            <a:r>
              <a:rPr lang="de-DE" dirty="0" err="1"/>
              <a:t>Conveyor</a:t>
            </a:r>
            <a:r>
              <a:rPr lang="de-DE" dirty="0"/>
              <a:t> </a:t>
            </a:r>
            <a:r>
              <a:rPr lang="de-DE" dirty="0" err="1"/>
              <a:t>what</a:t>
            </a:r>
            <a:r>
              <a:rPr lang="de-DE" dirty="0"/>
              <a:t> </a:t>
            </a:r>
            <a:r>
              <a:rPr lang="de-DE" dirty="0" err="1"/>
              <a:t>distance</a:t>
            </a:r>
            <a:r>
              <a:rPr lang="de-DE" dirty="0"/>
              <a:t> was </a:t>
            </a:r>
            <a:r>
              <a:rPr lang="de-DE" dirty="0" err="1"/>
              <a:t>covered</a:t>
            </a:r>
            <a:r>
              <a:rPr lang="de-DE" dirty="0"/>
              <a:t> </a:t>
            </a:r>
            <a:r>
              <a:rPr lang="de-DE" dirty="0" err="1"/>
              <a:t>during</a:t>
            </a:r>
            <a:r>
              <a:rPr lang="de-DE" dirty="0"/>
              <a:t> </a:t>
            </a:r>
            <a:r>
              <a:rPr lang="de-DE" dirty="0" err="1"/>
              <a:t>detection</a:t>
            </a:r>
            <a:r>
              <a:rPr lang="de-DE" dirty="0"/>
              <a:t> time </a:t>
            </a:r>
            <a:r>
              <a:rPr lang="de-DE" dirty="0">
                <a:sym typeface="Wingdings" panose="05000000000000000000" pitchFamily="2" charset="2"/>
              </a:rPr>
              <a:t> Save </a:t>
            </a:r>
            <a:r>
              <a:rPr lang="de-DE" dirty="0" err="1">
                <a:sym typeface="Wingdings" panose="05000000000000000000" pitchFamily="2" charset="2"/>
              </a:rPr>
              <a:t>id</a:t>
            </a:r>
            <a:r>
              <a:rPr lang="de-DE" dirty="0">
                <a:sym typeface="Wingdings" panose="05000000000000000000" pitchFamily="2" charset="2"/>
              </a:rPr>
              <a:t> &amp; </a:t>
            </a:r>
            <a:r>
              <a:rPr lang="de-DE" dirty="0" err="1">
                <a:sym typeface="Wingdings" panose="05000000000000000000" pitchFamily="2" charset="2"/>
              </a:rPr>
              <a:t>length</a:t>
            </a:r>
            <a:r>
              <a:rPr lang="de-DE" dirty="0">
                <a:sym typeface="Wingdings" panose="05000000000000000000" pitchFamily="2" charset="2"/>
              </a:rPr>
              <a:t> in </a:t>
            </a:r>
            <a:r>
              <a:rPr lang="de-DE" dirty="0" err="1">
                <a:sym typeface="Wingdings" panose="05000000000000000000" pitchFamily="2" charset="2"/>
              </a:rPr>
              <a:t>GraphDB</a:t>
            </a:r>
            <a:endParaRPr lang="de-DE" dirty="0"/>
          </a:p>
        </p:txBody>
      </p:sp>
      <p:sp>
        <p:nvSpPr>
          <p:cNvPr id="12" name="Ellipse 11">
            <a:extLst>
              <a:ext uri="{FF2B5EF4-FFF2-40B4-BE49-F238E27FC236}">
                <a16:creationId xmlns:a16="http://schemas.microsoft.com/office/drawing/2014/main" id="{D8EFDA59-099C-45F9-8532-1BC9D814A03C}"/>
              </a:ext>
            </a:extLst>
          </p:cNvPr>
          <p:cNvSpPr/>
          <p:nvPr/>
        </p:nvSpPr>
        <p:spPr>
          <a:xfrm>
            <a:off x="854989" y="2057616"/>
            <a:ext cx="576000" cy="576000"/>
          </a:xfrm>
          <a:prstGeom prst="ellipse">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3</a:t>
            </a:r>
          </a:p>
        </p:txBody>
      </p:sp>
      <p:sp>
        <p:nvSpPr>
          <p:cNvPr id="62" name="Rechteck 61">
            <a:extLst>
              <a:ext uri="{FF2B5EF4-FFF2-40B4-BE49-F238E27FC236}">
                <a16:creationId xmlns:a16="http://schemas.microsoft.com/office/drawing/2014/main" id="{63FBB445-1727-4B24-A6DC-B9E747366622}"/>
              </a:ext>
            </a:extLst>
          </p:cNvPr>
          <p:cNvSpPr/>
          <p:nvPr/>
        </p:nvSpPr>
        <p:spPr>
          <a:xfrm>
            <a:off x="858748" y="4192782"/>
            <a:ext cx="2902914" cy="433546"/>
          </a:xfrm>
          <a:prstGeom prst="rect">
            <a:avLst/>
          </a:prstGeom>
          <a:solidFill>
            <a:schemeClr val="bg2">
              <a:lumMod val="9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64" name="Freihandform: Form 63">
            <a:extLst>
              <a:ext uri="{FF2B5EF4-FFF2-40B4-BE49-F238E27FC236}">
                <a16:creationId xmlns:a16="http://schemas.microsoft.com/office/drawing/2014/main" id="{ADE759C9-0BBD-49D9-8E8D-AD7D101052FC}"/>
              </a:ext>
            </a:extLst>
          </p:cNvPr>
          <p:cNvSpPr>
            <a:spLocks noChangeAspect="1"/>
          </p:cNvSpPr>
          <p:nvPr/>
        </p:nvSpPr>
        <p:spPr>
          <a:xfrm flipH="1">
            <a:off x="3939837" y="3626321"/>
            <a:ext cx="1202455" cy="1145376"/>
          </a:xfrm>
          <a:custGeom>
            <a:avLst/>
            <a:gdLst>
              <a:gd name="connsiteX0" fmla="*/ 828106 w 871691"/>
              <a:gd name="connsiteY0" fmla="*/ 442004 h 871691"/>
              <a:gd name="connsiteX1" fmla="*/ 828106 w 871691"/>
              <a:gd name="connsiteY1" fmla="*/ 392261 h 871691"/>
              <a:gd name="connsiteX2" fmla="*/ 764531 w 871691"/>
              <a:gd name="connsiteY2" fmla="*/ 320535 h 871691"/>
              <a:gd name="connsiteX3" fmla="*/ 609396 w 871691"/>
              <a:gd name="connsiteY3" fmla="*/ 144835 h 871691"/>
              <a:gd name="connsiteX4" fmla="*/ 610184 w 871691"/>
              <a:gd name="connsiteY4" fmla="*/ 130754 h 871691"/>
              <a:gd name="connsiteX5" fmla="*/ 479430 w 871691"/>
              <a:gd name="connsiteY5" fmla="*/ 0 h 871691"/>
              <a:gd name="connsiteX6" fmla="*/ 348676 w 871691"/>
              <a:gd name="connsiteY6" fmla="*/ 130754 h 871691"/>
              <a:gd name="connsiteX7" fmla="*/ 349023 w 871691"/>
              <a:gd name="connsiteY7" fmla="*/ 137585 h 871691"/>
              <a:gd name="connsiteX8" fmla="*/ 181120 w 871691"/>
              <a:gd name="connsiteY8" fmla="*/ 305482 h 871691"/>
              <a:gd name="connsiteX9" fmla="*/ 65398 w 871691"/>
              <a:gd name="connsiteY9" fmla="*/ 392722 h 871691"/>
              <a:gd name="connsiteX10" fmla="*/ 101697 w 871691"/>
              <a:gd name="connsiteY10" fmla="*/ 533025 h 871691"/>
              <a:gd name="connsiteX11" fmla="*/ 101697 w 871691"/>
              <a:gd name="connsiteY11" fmla="*/ 755466 h 871691"/>
              <a:gd name="connsiteX12" fmla="*/ 14528 w 871691"/>
              <a:gd name="connsiteY12" fmla="*/ 755466 h 871691"/>
              <a:gd name="connsiteX13" fmla="*/ 0 w 871691"/>
              <a:gd name="connsiteY13" fmla="*/ 769994 h 871691"/>
              <a:gd name="connsiteX14" fmla="*/ 0 w 871691"/>
              <a:gd name="connsiteY14" fmla="*/ 857163 h 871691"/>
              <a:gd name="connsiteX15" fmla="*/ 14528 w 871691"/>
              <a:gd name="connsiteY15" fmla="*/ 871691 h 871691"/>
              <a:gd name="connsiteX16" fmla="*/ 566599 w 871691"/>
              <a:gd name="connsiteY16" fmla="*/ 871691 h 871691"/>
              <a:gd name="connsiteX17" fmla="*/ 581127 w 871691"/>
              <a:gd name="connsiteY17" fmla="*/ 857163 h 871691"/>
              <a:gd name="connsiteX18" fmla="*/ 581127 w 871691"/>
              <a:gd name="connsiteY18" fmla="*/ 769994 h 871691"/>
              <a:gd name="connsiteX19" fmla="*/ 566599 w 871691"/>
              <a:gd name="connsiteY19" fmla="*/ 755466 h 871691"/>
              <a:gd name="connsiteX20" fmla="*/ 276035 w 871691"/>
              <a:gd name="connsiteY20" fmla="*/ 755466 h 871691"/>
              <a:gd name="connsiteX21" fmla="*/ 276035 w 871691"/>
              <a:gd name="connsiteY21" fmla="*/ 533025 h 871691"/>
              <a:gd name="connsiteX22" fmla="*/ 317846 w 871691"/>
              <a:gd name="connsiteY22" fmla="*/ 415344 h 871691"/>
              <a:gd name="connsiteX23" fmla="*/ 472024 w 871691"/>
              <a:gd name="connsiteY23" fmla="*/ 261131 h 871691"/>
              <a:gd name="connsiteX24" fmla="*/ 479430 w 871691"/>
              <a:gd name="connsiteY24" fmla="*/ 261507 h 871691"/>
              <a:gd name="connsiteX25" fmla="*/ 501471 w 871691"/>
              <a:gd name="connsiteY25" fmla="*/ 259501 h 871691"/>
              <a:gd name="connsiteX26" fmla="*/ 682825 w 871691"/>
              <a:gd name="connsiteY26" fmla="*/ 402434 h 871691"/>
              <a:gd name="connsiteX27" fmla="*/ 682825 w 871691"/>
              <a:gd name="connsiteY27" fmla="*/ 442031 h 871691"/>
              <a:gd name="connsiteX28" fmla="*/ 639240 w 871691"/>
              <a:gd name="connsiteY28" fmla="*/ 508486 h 871691"/>
              <a:gd name="connsiteX29" fmla="*/ 639240 w 871691"/>
              <a:gd name="connsiteY29" fmla="*/ 653768 h 871691"/>
              <a:gd name="connsiteX30" fmla="*/ 646092 w 871691"/>
              <a:gd name="connsiteY30" fmla="*/ 666183 h 871691"/>
              <a:gd name="connsiteX31" fmla="*/ 660259 w 871691"/>
              <a:gd name="connsiteY31" fmla="*/ 666842 h 871691"/>
              <a:gd name="connsiteX32" fmla="*/ 718371 w 871691"/>
              <a:gd name="connsiteY32" fmla="*/ 637785 h 871691"/>
              <a:gd name="connsiteX33" fmla="*/ 726409 w 871691"/>
              <a:gd name="connsiteY33" fmla="*/ 624712 h 871691"/>
              <a:gd name="connsiteX34" fmla="*/ 726409 w 871691"/>
              <a:gd name="connsiteY34" fmla="*/ 523015 h 871691"/>
              <a:gd name="connsiteX35" fmla="*/ 784522 w 871691"/>
              <a:gd name="connsiteY35" fmla="*/ 523015 h 871691"/>
              <a:gd name="connsiteX36" fmla="*/ 784522 w 871691"/>
              <a:gd name="connsiteY36" fmla="*/ 624712 h 871691"/>
              <a:gd name="connsiteX37" fmla="*/ 792560 w 871691"/>
              <a:gd name="connsiteY37" fmla="*/ 637785 h 871691"/>
              <a:gd name="connsiteX38" fmla="*/ 850672 w 871691"/>
              <a:gd name="connsiteY38" fmla="*/ 666842 h 871691"/>
              <a:gd name="connsiteX39" fmla="*/ 864839 w 871691"/>
              <a:gd name="connsiteY39" fmla="*/ 666183 h 871691"/>
              <a:gd name="connsiteX40" fmla="*/ 871691 w 871691"/>
              <a:gd name="connsiteY40" fmla="*/ 653768 h 871691"/>
              <a:gd name="connsiteX41" fmla="*/ 871691 w 871691"/>
              <a:gd name="connsiteY41" fmla="*/ 508486 h 871691"/>
              <a:gd name="connsiteX42" fmla="*/ 828106 w 871691"/>
              <a:gd name="connsiteY42" fmla="*/ 442004 h 871691"/>
              <a:gd name="connsiteX43" fmla="*/ 479430 w 871691"/>
              <a:gd name="connsiteY43" fmla="*/ 29056 h 871691"/>
              <a:gd name="connsiteX44" fmla="*/ 581127 w 871691"/>
              <a:gd name="connsiteY44" fmla="*/ 130754 h 871691"/>
              <a:gd name="connsiteX45" fmla="*/ 479430 w 871691"/>
              <a:gd name="connsiteY45" fmla="*/ 232451 h 871691"/>
              <a:gd name="connsiteX46" fmla="*/ 377733 w 871691"/>
              <a:gd name="connsiteY46" fmla="*/ 130754 h 871691"/>
              <a:gd name="connsiteX47" fmla="*/ 479430 w 871691"/>
              <a:gd name="connsiteY47" fmla="*/ 29056 h 871691"/>
              <a:gd name="connsiteX48" fmla="*/ 552071 w 871691"/>
              <a:gd name="connsiteY48" fmla="*/ 842635 h 871691"/>
              <a:gd name="connsiteX49" fmla="*/ 29056 w 871691"/>
              <a:gd name="connsiteY49" fmla="*/ 842635 h 871691"/>
              <a:gd name="connsiteX50" fmla="*/ 29056 w 871691"/>
              <a:gd name="connsiteY50" fmla="*/ 784522 h 871691"/>
              <a:gd name="connsiteX51" fmla="*/ 552071 w 871691"/>
              <a:gd name="connsiteY51" fmla="*/ 784522 h 871691"/>
              <a:gd name="connsiteX52" fmla="*/ 246979 w 871691"/>
              <a:gd name="connsiteY52" fmla="*/ 755466 h 871691"/>
              <a:gd name="connsiteX53" fmla="*/ 130754 w 871691"/>
              <a:gd name="connsiteY53" fmla="*/ 755466 h 871691"/>
              <a:gd name="connsiteX54" fmla="*/ 130754 w 871691"/>
              <a:gd name="connsiteY54" fmla="*/ 552794 h 871691"/>
              <a:gd name="connsiteX55" fmla="*/ 246979 w 871691"/>
              <a:gd name="connsiteY55" fmla="*/ 552794 h 871691"/>
              <a:gd name="connsiteX56" fmla="*/ 188866 w 871691"/>
              <a:gd name="connsiteY56" fmla="*/ 537543 h 871691"/>
              <a:gd name="connsiteX57" fmla="*/ 87169 w 871691"/>
              <a:gd name="connsiteY57" fmla="*/ 435846 h 871691"/>
              <a:gd name="connsiteX58" fmla="*/ 188866 w 871691"/>
              <a:gd name="connsiteY58" fmla="*/ 334148 h 871691"/>
              <a:gd name="connsiteX59" fmla="*/ 290564 w 871691"/>
              <a:gd name="connsiteY59" fmla="*/ 435846 h 871691"/>
              <a:gd name="connsiteX60" fmla="*/ 188866 w 871691"/>
              <a:gd name="connsiteY60" fmla="*/ 537543 h 871691"/>
              <a:gd name="connsiteX61" fmla="*/ 308597 w 871691"/>
              <a:gd name="connsiteY61" fmla="*/ 383542 h 871691"/>
              <a:gd name="connsiteX62" fmla="*/ 218965 w 871691"/>
              <a:gd name="connsiteY62" fmla="*/ 308795 h 871691"/>
              <a:gd name="connsiteX63" fmla="*/ 355536 w 871691"/>
              <a:gd name="connsiteY63" fmla="*/ 172231 h 871691"/>
              <a:gd name="connsiteX64" fmla="*/ 437576 w 871691"/>
              <a:gd name="connsiteY64" fmla="*/ 254548 h 871691"/>
              <a:gd name="connsiteX65" fmla="*/ 600840 w 871691"/>
              <a:gd name="connsiteY65" fmla="*/ 179034 h 871691"/>
              <a:gd name="connsiteX66" fmla="*/ 729417 w 871691"/>
              <a:gd name="connsiteY66" fmla="*/ 324663 h 871691"/>
              <a:gd name="connsiteX67" fmla="*/ 687067 w 871691"/>
              <a:gd name="connsiteY67" fmla="*/ 368738 h 871691"/>
              <a:gd name="connsiteX68" fmla="*/ 535017 w 871691"/>
              <a:gd name="connsiteY68" fmla="*/ 248922 h 871691"/>
              <a:gd name="connsiteX69" fmla="*/ 600840 w 871691"/>
              <a:gd name="connsiteY69" fmla="*/ 179034 h 871691"/>
              <a:gd name="connsiteX70" fmla="*/ 711881 w 871691"/>
              <a:gd name="connsiteY70" fmla="*/ 392261 h 871691"/>
              <a:gd name="connsiteX71" fmla="*/ 755466 w 871691"/>
              <a:gd name="connsiteY71" fmla="*/ 348676 h 871691"/>
              <a:gd name="connsiteX72" fmla="*/ 799050 w 871691"/>
              <a:gd name="connsiteY72" fmla="*/ 392261 h 871691"/>
              <a:gd name="connsiteX73" fmla="*/ 799050 w 871691"/>
              <a:gd name="connsiteY73" fmla="*/ 435846 h 871691"/>
              <a:gd name="connsiteX74" fmla="*/ 711881 w 871691"/>
              <a:gd name="connsiteY74" fmla="*/ 435846 h 871691"/>
              <a:gd name="connsiteX75" fmla="*/ 842635 w 871691"/>
              <a:gd name="connsiteY75" fmla="*/ 630260 h 871691"/>
              <a:gd name="connsiteX76" fmla="*/ 813578 w 871691"/>
              <a:gd name="connsiteY76" fmla="*/ 615732 h 871691"/>
              <a:gd name="connsiteX77" fmla="*/ 813578 w 871691"/>
              <a:gd name="connsiteY77" fmla="*/ 508486 h 871691"/>
              <a:gd name="connsiteX78" fmla="*/ 799050 w 871691"/>
              <a:gd name="connsiteY78" fmla="*/ 493958 h 871691"/>
              <a:gd name="connsiteX79" fmla="*/ 711881 w 871691"/>
              <a:gd name="connsiteY79" fmla="*/ 493958 h 871691"/>
              <a:gd name="connsiteX80" fmla="*/ 697353 w 871691"/>
              <a:gd name="connsiteY80" fmla="*/ 508486 h 871691"/>
              <a:gd name="connsiteX81" fmla="*/ 697353 w 871691"/>
              <a:gd name="connsiteY81" fmla="*/ 615732 h 871691"/>
              <a:gd name="connsiteX82" fmla="*/ 668296 w 871691"/>
              <a:gd name="connsiteY82" fmla="*/ 630260 h 871691"/>
              <a:gd name="connsiteX83" fmla="*/ 668296 w 871691"/>
              <a:gd name="connsiteY83" fmla="*/ 508486 h 871691"/>
              <a:gd name="connsiteX84" fmla="*/ 711881 w 871691"/>
              <a:gd name="connsiteY84" fmla="*/ 464902 h 871691"/>
              <a:gd name="connsiteX85" fmla="*/ 799050 w 871691"/>
              <a:gd name="connsiteY85" fmla="*/ 464902 h 871691"/>
              <a:gd name="connsiteX86" fmla="*/ 842635 w 871691"/>
              <a:gd name="connsiteY86" fmla="*/ 508486 h 8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71691" h="871691">
                <a:moveTo>
                  <a:pt x="828106" y="442004"/>
                </a:moveTo>
                <a:lnTo>
                  <a:pt x="828106" y="392261"/>
                </a:lnTo>
                <a:cubicBezTo>
                  <a:pt x="827994" y="355755"/>
                  <a:pt x="800754" y="325032"/>
                  <a:pt x="764531" y="320535"/>
                </a:cubicBezTo>
                <a:lnTo>
                  <a:pt x="609396" y="144835"/>
                </a:lnTo>
                <a:cubicBezTo>
                  <a:pt x="609908" y="140153"/>
                  <a:pt x="610169" y="135457"/>
                  <a:pt x="610184" y="130754"/>
                </a:cubicBezTo>
                <a:cubicBezTo>
                  <a:pt x="610184" y="58538"/>
                  <a:pt x="551646" y="0"/>
                  <a:pt x="479430" y="0"/>
                </a:cubicBezTo>
                <a:cubicBezTo>
                  <a:pt x="407214" y="0"/>
                  <a:pt x="348676" y="58538"/>
                  <a:pt x="348676" y="130754"/>
                </a:cubicBezTo>
                <a:cubicBezTo>
                  <a:pt x="348676" y="133066"/>
                  <a:pt x="348911" y="135315"/>
                  <a:pt x="349023" y="137585"/>
                </a:cubicBezTo>
                <a:lnTo>
                  <a:pt x="181120" y="305482"/>
                </a:lnTo>
                <a:cubicBezTo>
                  <a:pt x="128455" y="308482"/>
                  <a:pt x="82785" y="342916"/>
                  <a:pt x="65398" y="392722"/>
                </a:cubicBezTo>
                <a:cubicBezTo>
                  <a:pt x="48011" y="442528"/>
                  <a:pt x="62341" y="497903"/>
                  <a:pt x="101697" y="533025"/>
                </a:cubicBezTo>
                <a:lnTo>
                  <a:pt x="101697" y="755466"/>
                </a:lnTo>
                <a:lnTo>
                  <a:pt x="14528" y="755466"/>
                </a:lnTo>
                <a:cubicBezTo>
                  <a:pt x="6505" y="755466"/>
                  <a:pt x="0" y="761971"/>
                  <a:pt x="0" y="769994"/>
                </a:cubicBezTo>
                <a:lnTo>
                  <a:pt x="0" y="857163"/>
                </a:lnTo>
                <a:cubicBezTo>
                  <a:pt x="0" y="865186"/>
                  <a:pt x="6505" y="871691"/>
                  <a:pt x="14528" y="871691"/>
                </a:cubicBezTo>
                <a:lnTo>
                  <a:pt x="566599" y="871691"/>
                </a:lnTo>
                <a:cubicBezTo>
                  <a:pt x="574622" y="871691"/>
                  <a:pt x="581127" y="865186"/>
                  <a:pt x="581127" y="857163"/>
                </a:cubicBezTo>
                <a:lnTo>
                  <a:pt x="581127" y="769994"/>
                </a:lnTo>
                <a:cubicBezTo>
                  <a:pt x="581127" y="761971"/>
                  <a:pt x="574622" y="755466"/>
                  <a:pt x="566599" y="755466"/>
                </a:cubicBezTo>
                <a:lnTo>
                  <a:pt x="276035" y="755466"/>
                </a:lnTo>
                <a:lnTo>
                  <a:pt x="276035" y="533025"/>
                </a:lnTo>
                <a:cubicBezTo>
                  <a:pt x="309383" y="503670"/>
                  <a:pt x="325195" y="459163"/>
                  <a:pt x="317846" y="415344"/>
                </a:cubicBezTo>
                <a:lnTo>
                  <a:pt x="472024" y="261131"/>
                </a:lnTo>
                <a:cubicBezTo>
                  <a:pt x="474492" y="261273"/>
                  <a:pt x="476933" y="261507"/>
                  <a:pt x="479430" y="261507"/>
                </a:cubicBezTo>
                <a:cubicBezTo>
                  <a:pt x="486821" y="261466"/>
                  <a:pt x="494193" y="260790"/>
                  <a:pt x="501471" y="259501"/>
                </a:cubicBezTo>
                <a:lnTo>
                  <a:pt x="682825" y="402434"/>
                </a:lnTo>
                <a:lnTo>
                  <a:pt x="682825" y="442031"/>
                </a:lnTo>
                <a:cubicBezTo>
                  <a:pt x="656392" y="453574"/>
                  <a:pt x="639289" y="479650"/>
                  <a:pt x="639240" y="508486"/>
                </a:cubicBezTo>
                <a:lnTo>
                  <a:pt x="639240" y="653768"/>
                </a:lnTo>
                <a:cubicBezTo>
                  <a:pt x="639211" y="658819"/>
                  <a:pt x="641808" y="663515"/>
                  <a:pt x="646092" y="666183"/>
                </a:cubicBezTo>
                <a:cubicBezTo>
                  <a:pt x="650385" y="668850"/>
                  <a:pt x="655748" y="669097"/>
                  <a:pt x="660259" y="666842"/>
                </a:cubicBezTo>
                <a:lnTo>
                  <a:pt x="718371" y="637785"/>
                </a:lnTo>
                <a:cubicBezTo>
                  <a:pt x="723324" y="635317"/>
                  <a:pt x="726438" y="630245"/>
                  <a:pt x="726409" y="624712"/>
                </a:cubicBezTo>
                <a:lnTo>
                  <a:pt x="726409" y="523015"/>
                </a:lnTo>
                <a:lnTo>
                  <a:pt x="784522" y="523015"/>
                </a:lnTo>
                <a:lnTo>
                  <a:pt x="784522" y="624712"/>
                </a:lnTo>
                <a:cubicBezTo>
                  <a:pt x="784493" y="630245"/>
                  <a:pt x="787607" y="635317"/>
                  <a:pt x="792560" y="637785"/>
                </a:cubicBezTo>
                <a:lnTo>
                  <a:pt x="850672" y="666842"/>
                </a:lnTo>
                <a:cubicBezTo>
                  <a:pt x="855183" y="669097"/>
                  <a:pt x="860546" y="668850"/>
                  <a:pt x="864839" y="666183"/>
                </a:cubicBezTo>
                <a:cubicBezTo>
                  <a:pt x="869123" y="663515"/>
                  <a:pt x="871720" y="658819"/>
                  <a:pt x="871691" y="653768"/>
                </a:cubicBezTo>
                <a:lnTo>
                  <a:pt x="871691" y="508486"/>
                </a:lnTo>
                <a:cubicBezTo>
                  <a:pt x="871655" y="479635"/>
                  <a:pt x="854546" y="453544"/>
                  <a:pt x="828106" y="442004"/>
                </a:cubicBezTo>
                <a:close/>
                <a:moveTo>
                  <a:pt x="479430" y="29056"/>
                </a:moveTo>
                <a:cubicBezTo>
                  <a:pt x="535600" y="29056"/>
                  <a:pt x="581127" y="74585"/>
                  <a:pt x="581127" y="130754"/>
                </a:cubicBezTo>
                <a:cubicBezTo>
                  <a:pt x="581127" y="186923"/>
                  <a:pt x="535600" y="232451"/>
                  <a:pt x="479430" y="232451"/>
                </a:cubicBezTo>
                <a:cubicBezTo>
                  <a:pt x="423260" y="232451"/>
                  <a:pt x="377733" y="186923"/>
                  <a:pt x="377733" y="130754"/>
                </a:cubicBezTo>
                <a:cubicBezTo>
                  <a:pt x="377796" y="74613"/>
                  <a:pt x="423290" y="29120"/>
                  <a:pt x="479430" y="29056"/>
                </a:cubicBezTo>
                <a:close/>
                <a:moveTo>
                  <a:pt x="552071" y="842635"/>
                </a:moveTo>
                <a:lnTo>
                  <a:pt x="29056" y="842635"/>
                </a:lnTo>
                <a:lnTo>
                  <a:pt x="29056" y="784522"/>
                </a:lnTo>
                <a:lnTo>
                  <a:pt x="552071" y="784522"/>
                </a:lnTo>
                <a:close/>
                <a:moveTo>
                  <a:pt x="246979" y="755466"/>
                </a:moveTo>
                <a:lnTo>
                  <a:pt x="130754" y="755466"/>
                </a:lnTo>
                <a:lnTo>
                  <a:pt x="130754" y="552794"/>
                </a:lnTo>
                <a:cubicBezTo>
                  <a:pt x="167315" y="571188"/>
                  <a:pt x="210417" y="571188"/>
                  <a:pt x="246979" y="552794"/>
                </a:cubicBezTo>
                <a:close/>
                <a:moveTo>
                  <a:pt x="188866" y="537543"/>
                </a:moveTo>
                <a:cubicBezTo>
                  <a:pt x="132697" y="537543"/>
                  <a:pt x="87169" y="492015"/>
                  <a:pt x="87169" y="435846"/>
                </a:cubicBezTo>
                <a:cubicBezTo>
                  <a:pt x="87169" y="379676"/>
                  <a:pt x="132697" y="334148"/>
                  <a:pt x="188866" y="334148"/>
                </a:cubicBezTo>
                <a:cubicBezTo>
                  <a:pt x="245036" y="334148"/>
                  <a:pt x="290564" y="379676"/>
                  <a:pt x="290564" y="435846"/>
                </a:cubicBezTo>
                <a:cubicBezTo>
                  <a:pt x="290500" y="491986"/>
                  <a:pt x="245007" y="537479"/>
                  <a:pt x="188866" y="537543"/>
                </a:cubicBezTo>
                <a:close/>
                <a:moveTo>
                  <a:pt x="308597" y="383542"/>
                </a:moveTo>
                <a:cubicBezTo>
                  <a:pt x="292060" y="345981"/>
                  <a:pt x="258890" y="318322"/>
                  <a:pt x="218965" y="308795"/>
                </a:cubicBezTo>
                <a:lnTo>
                  <a:pt x="355536" y="172231"/>
                </a:lnTo>
                <a:cubicBezTo>
                  <a:pt x="368575" y="210949"/>
                  <a:pt x="398900" y="241382"/>
                  <a:pt x="437576" y="254548"/>
                </a:cubicBezTo>
                <a:close/>
                <a:moveTo>
                  <a:pt x="600840" y="179034"/>
                </a:moveTo>
                <a:lnTo>
                  <a:pt x="729417" y="324663"/>
                </a:lnTo>
                <a:cubicBezTo>
                  <a:pt x="709504" y="332410"/>
                  <a:pt x="694011" y="348535"/>
                  <a:pt x="687067" y="368738"/>
                </a:cubicBezTo>
                <a:lnTo>
                  <a:pt x="535017" y="248922"/>
                </a:lnTo>
                <a:cubicBezTo>
                  <a:pt x="564988" y="234770"/>
                  <a:pt x="588506" y="209800"/>
                  <a:pt x="600840" y="179034"/>
                </a:cubicBezTo>
                <a:close/>
                <a:moveTo>
                  <a:pt x="711881" y="392261"/>
                </a:moveTo>
                <a:cubicBezTo>
                  <a:pt x="711881" y="368191"/>
                  <a:pt x="731396" y="348676"/>
                  <a:pt x="755466" y="348676"/>
                </a:cubicBezTo>
                <a:cubicBezTo>
                  <a:pt x="779535" y="348676"/>
                  <a:pt x="799050" y="368191"/>
                  <a:pt x="799050" y="392261"/>
                </a:cubicBezTo>
                <a:lnTo>
                  <a:pt x="799050" y="435846"/>
                </a:lnTo>
                <a:lnTo>
                  <a:pt x="711881" y="435846"/>
                </a:lnTo>
                <a:close/>
                <a:moveTo>
                  <a:pt x="842635" y="630260"/>
                </a:moveTo>
                <a:lnTo>
                  <a:pt x="813578" y="615732"/>
                </a:lnTo>
                <a:lnTo>
                  <a:pt x="813578" y="508486"/>
                </a:lnTo>
                <a:cubicBezTo>
                  <a:pt x="813578" y="500463"/>
                  <a:pt x="807073" y="493958"/>
                  <a:pt x="799050" y="493958"/>
                </a:cubicBezTo>
                <a:lnTo>
                  <a:pt x="711881" y="493958"/>
                </a:lnTo>
                <a:cubicBezTo>
                  <a:pt x="703858" y="493958"/>
                  <a:pt x="697353" y="500463"/>
                  <a:pt x="697353" y="508486"/>
                </a:cubicBezTo>
                <a:lnTo>
                  <a:pt x="697353" y="615732"/>
                </a:lnTo>
                <a:lnTo>
                  <a:pt x="668296" y="630260"/>
                </a:lnTo>
                <a:lnTo>
                  <a:pt x="668296" y="508486"/>
                </a:lnTo>
                <a:cubicBezTo>
                  <a:pt x="668296" y="484417"/>
                  <a:pt x="687811" y="464902"/>
                  <a:pt x="711881" y="464902"/>
                </a:cubicBezTo>
                <a:lnTo>
                  <a:pt x="799050" y="464902"/>
                </a:lnTo>
                <a:cubicBezTo>
                  <a:pt x="823120" y="464902"/>
                  <a:pt x="842635" y="484417"/>
                  <a:pt x="842635" y="508486"/>
                </a:cubicBezTo>
                <a:close/>
              </a:path>
            </a:pathLst>
          </a:custGeom>
          <a:solidFill>
            <a:srgbClr val="000000"/>
          </a:solidFill>
          <a:ln w="1806" cap="flat">
            <a:noFill/>
            <a:prstDash val="solid"/>
            <a:miter/>
          </a:ln>
        </p:spPr>
        <p:txBody>
          <a:bodyPr rtlCol="0" anchor="ctr"/>
          <a:lstStyle/>
          <a:p>
            <a:endParaRPr lang="en-US"/>
          </a:p>
        </p:txBody>
      </p:sp>
      <p:pic>
        <p:nvPicPr>
          <p:cNvPr id="65" name="Grafik 64">
            <a:extLst>
              <a:ext uri="{FF2B5EF4-FFF2-40B4-BE49-F238E27FC236}">
                <a16:creationId xmlns:a16="http://schemas.microsoft.com/office/drawing/2014/main" id="{E5AEFCC3-DBB9-463A-ACCC-737732A711D3}"/>
              </a:ext>
            </a:extLst>
          </p:cNvPr>
          <p:cNvPicPr>
            <a:picLocks noChangeAspect="1"/>
          </p:cNvPicPr>
          <p:nvPr/>
        </p:nvPicPr>
        <p:blipFill rotWithShape="1">
          <a:blip r:embed="rId2"/>
          <a:srcRect b="17530"/>
          <a:stretch/>
        </p:blipFill>
        <p:spPr>
          <a:xfrm>
            <a:off x="2995858" y="3621123"/>
            <a:ext cx="729464" cy="571053"/>
          </a:xfrm>
          <a:prstGeom prst="rect">
            <a:avLst/>
          </a:prstGeom>
        </p:spPr>
      </p:pic>
      <p:sp>
        <p:nvSpPr>
          <p:cNvPr id="66" name="Textfeld 65">
            <a:extLst>
              <a:ext uri="{FF2B5EF4-FFF2-40B4-BE49-F238E27FC236}">
                <a16:creationId xmlns:a16="http://schemas.microsoft.com/office/drawing/2014/main" id="{9DA57C4E-F54F-4CFB-8741-48F7E81DB835}"/>
              </a:ext>
            </a:extLst>
          </p:cNvPr>
          <p:cNvSpPr txBox="1"/>
          <p:nvPr/>
        </p:nvSpPr>
        <p:spPr>
          <a:xfrm>
            <a:off x="2805201" y="3176862"/>
            <a:ext cx="1182756" cy="307777"/>
          </a:xfrm>
          <a:prstGeom prst="rect">
            <a:avLst/>
          </a:prstGeom>
          <a:noFill/>
        </p:spPr>
        <p:txBody>
          <a:bodyPr wrap="square" rtlCol="0">
            <a:spAutoFit/>
          </a:bodyPr>
          <a:lstStyle/>
          <a:p>
            <a:pPr algn="l"/>
            <a:r>
              <a:rPr lang="de-DE" sz="1400" dirty="0" err="1"/>
              <a:t>Gripper</a:t>
            </a:r>
            <a:r>
              <a:rPr lang="de-DE" sz="1400" dirty="0"/>
              <a:t> 1</a:t>
            </a:r>
          </a:p>
        </p:txBody>
      </p:sp>
      <p:sp>
        <p:nvSpPr>
          <p:cNvPr id="67" name="Rechteck 66">
            <a:extLst>
              <a:ext uri="{FF2B5EF4-FFF2-40B4-BE49-F238E27FC236}">
                <a16:creationId xmlns:a16="http://schemas.microsoft.com/office/drawing/2014/main" id="{8BC509C2-7000-44F0-A8AC-7AA808BE8B9F}"/>
              </a:ext>
            </a:extLst>
          </p:cNvPr>
          <p:cNvSpPr/>
          <p:nvPr/>
        </p:nvSpPr>
        <p:spPr>
          <a:xfrm>
            <a:off x="858748" y="4259943"/>
            <a:ext cx="2902913" cy="307905"/>
          </a:xfrm>
          <a:prstGeom prst="rect">
            <a:avLst/>
          </a:prstGeom>
          <a:solidFill>
            <a:schemeClr val="bg2">
              <a:lumMod val="9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68" name="Rechteck 67">
            <a:extLst>
              <a:ext uri="{FF2B5EF4-FFF2-40B4-BE49-F238E27FC236}">
                <a16:creationId xmlns:a16="http://schemas.microsoft.com/office/drawing/2014/main" id="{B85FC3B2-F4CD-4DBD-894E-F0325200349F}"/>
              </a:ext>
            </a:extLst>
          </p:cNvPr>
          <p:cNvSpPr/>
          <p:nvPr/>
        </p:nvSpPr>
        <p:spPr>
          <a:xfrm>
            <a:off x="1414520" y="4346735"/>
            <a:ext cx="334926" cy="125420"/>
          </a:xfrm>
          <a:prstGeom prst="rect">
            <a:avLst/>
          </a:prstGeom>
          <a:solidFill>
            <a:schemeClr val="tx1">
              <a:lumMod val="90000"/>
              <a:lumOff val="1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69" name="Rechteck 68">
            <a:extLst>
              <a:ext uri="{FF2B5EF4-FFF2-40B4-BE49-F238E27FC236}">
                <a16:creationId xmlns:a16="http://schemas.microsoft.com/office/drawing/2014/main" id="{B2EB0B01-3E06-4A28-8778-568B99958594}"/>
              </a:ext>
            </a:extLst>
          </p:cNvPr>
          <p:cNvSpPr/>
          <p:nvPr/>
        </p:nvSpPr>
        <p:spPr>
          <a:xfrm>
            <a:off x="1262787" y="4005314"/>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71" name="Gerader Verbinder 70">
            <a:extLst>
              <a:ext uri="{FF2B5EF4-FFF2-40B4-BE49-F238E27FC236}">
                <a16:creationId xmlns:a16="http://schemas.microsoft.com/office/drawing/2014/main" id="{6B5CA8C3-DAFA-44A1-9AC2-C327945763F3}"/>
              </a:ext>
            </a:extLst>
          </p:cNvPr>
          <p:cNvCxnSpPr>
            <a:cxnSpLocks/>
            <a:stCxn id="69" idx="2"/>
          </p:cNvCxnSpPr>
          <p:nvPr/>
        </p:nvCxnSpPr>
        <p:spPr>
          <a:xfrm flipH="1">
            <a:off x="1337214" y="4134302"/>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9" name="Gerade Verbindung mit Pfeil 78">
            <a:extLst>
              <a:ext uri="{FF2B5EF4-FFF2-40B4-BE49-F238E27FC236}">
                <a16:creationId xmlns:a16="http://schemas.microsoft.com/office/drawing/2014/main" id="{D80ECC33-65C1-4A17-980D-05196A0EBE62}"/>
              </a:ext>
            </a:extLst>
          </p:cNvPr>
          <p:cNvCxnSpPr/>
          <p:nvPr/>
        </p:nvCxnSpPr>
        <p:spPr>
          <a:xfrm>
            <a:off x="1884791" y="4409445"/>
            <a:ext cx="31460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echteck 80">
            <a:extLst>
              <a:ext uri="{FF2B5EF4-FFF2-40B4-BE49-F238E27FC236}">
                <a16:creationId xmlns:a16="http://schemas.microsoft.com/office/drawing/2014/main" id="{8B4989D3-9D91-40B0-89EA-DA1D50E687B2}"/>
              </a:ext>
            </a:extLst>
          </p:cNvPr>
          <p:cNvSpPr/>
          <p:nvPr/>
        </p:nvSpPr>
        <p:spPr>
          <a:xfrm>
            <a:off x="2730773" y="4005314"/>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83" name="Gerader Verbinder 82">
            <a:extLst>
              <a:ext uri="{FF2B5EF4-FFF2-40B4-BE49-F238E27FC236}">
                <a16:creationId xmlns:a16="http://schemas.microsoft.com/office/drawing/2014/main" id="{5EBAFBDA-1B31-4473-AD95-D40D0952F10B}"/>
              </a:ext>
            </a:extLst>
          </p:cNvPr>
          <p:cNvCxnSpPr>
            <a:cxnSpLocks/>
            <a:stCxn id="81" idx="2"/>
          </p:cNvCxnSpPr>
          <p:nvPr/>
        </p:nvCxnSpPr>
        <p:spPr>
          <a:xfrm flipH="1">
            <a:off x="2805200" y="4134302"/>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4" name="Textfeld 83">
            <a:extLst>
              <a:ext uri="{FF2B5EF4-FFF2-40B4-BE49-F238E27FC236}">
                <a16:creationId xmlns:a16="http://schemas.microsoft.com/office/drawing/2014/main" id="{FF7B9A34-18F4-4FA5-8846-4E94156D6E5D}"/>
              </a:ext>
            </a:extLst>
          </p:cNvPr>
          <p:cNvSpPr txBox="1"/>
          <p:nvPr/>
        </p:nvSpPr>
        <p:spPr>
          <a:xfrm>
            <a:off x="1162181" y="3624947"/>
            <a:ext cx="440066" cy="400110"/>
          </a:xfrm>
          <a:prstGeom prst="rect">
            <a:avLst/>
          </a:prstGeom>
          <a:noFill/>
        </p:spPr>
        <p:txBody>
          <a:bodyPr wrap="square" rtlCol="0">
            <a:spAutoFit/>
          </a:bodyPr>
          <a:lstStyle/>
          <a:p>
            <a:pPr algn="l"/>
            <a:r>
              <a:rPr lang="de-DE" sz="2000" dirty="0"/>
              <a:t>A</a:t>
            </a:r>
          </a:p>
        </p:txBody>
      </p:sp>
      <p:sp>
        <p:nvSpPr>
          <p:cNvPr id="85" name="Textfeld 84">
            <a:extLst>
              <a:ext uri="{FF2B5EF4-FFF2-40B4-BE49-F238E27FC236}">
                <a16:creationId xmlns:a16="http://schemas.microsoft.com/office/drawing/2014/main" id="{F86E29C7-76C5-4EBF-8C75-4C1E31CFA9F2}"/>
              </a:ext>
            </a:extLst>
          </p:cNvPr>
          <p:cNvSpPr txBox="1"/>
          <p:nvPr/>
        </p:nvSpPr>
        <p:spPr>
          <a:xfrm>
            <a:off x="2628036" y="3624947"/>
            <a:ext cx="391181" cy="400110"/>
          </a:xfrm>
          <a:prstGeom prst="rect">
            <a:avLst/>
          </a:prstGeom>
          <a:noFill/>
        </p:spPr>
        <p:txBody>
          <a:bodyPr wrap="square" rtlCol="0">
            <a:spAutoFit/>
          </a:bodyPr>
          <a:lstStyle/>
          <a:p>
            <a:pPr algn="l"/>
            <a:r>
              <a:rPr lang="de-DE" sz="2000" dirty="0"/>
              <a:t>B</a:t>
            </a:r>
          </a:p>
        </p:txBody>
      </p:sp>
      <p:sp>
        <p:nvSpPr>
          <p:cNvPr id="105" name="Textfeld 104">
            <a:extLst>
              <a:ext uri="{FF2B5EF4-FFF2-40B4-BE49-F238E27FC236}">
                <a16:creationId xmlns:a16="http://schemas.microsoft.com/office/drawing/2014/main" id="{68A9A747-C26E-46B0-AF34-5FF1E089219E}"/>
              </a:ext>
            </a:extLst>
          </p:cNvPr>
          <p:cNvSpPr txBox="1"/>
          <p:nvPr/>
        </p:nvSpPr>
        <p:spPr>
          <a:xfrm>
            <a:off x="4174051" y="4753659"/>
            <a:ext cx="1182756" cy="307777"/>
          </a:xfrm>
          <a:prstGeom prst="rect">
            <a:avLst/>
          </a:prstGeom>
          <a:noFill/>
        </p:spPr>
        <p:txBody>
          <a:bodyPr wrap="square" rtlCol="0">
            <a:spAutoFit/>
          </a:bodyPr>
          <a:lstStyle/>
          <a:p>
            <a:pPr algn="l"/>
            <a:r>
              <a:rPr lang="de-DE" sz="1400" dirty="0" err="1"/>
              <a:t>Gripper</a:t>
            </a:r>
            <a:r>
              <a:rPr lang="de-DE" sz="1400" dirty="0"/>
              <a:t> 2</a:t>
            </a:r>
          </a:p>
        </p:txBody>
      </p:sp>
      <p:sp>
        <p:nvSpPr>
          <p:cNvPr id="106" name="Rechteck 105">
            <a:extLst>
              <a:ext uri="{FF2B5EF4-FFF2-40B4-BE49-F238E27FC236}">
                <a16:creationId xmlns:a16="http://schemas.microsoft.com/office/drawing/2014/main" id="{55A74347-93B7-450B-8A88-B20AC147EDD4}"/>
              </a:ext>
            </a:extLst>
          </p:cNvPr>
          <p:cNvSpPr/>
          <p:nvPr/>
        </p:nvSpPr>
        <p:spPr>
          <a:xfrm>
            <a:off x="1262786" y="4689165"/>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grpSp>
        <p:nvGrpSpPr>
          <p:cNvPr id="107" name="Gruppieren 106">
            <a:extLst>
              <a:ext uri="{FF2B5EF4-FFF2-40B4-BE49-F238E27FC236}">
                <a16:creationId xmlns:a16="http://schemas.microsoft.com/office/drawing/2014/main" id="{72C61C2A-8B42-4189-9CE1-F306DD746C32}"/>
              </a:ext>
            </a:extLst>
          </p:cNvPr>
          <p:cNvGrpSpPr/>
          <p:nvPr/>
        </p:nvGrpSpPr>
        <p:grpSpPr>
          <a:xfrm rot="5400000">
            <a:off x="1189075" y="4860805"/>
            <a:ext cx="148856" cy="812839"/>
            <a:chOff x="1014929" y="3927949"/>
            <a:chExt cx="148856" cy="812839"/>
          </a:xfrm>
        </p:grpSpPr>
        <p:sp>
          <p:nvSpPr>
            <p:cNvPr id="108" name="Rechteck 107">
              <a:extLst>
                <a:ext uri="{FF2B5EF4-FFF2-40B4-BE49-F238E27FC236}">
                  <a16:creationId xmlns:a16="http://schemas.microsoft.com/office/drawing/2014/main" id="{99342A9C-DDAB-4EFD-90A1-394F5B667BEE}"/>
                </a:ext>
              </a:extLst>
            </p:cNvPr>
            <p:cNvSpPr/>
            <p:nvPr/>
          </p:nvSpPr>
          <p:spPr>
            <a:xfrm>
              <a:off x="1014930" y="3927949"/>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09" name="Rechteck 108">
              <a:extLst>
                <a:ext uri="{FF2B5EF4-FFF2-40B4-BE49-F238E27FC236}">
                  <a16:creationId xmlns:a16="http://schemas.microsoft.com/office/drawing/2014/main" id="{F4714B70-D029-4608-9776-ED9480555364}"/>
                </a:ext>
              </a:extLst>
            </p:cNvPr>
            <p:cNvSpPr/>
            <p:nvPr/>
          </p:nvSpPr>
          <p:spPr>
            <a:xfrm>
              <a:off x="1014929" y="4611800"/>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110" name="Gerader Verbinder 109">
              <a:extLst>
                <a:ext uri="{FF2B5EF4-FFF2-40B4-BE49-F238E27FC236}">
                  <a16:creationId xmlns:a16="http://schemas.microsoft.com/office/drawing/2014/main" id="{425A794D-DA45-4B01-B12C-6579D167A6A1}"/>
                </a:ext>
              </a:extLst>
            </p:cNvPr>
            <p:cNvCxnSpPr>
              <a:stCxn id="108" idx="2"/>
              <a:endCxn id="109" idx="0"/>
            </p:cNvCxnSpPr>
            <p:nvPr/>
          </p:nvCxnSpPr>
          <p:spPr>
            <a:xfrm flipH="1">
              <a:off x="1089357" y="4056937"/>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111" name="Rechteck 110">
            <a:extLst>
              <a:ext uri="{FF2B5EF4-FFF2-40B4-BE49-F238E27FC236}">
                <a16:creationId xmlns:a16="http://schemas.microsoft.com/office/drawing/2014/main" id="{08B62A29-6934-4634-80F9-1B7388A177AD}"/>
              </a:ext>
            </a:extLst>
          </p:cNvPr>
          <p:cNvSpPr/>
          <p:nvPr/>
        </p:nvSpPr>
        <p:spPr>
          <a:xfrm>
            <a:off x="1753559" y="5113335"/>
            <a:ext cx="1202902" cy="307777"/>
          </a:xfrm>
          <a:prstGeom prst="rect">
            <a:avLst/>
          </a:prstGeom>
        </p:spPr>
        <p:txBody>
          <a:bodyPr wrap="square">
            <a:spAutoFit/>
          </a:bodyPr>
          <a:lstStyle/>
          <a:p>
            <a:r>
              <a:rPr lang="de-DE" sz="1400" dirty="0"/>
              <a:t>Light </a:t>
            </a:r>
            <a:r>
              <a:rPr lang="de-DE" sz="1400" dirty="0" err="1"/>
              <a:t>barrier</a:t>
            </a:r>
            <a:endParaRPr lang="de-DE" sz="1400" dirty="0"/>
          </a:p>
        </p:txBody>
      </p:sp>
      <p:sp>
        <p:nvSpPr>
          <p:cNvPr id="112" name="Rechteck 111">
            <a:extLst>
              <a:ext uri="{FF2B5EF4-FFF2-40B4-BE49-F238E27FC236}">
                <a16:creationId xmlns:a16="http://schemas.microsoft.com/office/drawing/2014/main" id="{43612110-83BF-46FA-9447-0D1A3E99DA59}"/>
              </a:ext>
            </a:extLst>
          </p:cNvPr>
          <p:cNvSpPr/>
          <p:nvPr/>
        </p:nvSpPr>
        <p:spPr>
          <a:xfrm>
            <a:off x="1096040" y="5547784"/>
            <a:ext cx="334926" cy="125420"/>
          </a:xfrm>
          <a:prstGeom prst="rect">
            <a:avLst/>
          </a:prstGeom>
          <a:solidFill>
            <a:schemeClr val="tx1">
              <a:lumMod val="90000"/>
              <a:lumOff val="1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sp>
        <p:nvSpPr>
          <p:cNvPr id="113" name="Rechteck 112">
            <a:extLst>
              <a:ext uri="{FF2B5EF4-FFF2-40B4-BE49-F238E27FC236}">
                <a16:creationId xmlns:a16="http://schemas.microsoft.com/office/drawing/2014/main" id="{1E736AED-8085-47A9-9A11-FE0E244F6C6F}"/>
              </a:ext>
            </a:extLst>
          </p:cNvPr>
          <p:cNvSpPr/>
          <p:nvPr/>
        </p:nvSpPr>
        <p:spPr>
          <a:xfrm>
            <a:off x="1749446" y="5456605"/>
            <a:ext cx="1202902" cy="307777"/>
          </a:xfrm>
          <a:prstGeom prst="rect">
            <a:avLst/>
          </a:prstGeom>
        </p:spPr>
        <p:txBody>
          <a:bodyPr wrap="square">
            <a:spAutoFit/>
          </a:bodyPr>
          <a:lstStyle/>
          <a:p>
            <a:r>
              <a:rPr lang="de-DE" sz="1400" dirty="0" err="1"/>
              <a:t>Workpiece</a:t>
            </a:r>
            <a:endParaRPr lang="de-DE" sz="1400" dirty="0"/>
          </a:p>
        </p:txBody>
      </p:sp>
      <p:sp>
        <p:nvSpPr>
          <p:cNvPr id="114" name="Rechteck 113">
            <a:extLst>
              <a:ext uri="{FF2B5EF4-FFF2-40B4-BE49-F238E27FC236}">
                <a16:creationId xmlns:a16="http://schemas.microsoft.com/office/drawing/2014/main" id="{4EBCDC2E-788C-4D71-A559-3E5BBB12E1A0}"/>
              </a:ext>
            </a:extLst>
          </p:cNvPr>
          <p:cNvSpPr/>
          <p:nvPr/>
        </p:nvSpPr>
        <p:spPr>
          <a:xfrm>
            <a:off x="1486068" y="4557499"/>
            <a:ext cx="1202902" cy="307777"/>
          </a:xfrm>
          <a:prstGeom prst="rect">
            <a:avLst/>
          </a:prstGeom>
        </p:spPr>
        <p:txBody>
          <a:bodyPr wrap="square">
            <a:spAutoFit/>
          </a:bodyPr>
          <a:lstStyle/>
          <a:p>
            <a:r>
              <a:rPr lang="de-DE" sz="1400" dirty="0" err="1"/>
              <a:t>Conveyor</a:t>
            </a:r>
            <a:endParaRPr lang="de-DE" sz="1400" dirty="0"/>
          </a:p>
        </p:txBody>
      </p:sp>
      <p:sp>
        <p:nvSpPr>
          <p:cNvPr id="115" name="Rechteck 114">
            <a:extLst>
              <a:ext uri="{FF2B5EF4-FFF2-40B4-BE49-F238E27FC236}">
                <a16:creationId xmlns:a16="http://schemas.microsoft.com/office/drawing/2014/main" id="{21096584-B63F-4351-AD4F-3428F619C0F6}"/>
              </a:ext>
            </a:extLst>
          </p:cNvPr>
          <p:cNvSpPr/>
          <p:nvPr/>
        </p:nvSpPr>
        <p:spPr>
          <a:xfrm>
            <a:off x="2730772" y="4689165"/>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2" name="Textfeld 1">
            <a:extLst>
              <a:ext uri="{FF2B5EF4-FFF2-40B4-BE49-F238E27FC236}">
                <a16:creationId xmlns:a16="http://schemas.microsoft.com/office/drawing/2014/main" id="{D06C4A16-C67F-403F-9625-49E258196FE6}"/>
              </a:ext>
            </a:extLst>
          </p:cNvPr>
          <p:cNvSpPr txBox="1"/>
          <p:nvPr/>
        </p:nvSpPr>
        <p:spPr>
          <a:xfrm>
            <a:off x="8133347" y="1125606"/>
            <a:ext cx="2394284" cy="400110"/>
          </a:xfrm>
          <a:prstGeom prst="rect">
            <a:avLst/>
          </a:prstGeom>
          <a:noFill/>
        </p:spPr>
        <p:txBody>
          <a:bodyPr wrap="square" rtlCol="0">
            <a:spAutoFit/>
          </a:bodyPr>
          <a:lstStyle/>
          <a:p>
            <a:pPr algn="l"/>
            <a:r>
              <a:rPr lang="de-DE" sz="2000" dirty="0"/>
              <a:t>Short Digression</a:t>
            </a:r>
          </a:p>
        </p:txBody>
      </p:sp>
      <p:pic>
        <p:nvPicPr>
          <p:cNvPr id="4" name="Grafik 3">
            <a:extLst>
              <a:ext uri="{FF2B5EF4-FFF2-40B4-BE49-F238E27FC236}">
                <a16:creationId xmlns:a16="http://schemas.microsoft.com/office/drawing/2014/main" id="{1A77CD78-7646-482D-A5CF-6269CE62E6BD}"/>
              </a:ext>
            </a:extLst>
          </p:cNvPr>
          <p:cNvPicPr>
            <a:picLocks noChangeAspect="1"/>
          </p:cNvPicPr>
          <p:nvPr/>
        </p:nvPicPr>
        <p:blipFill>
          <a:blip r:embed="rId3"/>
          <a:stretch>
            <a:fillRect/>
          </a:stretch>
        </p:blipFill>
        <p:spPr>
          <a:xfrm>
            <a:off x="5653804" y="1800696"/>
            <a:ext cx="2849705" cy="3684052"/>
          </a:xfrm>
          <a:prstGeom prst="rect">
            <a:avLst/>
          </a:prstGeom>
        </p:spPr>
      </p:pic>
      <p:pic>
        <p:nvPicPr>
          <p:cNvPr id="5" name="Grafik 4">
            <a:extLst>
              <a:ext uri="{FF2B5EF4-FFF2-40B4-BE49-F238E27FC236}">
                <a16:creationId xmlns:a16="http://schemas.microsoft.com/office/drawing/2014/main" id="{78AAF5F9-2A46-4578-85E1-071EA8DBC988}"/>
              </a:ext>
            </a:extLst>
          </p:cNvPr>
          <p:cNvPicPr>
            <a:picLocks noChangeAspect="1"/>
          </p:cNvPicPr>
          <p:nvPr/>
        </p:nvPicPr>
        <p:blipFill>
          <a:blip r:embed="rId4"/>
          <a:stretch>
            <a:fillRect/>
          </a:stretch>
        </p:blipFill>
        <p:spPr>
          <a:xfrm>
            <a:off x="8547334" y="2354830"/>
            <a:ext cx="3520745" cy="2575783"/>
          </a:xfrm>
          <a:prstGeom prst="rect">
            <a:avLst/>
          </a:prstGeom>
        </p:spPr>
      </p:pic>
      <p:sp>
        <p:nvSpPr>
          <p:cNvPr id="6" name="Rechteck 5">
            <a:extLst>
              <a:ext uri="{FF2B5EF4-FFF2-40B4-BE49-F238E27FC236}">
                <a16:creationId xmlns:a16="http://schemas.microsoft.com/office/drawing/2014/main" id="{610D49E2-CD14-4B72-AC85-E31E66193D83}"/>
              </a:ext>
            </a:extLst>
          </p:cNvPr>
          <p:cNvSpPr/>
          <p:nvPr/>
        </p:nvSpPr>
        <p:spPr>
          <a:xfrm>
            <a:off x="5653804" y="5551561"/>
            <a:ext cx="6096000" cy="646331"/>
          </a:xfrm>
          <a:prstGeom prst="rect">
            <a:avLst/>
          </a:prstGeom>
        </p:spPr>
        <p:txBody>
          <a:bodyPr>
            <a:spAutoFit/>
          </a:bodyPr>
          <a:lstStyle/>
          <a:p>
            <a:r>
              <a:rPr lang="de-DE" sz="1200" dirty="0"/>
              <a:t>A. </a:t>
            </a:r>
            <a:r>
              <a:rPr lang="de-DE" sz="1200" dirty="0" err="1"/>
              <a:t>Wannagat</a:t>
            </a:r>
            <a:r>
              <a:rPr lang="de-DE" sz="1200" dirty="0"/>
              <a:t>, B. Vogel-Heuser: </a:t>
            </a:r>
            <a:r>
              <a:rPr lang="de-DE" sz="1200" dirty="0" err="1"/>
              <a:t>Increasing</a:t>
            </a:r>
            <a:r>
              <a:rPr lang="de-DE" sz="1200" dirty="0"/>
              <a:t> </a:t>
            </a:r>
            <a:r>
              <a:rPr lang="de-DE" sz="1200" dirty="0" err="1"/>
              <a:t>Flexibility</a:t>
            </a:r>
            <a:r>
              <a:rPr lang="de-DE" sz="1200" dirty="0"/>
              <a:t> and </a:t>
            </a:r>
            <a:r>
              <a:rPr lang="de-DE" sz="1200" dirty="0" err="1"/>
              <a:t>Availability</a:t>
            </a:r>
            <a:r>
              <a:rPr lang="de-DE" sz="1200" dirty="0"/>
              <a:t> </a:t>
            </a:r>
            <a:r>
              <a:rPr lang="de-DE" sz="1200" dirty="0" err="1"/>
              <a:t>of</a:t>
            </a:r>
            <a:r>
              <a:rPr lang="de-DE" sz="1200" dirty="0"/>
              <a:t> Manufacturing Systems - Dynamic </a:t>
            </a:r>
            <a:r>
              <a:rPr lang="de-DE" sz="1200" dirty="0" err="1"/>
              <a:t>Reconfiguration</a:t>
            </a:r>
            <a:r>
              <a:rPr lang="de-DE" sz="1200" dirty="0"/>
              <a:t> </a:t>
            </a:r>
            <a:r>
              <a:rPr lang="de-DE" sz="1200" dirty="0" err="1"/>
              <a:t>of</a:t>
            </a:r>
            <a:r>
              <a:rPr lang="de-DE" sz="1200" dirty="0"/>
              <a:t> Automation Software at </a:t>
            </a:r>
            <a:r>
              <a:rPr lang="de-DE" sz="1200" dirty="0" err="1"/>
              <a:t>Runtime</a:t>
            </a:r>
            <a:r>
              <a:rPr lang="de-DE" sz="1200" dirty="0"/>
              <a:t> on Sensor Faults, IFAC </a:t>
            </a:r>
            <a:r>
              <a:rPr lang="de-DE" sz="1200" dirty="0" err="1"/>
              <a:t>Proceedings,Volume</a:t>
            </a:r>
            <a:r>
              <a:rPr lang="de-DE" sz="1200" dirty="0"/>
              <a:t> 41, </a:t>
            </a:r>
            <a:r>
              <a:rPr lang="de-DE" sz="1200" dirty="0" err="1"/>
              <a:t>Issue</a:t>
            </a:r>
            <a:r>
              <a:rPr lang="de-DE" sz="1200" dirty="0"/>
              <a:t> 3, 2008, pp. 278-283,</a:t>
            </a:r>
          </a:p>
        </p:txBody>
      </p:sp>
    </p:spTree>
    <p:extLst>
      <p:ext uri="{BB962C8B-B14F-4D97-AF65-F5344CB8AC3E}">
        <p14:creationId xmlns:p14="http://schemas.microsoft.com/office/powerpoint/2010/main" val="29614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21C963F-0731-476F-8728-7299FBD2CA33}"/>
              </a:ext>
            </a:extLst>
          </p:cNvPr>
          <p:cNvSpPr>
            <a:spLocks noGrp="1"/>
          </p:cNvSpPr>
          <p:nvPr>
            <p:ph type="title"/>
          </p:nvPr>
        </p:nvSpPr>
        <p:spPr/>
        <p:txBody>
          <a:bodyPr/>
          <a:lstStyle/>
          <a:p>
            <a:r>
              <a:rPr lang="de-DE" dirty="0"/>
              <a:t>Scenario Description</a:t>
            </a:r>
          </a:p>
        </p:txBody>
      </p:sp>
      <p:sp>
        <p:nvSpPr>
          <p:cNvPr id="11" name="Rechteck 10">
            <a:extLst>
              <a:ext uri="{FF2B5EF4-FFF2-40B4-BE49-F238E27FC236}">
                <a16:creationId xmlns:a16="http://schemas.microsoft.com/office/drawing/2014/main" id="{98B5A592-2D62-4766-B3F3-D9D6026AD8BB}"/>
              </a:ext>
            </a:extLst>
          </p:cNvPr>
          <p:cNvSpPr/>
          <p:nvPr/>
        </p:nvSpPr>
        <p:spPr>
          <a:xfrm>
            <a:off x="1540935" y="1915680"/>
            <a:ext cx="3045891" cy="1200329"/>
          </a:xfrm>
          <a:prstGeom prst="rect">
            <a:avLst/>
          </a:prstGeom>
        </p:spPr>
        <p:txBody>
          <a:bodyPr wrap="square">
            <a:spAutoFit/>
          </a:bodyPr>
          <a:lstStyle/>
          <a:p>
            <a:r>
              <a:rPr lang="de-DE" dirty="0"/>
              <a:t>A </a:t>
            </a:r>
            <a:r>
              <a:rPr lang="de-DE" dirty="0" err="1"/>
              <a:t>asks</a:t>
            </a:r>
            <a:r>
              <a:rPr lang="de-DE" dirty="0"/>
              <a:t> </a:t>
            </a:r>
            <a:r>
              <a:rPr lang="de-DE" dirty="0" err="1"/>
              <a:t>Conveyor</a:t>
            </a:r>
            <a:r>
              <a:rPr lang="de-DE" dirty="0"/>
              <a:t> </a:t>
            </a:r>
            <a:r>
              <a:rPr lang="de-DE" dirty="0" err="1"/>
              <a:t>what</a:t>
            </a:r>
            <a:r>
              <a:rPr lang="de-DE" dirty="0"/>
              <a:t> </a:t>
            </a:r>
            <a:r>
              <a:rPr lang="de-DE" dirty="0" err="1"/>
              <a:t>distance</a:t>
            </a:r>
            <a:r>
              <a:rPr lang="de-DE" dirty="0"/>
              <a:t> was </a:t>
            </a:r>
            <a:r>
              <a:rPr lang="de-DE" dirty="0" err="1"/>
              <a:t>covered</a:t>
            </a:r>
            <a:r>
              <a:rPr lang="de-DE" dirty="0"/>
              <a:t> </a:t>
            </a:r>
            <a:r>
              <a:rPr lang="de-DE" dirty="0" err="1"/>
              <a:t>during</a:t>
            </a:r>
            <a:r>
              <a:rPr lang="de-DE" dirty="0"/>
              <a:t> </a:t>
            </a:r>
            <a:r>
              <a:rPr lang="de-DE" dirty="0" err="1"/>
              <a:t>detection</a:t>
            </a:r>
            <a:r>
              <a:rPr lang="de-DE" dirty="0"/>
              <a:t> time </a:t>
            </a:r>
            <a:r>
              <a:rPr lang="de-DE" dirty="0">
                <a:sym typeface="Wingdings" panose="05000000000000000000" pitchFamily="2" charset="2"/>
              </a:rPr>
              <a:t> Save </a:t>
            </a:r>
            <a:r>
              <a:rPr lang="de-DE" dirty="0" err="1">
                <a:sym typeface="Wingdings" panose="05000000000000000000" pitchFamily="2" charset="2"/>
              </a:rPr>
              <a:t>id</a:t>
            </a:r>
            <a:r>
              <a:rPr lang="de-DE" dirty="0">
                <a:sym typeface="Wingdings" panose="05000000000000000000" pitchFamily="2" charset="2"/>
              </a:rPr>
              <a:t> &amp; </a:t>
            </a:r>
            <a:r>
              <a:rPr lang="de-DE" dirty="0" err="1">
                <a:sym typeface="Wingdings" panose="05000000000000000000" pitchFamily="2" charset="2"/>
              </a:rPr>
              <a:t>length</a:t>
            </a:r>
            <a:r>
              <a:rPr lang="de-DE" dirty="0">
                <a:sym typeface="Wingdings" panose="05000000000000000000" pitchFamily="2" charset="2"/>
              </a:rPr>
              <a:t> in </a:t>
            </a:r>
            <a:r>
              <a:rPr lang="de-DE" dirty="0" err="1">
                <a:sym typeface="Wingdings" panose="05000000000000000000" pitchFamily="2" charset="2"/>
              </a:rPr>
              <a:t>GraphDB</a:t>
            </a:r>
            <a:endParaRPr lang="de-DE" dirty="0"/>
          </a:p>
        </p:txBody>
      </p:sp>
      <p:sp>
        <p:nvSpPr>
          <p:cNvPr id="12" name="Ellipse 11">
            <a:extLst>
              <a:ext uri="{FF2B5EF4-FFF2-40B4-BE49-F238E27FC236}">
                <a16:creationId xmlns:a16="http://schemas.microsoft.com/office/drawing/2014/main" id="{D8EFDA59-099C-45F9-8532-1BC9D814A03C}"/>
              </a:ext>
            </a:extLst>
          </p:cNvPr>
          <p:cNvSpPr/>
          <p:nvPr/>
        </p:nvSpPr>
        <p:spPr>
          <a:xfrm>
            <a:off x="854989" y="2057616"/>
            <a:ext cx="576000" cy="576000"/>
          </a:xfrm>
          <a:prstGeom prst="ellipse">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3</a:t>
            </a:r>
          </a:p>
        </p:txBody>
      </p:sp>
      <p:sp>
        <p:nvSpPr>
          <p:cNvPr id="38" name="Rechteck 37">
            <a:extLst>
              <a:ext uri="{FF2B5EF4-FFF2-40B4-BE49-F238E27FC236}">
                <a16:creationId xmlns:a16="http://schemas.microsoft.com/office/drawing/2014/main" id="{A45F3A45-D2FA-44DB-890A-911506A2CC63}"/>
              </a:ext>
            </a:extLst>
          </p:cNvPr>
          <p:cNvSpPr/>
          <p:nvPr/>
        </p:nvSpPr>
        <p:spPr>
          <a:xfrm>
            <a:off x="6306209" y="4192782"/>
            <a:ext cx="2902914" cy="433546"/>
          </a:xfrm>
          <a:prstGeom prst="rect">
            <a:avLst/>
          </a:prstGeom>
          <a:solidFill>
            <a:schemeClr val="bg2">
              <a:lumMod val="9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39" name="Textfeld 38">
            <a:extLst>
              <a:ext uri="{FF2B5EF4-FFF2-40B4-BE49-F238E27FC236}">
                <a16:creationId xmlns:a16="http://schemas.microsoft.com/office/drawing/2014/main" id="{52746D53-872F-474A-8DE2-1E7AEC541BC0}"/>
              </a:ext>
            </a:extLst>
          </p:cNvPr>
          <p:cNvSpPr txBox="1"/>
          <p:nvPr/>
        </p:nvSpPr>
        <p:spPr>
          <a:xfrm>
            <a:off x="9621512" y="4753659"/>
            <a:ext cx="1182756" cy="307777"/>
          </a:xfrm>
          <a:prstGeom prst="rect">
            <a:avLst/>
          </a:prstGeom>
          <a:noFill/>
        </p:spPr>
        <p:txBody>
          <a:bodyPr wrap="square" rtlCol="0">
            <a:spAutoFit/>
          </a:bodyPr>
          <a:lstStyle/>
          <a:p>
            <a:pPr algn="l"/>
            <a:r>
              <a:rPr lang="de-DE" sz="1400" dirty="0" err="1"/>
              <a:t>Gripper</a:t>
            </a:r>
            <a:r>
              <a:rPr lang="de-DE" sz="1400" dirty="0"/>
              <a:t> 2</a:t>
            </a:r>
          </a:p>
        </p:txBody>
      </p:sp>
      <p:sp>
        <p:nvSpPr>
          <p:cNvPr id="40" name="Freihandform: Form 39">
            <a:extLst>
              <a:ext uri="{FF2B5EF4-FFF2-40B4-BE49-F238E27FC236}">
                <a16:creationId xmlns:a16="http://schemas.microsoft.com/office/drawing/2014/main" id="{28BE7C21-CD6A-44C6-902D-8F388B92F67A}"/>
              </a:ext>
            </a:extLst>
          </p:cNvPr>
          <p:cNvSpPr>
            <a:spLocks noChangeAspect="1"/>
          </p:cNvSpPr>
          <p:nvPr/>
        </p:nvSpPr>
        <p:spPr>
          <a:xfrm flipH="1">
            <a:off x="9387298" y="3626321"/>
            <a:ext cx="1202455" cy="1145376"/>
          </a:xfrm>
          <a:custGeom>
            <a:avLst/>
            <a:gdLst>
              <a:gd name="connsiteX0" fmla="*/ 828106 w 871691"/>
              <a:gd name="connsiteY0" fmla="*/ 442004 h 871691"/>
              <a:gd name="connsiteX1" fmla="*/ 828106 w 871691"/>
              <a:gd name="connsiteY1" fmla="*/ 392261 h 871691"/>
              <a:gd name="connsiteX2" fmla="*/ 764531 w 871691"/>
              <a:gd name="connsiteY2" fmla="*/ 320535 h 871691"/>
              <a:gd name="connsiteX3" fmla="*/ 609396 w 871691"/>
              <a:gd name="connsiteY3" fmla="*/ 144835 h 871691"/>
              <a:gd name="connsiteX4" fmla="*/ 610184 w 871691"/>
              <a:gd name="connsiteY4" fmla="*/ 130754 h 871691"/>
              <a:gd name="connsiteX5" fmla="*/ 479430 w 871691"/>
              <a:gd name="connsiteY5" fmla="*/ 0 h 871691"/>
              <a:gd name="connsiteX6" fmla="*/ 348676 w 871691"/>
              <a:gd name="connsiteY6" fmla="*/ 130754 h 871691"/>
              <a:gd name="connsiteX7" fmla="*/ 349023 w 871691"/>
              <a:gd name="connsiteY7" fmla="*/ 137585 h 871691"/>
              <a:gd name="connsiteX8" fmla="*/ 181120 w 871691"/>
              <a:gd name="connsiteY8" fmla="*/ 305482 h 871691"/>
              <a:gd name="connsiteX9" fmla="*/ 65398 w 871691"/>
              <a:gd name="connsiteY9" fmla="*/ 392722 h 871691"/>
              <a:gd name="connsiteX10" fmla="*/ 101697 w 871691"/>
              <a:gd name="connsiteY10" fmla="*/ 533025 h 871691"/>
              <a:gd name="connsiteX11" fmla="*/ 101697 w 871691"/>
              <a:gd name="connsiteY11" fmla="*/ 755466 h 871691"/>
              <a:gd name="connsiteX12" fmla="*/ 14528 w 871691"/>
              <a:gd name="connsiteY12" fmla="*/ 755466 h 871691"/>
              <a:gd name="connsiteX13" fmla="*/ 0 w 871691"/>
              <a:gd name="connsiteY13" fmla="*/ 769994 h 871691"/>
              <a:gd name="connsiteX14" fmla="*/ 0 w 871691"/>
              <a:gd name="connsiteY14" fmla="*/ 857163 h 871691"/>
              <a:gd name="connsiteX15" fmla="*/ 14528 w 871691"/>
              <a:gd name="connsiteY15" fmla="*/ 871691 h 871691"/>
              <a:gd name="connsiteX16" fmla="*/ 566599 w 871691"/>
              <a:gd name="connsiteY16" fmla="*/ 871691 h 871691"/>
              <a:gd name="connsiteX17" fmla="*/ 581127 w 871691"/>
              <a:gd name="connsiteY17" fmla="*/ 857163 h 871691"/>
              <a:gd name="connsiteX18" fmla="*/ 581127 w 871691"/>
              <a:gd name="connsiteY18" fmla="*/ 769994 h 871691"/>
              <a:gd name="connsiteX19" fmla="*/ 566599 w 871691"/>
              <a:gd name="connsiteY19" fmla="*/ 755466 h 871691"/>
              <a:gd name="connsiteX20" fmla="*/ 276035 w 871691"/>
              <a:gd name="connsiteY20" fmla="*/ 755466 h 871691"/>
              <a:gd name="connsiteX21" fmla="*/ 276035 w 871691"/>
              <a:gd name="connsiteY21" fmla="*/ 533025 h 871691"/>
              <a:gd name="connsiteX22" fmla="*/ 317846 w 871691"/>
              <a:gd name="connsiteY22" fmla="*/ 415344 h 871691"/>
              <a:gd name="connsiteX23" fmla="*/ 472024 w 871691"/>
              <a:gd name="connsiteY23" fmla="*/ 261131 h 871691"/>
              <a:gd name="connsiteX24" fmla="*/ 479430 w 871691"/>
              <a:gd name="connsiteY24" fmla="*/ 261507 h 871691"/>
              <a:gd name="connsiteX25" fmla="*/ 501471 w 871691"/>
              <a:gd name="connsiteY25" fmla="*/ 259501 h 871691"/>
              <a:gd name="connsiteX26" fmla="*/ 682825 w 871691"/>
              <a:gd name="connsiteY26" fmla="*/ 402434 h 871691"/>
              <a:gd name="connsiteX27" fmla="*/ 682825 w 871691"/>
              <a:gd name="connsiteY27" fmla="*/ 442031 h 871691"/>
              <a:gd name="connsiteX28" fmla="*/ 639240 w 871691"/>
              <a:gd name="connsiteY28" fmla="*/ 508486 h 871691"/>
              <a:gd name="connsiteX29" fmla="*/ 639240 w 871691"/>
              <a:gd name="connsiteY29" fmla="*/ 653768 h 871691"/>
              <a:gd name="connsiteX30" fmla="*/ 646092 w 871691"/>
              <a:gd name="connsiteY30" fmla="*/ 666183 h 871691"/>
              <a:gd name="connsiteX31" fmla="*/ 660259 w 871691"/>
              <a:gd name="connsiteY31" fmla="*/ 666842 h 871691"/>
              <a:gd name="connsiteX32" fmla="*/ 718371 w 871691"/>
              <a:gd name="connsiteY32" fmla="*/ 637785 h 871691"/>
              <a:gd name="connsiteX33" fmla="*/ 726409 w 871691"/>
              <a:gd name="connsiteY33" fmla="*/ 624712 h 871691"/>
              <a:gd name="connsiteX34" fmla="*/ 726409 w 871691"/>
              <a:gd name="connsiteY34" fmla="*/ 523015 h 871691"/>
              <a:gd name="connsiteX35" fmla="*/ 784522 w 871691"/>
              <a:gd name="connsiteY35" fmla="*/ 523015 h 871691"/>
              <a:gd name="connsiteX36" fmla="*/ 784522 w 871691"/>
              <a:gd name="connsiteY36" fmla="*/ 624712 h 871691"/>
              <a:gd name="connsiteX37" fmla="*/ 792560 w 871691"/>
              <a:gd name="connsiteY37" fmla="*/ 637785 h 871691"/>
              <a:gd name="connsiteX38" fmla="*/ 850672 w 871691"/>
              <a:gd name="connsiteY38" fmla="*/ 666842 h 871691"/>
              <a:gd name="connsiteX39" fmla="*/ 864839 w 871691"/>
              <a:gd name="connsiteY39" fmla="*/ 666183 h 871691"/>
              <a:gd name="connsiteX40" fmla="*/ 871691 w 871691"/>
              <a:gd name="connsiteY40" fmla="*/ 653768 h 871691"/>
              <a:gd name="connsiteX41" fmla="*/ 871691 w 871691"/>
              <a:gd name="connsiteY41" fmla="*/ 508486 h 871691"/>
              <a:gd name="connsiteX42" fmla="*/ 828106 w 871691"/>
              <a:gd name="connsiteY42" fmla="*/ 442004 h 871691"/>
              <a:gd name="connsiteX43" fmla="*/ 479430 w 871691"/>
              <a:gd name="connsiteY43" fmla="*/ 29056 h 871691"/>
              <a:gd name="connsiteX44" fmla="*/ 581127 w 871691"/>
              <a:gd name="connsiteY44" fmla="*/ 130754 h 871691"/>
              <a:gd name="connsiteX45" fmla="*/ 479430 w 871691"/>
              <a:gd name="connsiteY45" fmla="*/ 232451 h 871691"/>
              <a:gd name="connsiteX46" fmla="*/ 377733 w 871691"/>
              <a:gd name="connsiteY46" fmla="*/ 130754 h 871691"/>
              <a:gd name="connsiteX47" fmla="*/ 479430 w 871691"/>
              <a:gd name="connsiteY47" fmla="*/ 29056 h 871691"/>
              <a:gd name="connsiteX48" fmla="*/ 552071 w 871691"/>
              <a:gd name="connsiteY48" fmla="*/ 842635 h 871691"/>
              <a:gd name="connsiteX49" fmla="*/ 29056 w 871691"/>
              <a:gd name="connsiteY49" fmla="*/ 842635 h 871691"/>
              <a:gd name="connsiteX50" fmla="*/ 29056 w 871691"/>
              <a:gd name="connsiteY50" fmla="*/ 784522 h 871691"/>
              <a:gd name="connsiteX51" fmla="*/ 552071 w 871691"/>
              <a:gd name="connsiteY51" fmla="*/ 784522 h 871691"/>
              <a:gd name="connsiteX52" fmla="*/ 246979 w 871691"/>
              <a:gd name="connsiteY52" fmla="*/ 755466 h 871691"/>
              <a:gd name="connsiteX53" fmla="*/ 130754 w 871691"/>
              <a:gd name="connsiteY53" fmla="*/ 755466 h 871691"/>
              <a:gd name="connsiteX54" fmla="*/ 130754 w 871691"/>
              <a:gd name="connsiteY54" fmla="*/ 552794 h 871691"/>
              <a:gd name="connsiteX55" fmla="*/ 246979 w 871691"/>
              <a:gd name="connsiteY55" fmla="*/ 552794 h 871691"/>
              <a:gd name="connsiteX56" fmla="*/ 188866 w 871691"/>
              <a:gd name="connsiteY56" fmla="*/ 537543 h 871691"/>
              <a:gd name="connsiteX57" fmla="*/ 87169 w 871691"/>
              <a:gd name="connsiteY57" fmla="*/ 435846 h 871691"/>
              <a:gd name="connsiteX58" fmla="*/ 188866 w 871691"/>
              <a:gd name="connsiteY58" fmla="*/ 334148 h 871691"/>
              <a:gd name="connsiteX59" fmla="*/ 290564 w 871691"/>
              <a:gd name="connsiteY59" fmla="*/ 435846 h 871691"/>
              <a:gd name="connsiteX60" fmla="*/ 188866 w 871691"/>
              <a:gd name="connsiteY60" fmla="*/ 537543 h 871691"/>
              <a:gd name="connsiteX61" fmla="*/ 308597 w 871691"/>
              <a:gd name="connsiteY61" fmla="*/ 383542 h 871691"/>
              <a:gd name="connsiteX62" fmla="*/ 218965 w 871691"/>
              <a:gd name="connsiteY62" fmla="*/ 308795 h 871691"/>
              <a:gd name="connsiteX63" fmla="*/ 355536 w 871691"/>
              <a:gd name="connsiteY63" fmla="*/ 172231 h 871691"/>
              <a:gd name="connsiteX64" fmla="*/ 437576 w 871691"/>
              <a:gd name="connsiteY64" fmla="*/ 254548 h 871691"/>
              <a:gd name="connsiteX65" fmla="*/ 600840 w 871691"/>
              <a:gd name="connsiteY65" fmla="*/ 179034 h 871691"/>
              <a:gd name="connsiteX66" fmla="*/ 729417 w 871691"/>
              <a:gd name="connsiteY66" fmla="*/ 324663 h 871691"/>
              <a:gd name="connsiteX67" fmla="*/ 687067 w 871691"/>
              <a:gd name="connsiteY67" fmla="*/ 368738 h 871691"/>
              <a:gd name="connsiteX68" fmla="*/ 535017 w 871691"/>
              <a:gd name="connsiteY68" fmla="*/ 248922 h 871691"/>
              <a:gd name="connsiteX69" fmla="*/ 600840 w 871691"/>
              <a:gd name="connsiteY69" fmla="*/ 179034 h 871691"/>
              <a:gd name="connsiteX70" fmla="*/ 711881 w 871691"/>
              <a:gd name="connsiteY70" fmla="*/ 392261 h 871691"/>
              <a:gd name="connsiteX71" fmla="*/ 755466 w 871691"/>
              <a:gd name="connsiteY71" fmla="*/ 348676 h 871691"/>
              <a:gd name="connsiteX72" fmla="*/ 799050 w 871691"/>
              <a:gd name="connsiteY72" fmla="*/ 392261 h 871691"/>
              <a:gd name="connsiteX73" fmla="*/ 799050 w 871691"/>
              <a:gd name="connsiteY73" fmla="*/ 435846 h 871691"/>
              <a:gd name="connsiteX74" fmla="*/ 711881 w 871691"/>
              <a:gd name="connsiteY74" fmla="*/ 435846 h 871691"/>
              <a:gd name="connsiteX75" fmla="*/ 842635 w 871691"/>
              <a:gd name="connsiteY75" fmla="*/ 630260 h 871691"/>
              <a:gd name="connsiteX76" fmla="*/ 813578 w 871691"/>
              <a:gd name="connsiteY76" fmla="*/ 615732 h 871691"/>
              <a:gd name="connsiteX77" fmla="*/ 813578 w 871691"/>
              <a:gd name="connsiteY77" fmla="*/ 508486 h 871691"/>
              <a:gd name="connsiteX78" fmla="*/ 799050 w 871691"/>
              <a:gd name="connsiteY78" fmla="*/ 493958 h 871691"/>
              <a:gd name="connsiteX79" fmla="*/ 711881 w 871691"/>
              <a:gd name="connsiteY79" fmla="*/ 493958 h 871691"/>
              <a:gd name="connsiteX80" fmla="*/ 697353 w 871691"/>
              <a:gd name="connsiteY80" fmla="*/ 508486 h 871691"/>
              <a:gd name="connsiteX81" fmla="*/ 697353 w 871691"/>
              <a:gd name="connsiteY81" fmla="*/ 615732 h 871691"/>
              <a:gd name="connsiteX82" fmla="*/ 668296 w 871691"/>
              <a:gd name="connsiteY82" fmla="*/ 630260 h 871691"/>
              <a:gd name="connsiteX83" fmla="*/ 668296 w 871691"/>
              <a:gd name="connsiteY83" fmla="*/ 508486 h 871691"/>
              <a:gd name="connsiteX84" fmla="*/ 711881 w 871691"/>
              <a:gd name="connsiteY84" fmla="*/ 464902 h 871691"/>
              <a:gd name="connsiteX85" fmla="*/ 799050 w 871691"/>
              <a:gd name="connsiteY85" fmla="*/ 464902 h 871691"/>
              <a:gd name="connsiteX86" fmla="*/ 842635 w 871691"/>
              <a:gd name="connsiteY86" fmla="*/ 508486 h 8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71691" h="871691">
                <a:moveTo>
                  <a:pt x="828106" y="442004"/>
                </a:moveTo>
                <a:lnTo>
                  <a:pt x="828106" y="392261"/>
                </a:lnTo>
                <a:cubicBezTo>
                  <a:pt x="827994" y="355755"/>
                  <a:pt x="800754" y="325032"/>
                  <a:pt x="764531" y="320535"/>
                </a:cubicBezTo>
                <a:lnTo>
                  <a:pt x="609396" y="144835"/>
                </a:lnTo>
                <a:cubicBezTo>
                  <a:pt x="609908" y="140153"/>
                  <a:pt x="610169" y="135457"/>
                  <a:pt x="610184" y="130754"/>
                </a:cubicBezTo>
                <a:cubicBezTo>
                  <a:pt x="610184" y="58538"/>
                  <a:pt x="551646" y="0"/>
                  <a:pt x="479430" y="0"/>
                </a:cubicBezTo>
                <a:cubicBezTo>
                  <a:pt x="407214" y="0"/>
                  <a:pt x="348676" y="58538"/>
                  <a:pt x="348676" y="130754"/>
                </a:cubicBezTo>
                <a:cubicBezTo>
                  <a:pt x="348676" y="133066"/>
                  <a:pt x="348911" y="135315"/>
                  <a:pt x="349023" y="137585"/>
                </a:cubicBezTo>
                <a:lnTo>
                  <a:pt x="181120" y="305482"/>
                </a:lnTo>
                <a:cubicBezTo>
                  <a:pt x="128455" y="308482"/>
                  <a:pt x="82785" y="342916"/>
                  <a:pt x="65398" y="392722"/>
                </a:cubicBezTo>
                <a:cubicBezTo>
                  <a:pt x="48011" y="442528"/>
                  <a:pt x="62341" y="497903"/>
                  <a:pt x="101697" y="533025"/>
                </a:cubicBezTo>
                <a:lnTo>
                  <a:pt x="101697" y="755466"/>
                </a:lnTo>
                <a:lnTo>
                  <a:pt x="14528" y="755466"/>
                </a:lnTo>
                <a:cubicBezTo>
                  <a:pt x="6505" y="755466"/>
                  <a:pt x="0" y="761971"/>
                  <a:pt x="0" y="769994"/>
                </a:cubicBezTo>
                <a:lnTo>
                  <a:pt x="0" y="857163"/>
                </a:lnTo>
                <a:cubicBezTo>
                  <a:pt x="0" y="865186"/>
                  <a:pt x="6505" y="871691"/>
                  <a:pt x="14528" y="871691"/>
                </a:cubicBezTo>
                <a:lnTo>
                  <a:pt x="566599" y="871691"/>
                </a:lnTo>
                <a:cubicBezTo>
                  <a:pt x="574622" y="871691"/>
                  <a:pt x="581127" y="865186"/>
                  <a:pt x="581127" y="857163"/>
                </a:cubicBezTo>
                <a:lnTo>
                  <a:pt x="581127" y="769994"/>
                </a:lnTo>
                <a:cubicBezTo>
                  <a:pt x="581127" y="761971"/>
                  <a:pt x="574622" y="755466"/>
                  <a:pt x="566599" y="755466"/>
                </a:cubicBezTo>
                <a:lnTo>
                  <a:pt x="276035" y="755466"/>
                </a:lnTo>
                <a:lnTo>
                  <a:pt x="276035" y="533025"/>
                </a:lnTo>
                <a:cubicBezTo>
                  <a:pt x="309383" y="503670"/>
                  <a:pt x="325195" y="459163"/>
                  <a:pt x="317846" y="415344"/>
                </a:cubicBezTo>
                <a:lnTo>
                  <a:pt x="472024" y="261131"/>
                </a:lnTo>
                <a:cubicBezTo>
                  <a:pt x="474492" y="261273"/>
                  <a:pt x="476933" y="261507"/>
                  <a:pt x="479430" y="261507"/>
                </a:cubicBezTo>
                <a:cubicBezTo>
                  <a:pt x="486821" y="261466"/>
                  <a:pt x="494193" y="260790"/>
                  <a:pt x="501471" y="259501"/>
                </a:cubicBezTo>
                <a:lnTo>
                  <a:pt x="682825" y="402434"/>
                </a:lnTo>
                <a:lnTo>
                  <a:pt x="682825" y="442031"/>
                </a:lnTo>
                <a:cubicBezTo>
                  <a:pt x="656392" y="453574"/>
                  <a:pt x="639289" y="479650"/>
                  <a:pt x="639240" y="508486"/>
                </a:cubicBezTo>
                <a:lnTo>
                  <a:pt x="639240" y="653768"/>
                </a:lnTo>
                <a:cubicBezTo>
                  <a:pt x="639211" y="658819"/>
                  <a:pt x="641808" y="663515"/>
                  <a:pt x="646092" y="666183"/>
                </a:cubicBezTo>
                <a:cubicBezTo>
                  <a:pt x="650385" y="668850"/>
                  <a:pt x="655748" y="669097"/>
                  <a:pt x="660259" y="666842"/>
                </a:cubicBezTo>
                <a:lnTo>
                  <a:pt x="718371" y="637785"/>
                </a:lnTo>
                <a:cubicBezTo>
                  <a:pt x="723324" y="635317"/>
                  <a:pt x="726438" y="630245"/>
                  <a:pt x="726409" y="624712"/>
                </a:cubicBezTo>
                <a:lnTo>
                  <a:pt x="726409" y="523015"/>
                </a:lnTo>
                <a:lnTo>
                  <a:pt x="784522" y="523015"/>
                </a:lnTo>
                <a:lnTo>
                  <a:pt x="784522" y="624712"/>
                </a:lnTo>
                <a:cubicBezTo>
                  <a:pt x="784493" y="630245"/>
                  <a:pt x="787607" y="635317"/>
                  <a:pt x="792560" y="637785"/>
                </a:cubicBezTo>
                <a:lnTo>
                  <a:pt x="850672" y="666842"/>
                </a:lnTo>
                <a:cubicBezTo>
                  <a:pt x="855183" y="669097"/>
                  <a:pt x="860546" y="668850"/>
                  <a:pt x="864839" y="666183"/>
                </a:cubicBezTo>
                <a:cubicBezTo>
                  <a:pt x="869123" y="663515"/>
                  <a:pt x="871720" y="658819"/>
                  <a:pt x="871691" y="653768"/>
                </a:cubicBezTo>
                <a:lnTo>
                  <a:pt x="871691" y="508486"/>
                </a:lnTo>
                <a:cubicBezTo>
                  <a:pt x="871655" y="479635"/>
                  <a:pt x="854546" y="453544"/>
                  <a:pt x="828106" y="442004"/>
                </a:cubicBezTo>
                <a:close/>
                <a:moveTo>
                  <a:pt x="479430" y="29056"/>
                </a:moveTo>
                <a:cubicBezTo>
                  <a:pt x="535600" y="29056"/>
                  <a:pt x="581127" y="74585"/>
                  <a:pt x="581127" y="130754"/>
                </a:cubicBezTo>
                <a:cubicBezTo>
                  <a:pt x="581127" y="186923"/>
                  <a:pt x="535600" y="232451"/>
                  <a:pt x="479430" y="232451"/>
                </a:cubicBezTo>
                <a:cubicBezTo>
                  <a:pt x="423260" y="232451"/>
                  <a:pt x="377733" y="186923"/>
                  <a:pt x="377733" y="130754"/>
                </a:cubicBezTo>
                <a:cubicBezTo>
                  <a:pt x="377796" y="74613"/>
                  <a:pt x="423290" y="29120"/>
                  <a:pt x="479430" y="29056"/>
                </a:cubicBezTo>
                <a:close/>
                <a:moveTo>
                  <a:pt x="552071" y="842635"/>
                </a:moveTo>
                <a:lnTo>
                  <a:pt x="29056" y="842635"/>
                </a:lnTo>
                <a:lnTo>
                  <a:pt x="29056" y="784522"/>
                </a:lnTo>
                <a:lnTo>
                  <a:pt x="552071" y="784522"/>
                </a:lnTo>
                <a:close/>
                <a:moveTo>
                  <a:pt x="246979" y="755466"/>
                </a:moveTo>
                <a:lnTo>
                  <a:pt x="130754" y="755466"/>
                </a:lnTo>
                <a:lnTo>
                  <a:pt x="130754" y="552794"/>
                </a:lnTo>
                <a:cubicBezTo>
                  <a:pt x="167315" y="571188"/>
                  <a:pt x="210417" y="571188"/>
                  <a:pt x="246979" y="552794"/>
                </a:cubicBezTo>
                <a:close/>
                <a:moveTo>
                  <a:pt x="188866" y="537543"/>
                </a:moveTo>
                <a:cubicBezTo>
                  <a:pt x="132697" y="537543"/>
                  <a:pt x="87169" y="492015"/>
                  <a:pt x="87169" y="435846"/>
                </a:cubicBezTo>
                <a:cubicBezTo>
                  <a:pt x="87169" y="379676"/>
                  <a:pt x="132697" y="334148"/>
                  <a:pt x="188866" y="334148"/>
                </a:cubicBezTo>
                <a:cubicBezTo>
                  <a:pt x="245036" y="334148"/>
                  <a:pt x="290564" y="379676"/>
                  <a:pt x="290564" y="435846"/>
                </a:cubicBezTo>
                <a:cubicBezTo>
                  <a:pt x="290500" y="491986"/>
                  <a:pt x="245007" y="537479"/>
                  <a:pt x="188866" y="537543"/>
                </a:cubicBezTo>
                <a:close/>
                <a:moveTo>
                  <a:pt x="308597" y="383542"/>
                </a:moveTo>
                <a:cubicBezTo>
                  <a:pt x="292060" y="345981"/>
                  <a:pt x="258890" y="318322"/>
                  <a:pt x="218965" y="308795"/>
                </a:cubicBezTo>
                <a:lnTo>
                  <a:pt x="355536" y="172231"/>
                </a:lnTo>
                <a:cubicBezTo>
                  <a:pt x="368575" y="210949"/>
                  <a:pt x="398900" y="241382"/>
                  <a:pt x="437576" y="254548"/>
                </a:cubicBezTo>
                <a:close/>
                <a:moveTo>
                  <a:pt x="600840" y="179034"/>
                </a:moveTo>
                <a:lnTo>
                  <a:pt x="729417" y="324663"/>
                </a:lnTo>
                <a:cubicBezTo>
                  <a:pt x="709504" y="332410"/>
                  <a:pt x="694011" y="348535"/>
                  <a:pt x="687067" y="368738"/>
                </a:cubicBezTo>
                <a:lnTo>
                  <a:pt x="535017" y="248922"/>
                </a:lnTo>
                <a:cubicBezTo>
                  <a:pt x="564988" y="234770"/>
                  <a:pt x="588506" y="209800"/>
                  <a:pt x="600840" y="179034"/>
                </a:cubicBezTo>
                <a:close/>
                <a:moveTo>
                  <a:pt x="711881" y="392261"/>
                </a:moveTo>
                <a:cubicBezTo>
                  <a:pt x="711881" y="368191"/>
                  <a:pt x="731396" y="348676"/>
                  <a:pt x="755466" y="348676"/>
                </a:cubicBezTo>
                <a:cubicBezTo>
                  <a:pt x="779535" y="348676"/>
                  <a:pt x="799050" y="368191"/>
                  <a:pt x="799050" y="392261"/>
                </a:cubicBezTo>
                <a:lnTo>
                  <a:pt x="799050" y="435846"/>
                </a:lnTo>
                <a:lnTo>
                  <a:pt x="711881" y="435846"/>
                </a:lnTo>
                <a:close/>
                <a:moveTo>
                  <a:pt x="842635" y="630260"/>
                </a:moveTo>
                <a:lnTo>
                  <a:pt x="813578" y="615732"/>
                </a:lnTo>
                <a:lnTo>
                  <a:pt x="813578" y="508486"/>
                </a:lnTo>
                <a:cubicBezTo>
                  <a:pt x="813578" y="500463"/>
                  <a:pt x="807073" y="493958"/>
                  <a:pt x="799050" y="493958"/>
                </a:cubicBezTo>
                <a:lnTo>
                  <a:pt x="711881" y="493958"/>
                </a:lnTo>
                <a:cubicBezTo>
                  <a:pt x="703858" y="493958"/>
                  <a:pt x="697353" y="500463"/>
                  <a:pt x="697353" y="508486"/>
                </a:cubicBezTo>
                <a:lnTo>
                  <a:pt x="697353" y="615732"/>
                </a:lnTo>
                <a:lnTo>
                  <a:pt x="668296" y="630260"/>
                </a:lnTo>
                <a:lnTo>
                  <a:pt x="668296" y="508486"/>
                </a:lnTo>
                <a:cubicBezTo>
                  <a:pt x="668296" y="484417"/>
                  <a:pt x="687811" y="464902"/>
                  <a:pt x="711881" y="464902"/>
                </a:cubicBezTo>
                <a:lnTo>
                  <a:pt x="799050" y="464902"/>
                </a:lnTo>
                <a:cubicBezTo>
                  <a:pt x="823120" y="464902"/>
                  <a:pt x="842635" y="484417"/>
                  <a:pt x="842635" y="508486"/>
                </a:cubicBezTo>
                <a:close/>
              </a:path>
            </a:pathLst>
          </a:custGeom>
          <a:solidFill>
            <a:srgbClr val="000000"/>
          </a:solidFill>
          <a:ln w="1806" cap="flat">
            <a:noFill/>
            <a:prstDash val="solid"/>
            <a:miter/>
          </a:ln>
        </p:spPr>
        <p:txBody>
          <a:bodyPr rtlCol="0" anchor="ctr"/>
          <a:lstStyle/>
          <a:p>
            <a:endParaRPr lang="en-US"/>
          </a:p>
        </p:txBody>
      </p:sp>
      <p:pic>
        <p:nvPicPr>
          <p:cNvPr id="41" name="Grafik 40">
            <a:extLst>
              <a:ext uri="{FF2B5EF4-FFF2-40B4-BE49-F238E27FC236}">
                <a16:creationId xmlns:a16="http://schemas.microsoft.com/office/drawing/2014/main" id="{39DA7DFC-22AD-4762-A1E5-DF60B18FD7F7}"/>
              </a:ext>
            </a:extLst>
          </p:cNvPr>
          <p:cNvPicPr>
            <a:picLocks noChangeAspect="1"/>
          </p:cNvPicPr>
          <p:nvPr/>
        </p:nvPicPr>
        <p:blipFill rotWithShape="1">
          <a:blip r:embed="rId2"/>
          <a:srcRect b="17530"/>
          <a:stretch/>
        </p:blipFill>
        <p:spPr>
          <a:xfrm>
            <a:off x="8443319" y="3621123"/>
            <a:ext cx="729464" cy="571053"/>
          </a:xfrm>
          <a:prstGeom prst="rect">
            <a:avLst/>
          </a:prstGeom>
        </p:spPr>
      </p:pic>
      <p:sp>
        <p:nvSpPr>
          <p:cNvPr id="42" name="Textfeld 41">
            <a:extLst>
              <a:ext uri="{FF2B5EF4-FFF2-40B4-BE49-F238E27FC236}">
                <a16:creationId xmlns:a16="http://schemas.microsoft.com/office/drawing/2014/main" id="{0EA200E8-FDD1-442C-A72E-337520C027B9}"/>
              </a:ext>
            </a:extLst>
          </p:cNvPr>
          <p:cNvSpPr txBox="1"/>
          <p:nvPr/>
        </p:nvSpPr>
        <p:spPr>
          <a:xfrm>
            <a:off x="8252662" y="3176862"/>
            <a:ext cx="1182756" cy="307777"/>
          </a:xfrm>
          <a:prstGeom prst="rect">
            <a:avLst/>
          </a:prstGeom>
          <a:noFill/>
        </p:spPr>
        <p:txBody>
          <a:bodyPr wrap="square" rtlCol="0">
            <a:spAutoFit/>
          </a:bodyPr>
          <a:lstStyle/>
          <a:p>
            <a:pPr algn="l"/>
            <a:r>
              <a:rPr lang="de-DE" sz="1400" dirty="0" err="1"/>
              <a:t>Gripper</a:t>
            </a:r>
            <a:r>
              <a:rPr lang="de-DE" sz="1400" dirty="0"/>
              <a:t> 1</a:t>
            </a:r>
          </a:p>
        </p:txBody>
      </p:sp>
      <p:sp>
        <p:nvSpPr>
          <p:cNvPr id="43" name="Rechteck 42">
            <a:extLst>
              <a:ext uri="{FF2B5EF4-FFF2-40B4-BE49-F238E27FC236}">
                <a16:creationId xmlns:a16="http://schemas.microsoft.com/office/drawing/2014/main" id="{0D096DD0-7695-4F0C-B306-E799BDFD07FD}"/>
              </a:ext>
            </a:extLst>
          </p:cNvPr>
          <p:cNvSpPr/>
          <p:nvPr/>
        </p:nvSpPr>
        <p:spPr>
          <a:xfrm>
            <a:off x="6962875" y="1954583"/>
            <a:ext cx="2658638" cy="646331"/>
          </a:xfrm>
          <a:prstGeom prst="rect">
            <a:avLst/>
          </a:prstGeom>
        </p:spPr>
        <p:txBody>
          <a:bodyPr wrap="square">
            <a:spAutoFit/>
          </a:bodyPr>
          <a:lstStyle/>
          <a:p>
            <a:r>
              <a:rPr lang="de-DE" dirty="0"/>
              <a:t>B </a:t>
            </a:r>
            <a:r>
              <a:rPr lang="de-DE" dirty="0" err="1"/>
              <a:t>detects</a:t>
            </a:r>
            <a:r>
              <a:rPr lang="de-DE" dirty="0"/>
              <a:t> ID and </a:t>
            </a:r>
            <a:r>
              <a:rPr lang="de-DE" dirty="0" err="1"/>
              <a:t>asks</a:t>
            </a:r>
            <a:r>
              <a:rPr lang="de-DE" dirty="0"/>
              <a:t> </a:t>
            </a:r>
            <a:r>
              <a:rPr lang="de-DE" dirty="0" err="1"/>
              <a:t>for</a:t>
            </a:r>
            <a:r>
              <a:rPr lang="de-DE" dirty="0"/>
              <a:t> </a:t>
            </a:r>
            <a:r>
              <a:rPr lang="de-DE" dirty="0" err="1"/>
              <a:t>length</a:t>
            </a:r>
            <a:r>
              <a:rPr lang="de-DE" dirty="0"/>
              <a:t> </a:t>
            </a:r>
            <a:r>
              <a:rPr lang="de-DE" dirty="0" err="1"/>
              <a:t>from</a:t>
            </a:r>
            <a:r>
              <a:rPr lang="de-DE" dirty="0"/>
              <a:t> </a:t>
            </a:r>
            <a:r>
              <a:rPr lang="de-DE" dirty="0" err="1"/>
              <a:t>GraphDB</a:t>
            </a:r>
            <a:endParaRPr lang="de-DE" dirty="0"/>
          </a:p>
        </p:txBody>
      </p:sp>
      <p:sp>
        <p:nvSpPr>
          <p:cNvPr id="44" name="Ellipse 43">
            <a:extLst>
              <a:ext uri="{FF2B5EF4-FFF2-40B4-BE49-F238E27FC236}">
                <a16:creationId xmlns:a16="http://schemas.microsoft.com/office/drawing/2014/main" id="{AD16AFE6-96F0-4DBA-BEB4-C7DABF2909A2}"/>
              </a:ext>
            </a:extLst>
          </p:cNvPr>
          <p:cNvSpPr/>
          <p:nvPr/>
        </p:nvSpPr>
        <p:spPr>
          <a:xfrm>
            <a:off x="6276928" y="2096519"/>
            <a:ext cx="576000" cy="576000"/>
          </a:xfrm>
          <a:prstGeom prst="ellipse">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4</a:t>
            </a:r>
          </a:p>
        </p:txBody>
      </p:sp>
      <p:sp>
        <p:nvSpPr>
          <p:cNvPr id="45" name="Rechteck 44">
            <a:extLst>
              <a:ext uri="{FF2B5EF4-FFF2-40B4-BE49-F238E27FC236}">
                <a16:creationId xmlns:a16="http://schemas.microsoft.com/office/drawing/2014/main" id="{5AD5989B-0458-4BB0-9012-F2C6D8CEF074}"/>
              </a:ext>
            </a:extLst>
          </p:cNvPr>
          <p:cNvSpPr/>
          <p:nvPr/>
        </p:nvSpPr>
        <p:spPr>
          <a:xfrm>
            <a:off x="6306209" y="4259943"/>
            <a:ext cx="2902913" cy="307905"/>
          </a:xfrm>
          <a:prstGeom prst="rect">
            <a:avLst/>
          </a:prstGeom>
          <a:solidFill>
            <a:schemeClr val="bg2">
              <a:lumMod val="9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6" name="Rechteck 45">
            <a:extLst>
              <a:ext uri="{FF2B5EF4-FFF2-40B4-BE49-F238E27FC236}">
                <a16:creationId xmlns:a16="http://schemas.microsoft.com/office/drawing/2014/main" id="{D51206B9-9835-4727-B655-B9D866F51D05}"/>
              </a:ext>
            </a:extLst>
          </p:cNvPr>
          <p:cNvSpPr/>
          <p:nvPr/>
        </p:nvSpPr>
        <p:spPr>
          <a:xfrm>
            <a:off x="7919312" y="4346735"/>
            <a:ext cx="334926" cy="125420"/>
          </a:xfrm>
          <a:prstGeom prst="rect">
            <a:avLst/>
          </a:prstGeom>
          <a:solidFill>
            <a:schemeClr val="tx1">
              <a:lumMod val="90000"/>
              <a:lumOff val="1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7" name="Rechteck 46">
            <a:extLst>
              <a:ext uri="{FF2B5EF4-FFF2-40B4-BE49-F238E27FC236}">
                <a16:creationId xmlns:a16="http://schemas.microsoft.com/office/drawing/2014/main" id="{AADDAC0A-0E63-4976-B35B-4BB2CEECFA50}"/>
              </a:ext>
            </a:extLst>
          </p:cNvPr>
          <p:cNvSpPr/>
          <p:nvPr/>
        </p:nvSpPr>
        <p:spPr>
          <a:xfrm>
            <a:off x="6710248" y="4005314"/>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49" name="Gerader Verbinder 48">
            <a:extLst>
              <a:ext uri="{FF2B5EF4-FFF2-40B4-BE49-F238E27FC236}">
                <a16:creationId xmlns:a16="http://schemas.microsoft.com/office/drawing/2014/main" id="{0EAB9AFB-C452-4FF8-B2D8-0E680F9D7242}"/>
              </a:ext>
            </a:extLst>
          </p:cNvPr>
          <p:cNvCxnSpPr>
            <a:cxnSpLocks/>
            <a:stCxn id="47" idx="2"/>
          </p:cNvCxnSpPr>
          <p:nvPr/>
        </p:nvCxnSpPr>
        <p:spPr>
          <a:xfrm flipH="1">
            <a:off x="6784675" y="4134302"/>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D4802C38-03A1-42B1-A853-240F406C365D}"/>
              </a:ext>
            </a:extLst>
          </p:cNvPr>
          <p:cNvCxnSpPr/>
          <p:nvPr/>
        </p:nvCxnSpPr>
        <p:spPr>
          <a:xfrm>
            <a:off x="7332252" y="4409445"/>
            <a:ext cx="31460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hteck 58">
            <a:extLst>
              <a:ext uri="{FF2B5EF4-FFF2-40B4-BE49-F238E27FC236}">
                <a16:creationId xmlns:a16="http://schemas.microsoft.com/office/drawing/2014/main" id="{CD6A82FC-F5C8-4975-B91C-DF908ABBA12E}"/>
              </a:ext>
            </a:extLst>
          </p:cNvPr>
          <p:cNvSpPr/>
          <p:nvPr/>
        </p:nvSpPr>
        <p:spPr>
          <a:xfrm>
            <a:off x="8178234" y="4005314"/>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61" name="Gerader Verbinder 60">
            <a:extLst>
              <a:ext uri="{FF2B5EF4-FFF2-40B4-BE49-F238E27FC236}">
                <a16:creationId xmlns:a16="http://schemas.microsoft.com/office/drawing/2014/main" id="{8E12F69F-124F-42FF-B61B-D54FE49AC001}"/>
              </a:ext>
            </a:extLst>
          </p:cNvPr>
          <p:cNvCxnSpPr>
            <a:cxnSpLocks/>
            <a:stCxn id="59" idx="2"/>
          </p:cNvCxnSpPr>
          <p:nvPr/>
        </p:nvCxnSpPr>
        <p:spPr>
          <a:xfrm flipH="1">
            <a:off x="8252661" y="4134302"/>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2" name="Rechteck 61">
            <a:extLst>
              <a:ext uri="{FF2B5EF4-FFF2-40B4-BE49-F238E27FC236}">
                <a16:creationId xmlns:a16="http://schemas.microsoft.com/office/drawing/2014/main" id="{63FBB445-1727-4B24-A6DC-B9E747366622}"/>
              </a:ext>
            </a:extLst>
          </p:cNvPr>
          <p:cNvSpPr/>
          <p:nvPr/>
        </p:nvSpPr>
        <p:spPr>
          <a:xfrm>
            <a:off x="858748" y="4192782"/>
            <a:ext cx="2902914" cy="433546"/>
          </a:xfrm>
          <a:prstGeom prst="rect">
            <a:avLst/>
          </a:prstGeom>
          <a:solidFill>
            <a:schemeClr val="bg2">
              <a:lumMod val="9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64" name="Freihandform: Form 63">
            <a:extLst>
              <a:ext uri="{FF2B5EF4-FFF2-40B4-BE49-F238E27FC236}">
                <a16:creationId xmlns:a16="http://schemas.microsoft.com/office/drawing/2014/main" id="{ADE759C9-0BBD-49D9-8E8D-AD7D101052FC}"/>
              </a:ext>
            </a:extLst>
          </p:cNvPr>
          <p:cNvSpPr>
            <a:spLocks noChangeAspect="1"/>
          </p:cNvSpPr>
          <p:nvPr/>
        </p:nvSpPr>
        <p:spPr>
          <a:xfrm flipH="1">
            <a:off x="3939837" y="3626321"/>
            <a:ext cx="1202455" cy="1145376"/>
          </a:xfrm>
          <a:custGeom>
            <a:avLst/>
            <a:gdLst>
              <a:gd name="connsiteX0" fmla="*/ 828106 w 871691"/>
              <a:gd name="connsiteY0" fmla="*/ 442004 h 871691"/>
              <a:gd name="connsiteX1" fmla="*/ 828106 w 871691"/>
              <a:gd name="connsiteY1" fmla="*/ 392261 h 871691"/>
              <a:gd name="connsiteX2" fmla="*/ 764531 w 871691"/>
              <a:gd name="connsiteY2" fmla="*/ 320535 h 871691"/>
              <a:gd name="connsiteX3" fmla="*/ 609396 w 871691"/>
              <a:gd name="connsiteY3" fmla="*/ 144835 h 871691"/>
              <a:gd name="connsiteX4" fmla="*/ 610184 w 871691"/>
              <a:gd name="connsiteY4" fmla="*/ 130754 h 871691"/>
              <a:gd name="connsiteX5" fmla="*/ 479430 w 871691"/>
              <a:gd name="connsiteY5" fmla="*/ 0 h 871691"/>
              <a:gd name="connsiteX6" fmla="*/ 348676 w 871691"/>
              <a:gd name="connsiteY6" fmla="*/ 130754 h 871691"/>
              <a:gd name="connsiteX7" fmla="*/ 349023 w 871691"/>
              <a:gd name="connsiteY7" fmla="*/ 137585 h 871691"/>
              <a:gd name="connsiteX8" fmla="*/ 181120 w 871691"/>
              <a:gd name="connsiteY8" fmla="*/ 305482 h 871691"/>
              <a:gd name="connsiteX9" fmla="*/ 65398 w 871691"/>
              <a:gd name="connsiteY9" fmla="*/ 392722 h 871691"/>
              <a:gd name="connsiteX10" fmla="*/ 101697 w 871691"/>
              <a:gd name="connsiteY10" fmla="*/ 533025 h 871691"/>
              <a:gd name="connsiteX11" fmla="*/ 101697 w 871691"/>
              <a:gd name="connsiteY11" fmla="*/ 755466 h 871691"/>
              <a:gd name="connsiteX12" fmla="*/ 14528 w 871691"/>
              <a:gd name="connsiteY12" fmla="*/ 755466 h 871691"/>
              <a:gd name="connsiteX13" fmla="*/ 0 w 871691"/>
              <a:gd name="connsiteY13" fmla="*/ 769994 h 871691"/>
              <a:gd name="connsiteX14" fmla="*/ 0 w 871691"/>
              <a:gd name="connsiteY14" fmla="*/ 857163 h 871691"/>
              <a:gd name="connsiteX15" fmla="*/ 14528 w 871691"/>
              <a:gd name="connsiteY15" fmla="*/ 871691 h 871691"/>
              <a:gd name="connsiteX16" fmla="*/ 566599 w 871691"/>
              <a:gd name="connsiteY16" fmla="*/ 871691 h 871691"/>
              <a:gd name="connsiteX17" fmla="*/ 581127 w 871691"/>
              <a:gd name="connsiteY17" fmla="*/ 857163 h 871691"/>
              <a:gd name="connsiteX18" fmla="*/ 581127 w 871691"/>
              <a:gd name="connsiteY18" fmla="*/ 769994 h 871691"/>
              <a:gd name="connsiteX19" fmla="*/ 566599 w 871691"/>
              <a:gd name="connsiteY19" fmla="*/ 755466 h 871691"/>
              <a:gd name="connsiteX20" fmla="*/ 276035 w 871691"/>
              <a:gd name="connsiteY20" fmla="*/ 755466 h 871691"/>
              <a:gd name="connsiteX21" fmla="*/ 276035 w 871691"/>
              <a:gd name="connsiteY21" fmla="*/ 533025 h 871691"/>
              <a:gd name="connsiteX22" fmla="*/ 317846 w 871691"/>
              <a:gd name="connsiteY22" fmla="*/ 415344 h 871691"/>
              <a:gd name="connsiteX23" fmla="*/ 472024 w 871691"/>
              <a:gd name="connsiteY23" fmla="*/ 261131 h 871691"/>
              <a:gd name="connsiteX24" fmla="*/ 479430 w 871691"/>
              <a:gd name="connsiteY24" fmla="*/ 261507 h 871691"/>
              <a:gd name="connsiteX25" fmla="*/ 501471 w 871691"/>
              <a:gd name="connsiteY25" fmla="*/ 259501 h 871691"/>
              <a:gd name="connsiteX26" fmla="*/ 682825 w 871691"/>
              <a:gd name="connsiteY26" fmla="*/ 402434 h 871691"/>
              <a:gd name="connsiteX27" fmla="*/ 682825 w 871691"/>
              <a:gd name="connsiteY27" fmla="*/ 442031 h 871691"/>
              <a:gd name="connsiteX28" fmla="*/ 639240 w 871691"/>
              <a:gd name="connsiteY28" fmla="*/ 508486 h 871691"/>
              <a:gd name="connsiteX29" fmla="*/ 639240 w 871691"/>
              <a:gd name="connsiteY29" fmla="*/ 653768 h 871691"/>
              <a:gd name="connsiteX30" fmla="*/ 646092 w 871691"/>
              <a:gd name="connsiteY30" fmla="*/ 666183 h 871691"/>
              <a:gd name="connsiteX31" fmla="*/ 660259 w 871691"/>
              <a:gd name="connsiteY31" fmla="*/ 666842 h 871691"/>
              <a:gd name="connsiteX32" fmla="*/ 718371 w 871691"/>
              <a:gd name="connsiteY32" fmla="*/ 637785 h 871691"/>
              <a:gd name="connsiteX33" fmla="*/ 726409 w 871691"/>
              <a:gd name="connsiteY33" fmla="*/ 624712 h 871691"/>
              <a:gd name="connsiteX34" fmla="*/ 726409 w 871691"/>
              <a:gd name="connsiteY34" fmla="*/ 523015 h 871691"/>
              <a:gd name="connsiteX35" fmla="*/ 784522 w 871691"/>
              <a:gd name="connsiteY35" fmla="*/ 523015 h 871691"/>
              <a:gd name="connsiteX36" fmla="*/ 784522 w 871691"/>
              <a:gd name="connsiteY36" fmla="*/ 624712 h 871691"/>
              <a:gd name="connsiteX37" fmla="*/ 792560 w 871691"/>
              <a:gd name="connsiteY37" fmla="*/ 637785 h 871691"/>
              <a:gd name="connsiteX38" fmla="*/ 850672 w 871691"/>
              <a:gd name="connsiteY38" fmla="*/ 666842 h 871691"/>
              <a:gd name="connsiteX39" fmla="*/ 864839 w 871691"/>
              <a:gd name="connsiteY39" fmla="*/ 666183 h 871691"/>
              <a:gd name="connsiteX40" fmla="*/ 871691 w 871691"/>
              <a:gd name="connsiteY40" fmla="*/ 653768 h 871691"/>
              <a:gd name="connsiteX41" fmla="*/ 871691 w 871691"/>
              <a:gd name="connsiteY41" fmla="*/ 508486 h 871691"/>
              <a:gd name="connsiteX42" fmla="*/ 828106 w 871691"/>
              <a:gd name="connsiteY42" fmla="*/ 442004 h 871691"/>
              <a:gd name="connsiteX43" fmla="*/ 479430 w 871691"/>
              <a:gd name="connsiteY43" fmla="*/ 29056 h 871691"/>
              <a:gd name="connsiteX44" fmla="*/ 581127 w 871691"/>
              <a:gd name="connsiteY44" fmla="*/ 130754 h 871691"/>
              <a:gd name="connsiteX45" fmla="*/ 479430 w 871691"/>
              <a:gd name="connsiteY45" fmla="*/ 232451 h 871691"/>
              <a:gd name="connsiteX46" fmla="*/ 377733 w 871691"/>
              <a:gd name="connsiteY46" fmla="*/ 130754 h 871691"/>
              <a:gd name="connsiteX47" fmla="*/ 479430 w 871691"/>
              <a:gd name="connsiteY47" fmla="*/ 29056 h 871691"/>
              <a:gd name="connsiteX48" fmla="*/ 552071 w 871691"/>
              <a:gd name="connsiteY48" fmla="*/ 842635 h 871691"/>
              <a:gd name="connsiteX49" fmla="*/ 29056 w 871691"/>
              <a:gd name="connsiteY49" fmla="*/ 842635 h 871691"/>
              <a:gd name="connsiteX50" fmla="*/ 29056 w 871691"/>
              <a:gd name="connsiteY50" fmla="*/ 784522 h 871691"/>
              <a:gd name="connsiteX51" fmla="*/ 552071 w 871691"/>
              <a:gd name="connsiteY51" fmla="*/ 784522 h 871691"/>
              <a:gd name="connsiteX52" fmla="*/ 246979 w 871691"/>
              <a:gd name="connsiteY52" fmla="*/ 755466 h 871691"/>
              <a:gd name="connsiteX53" fmla="*/ 130754 w 871691"/>
              <a:gd name="connsiteY53" fmla="*/ 755466 h 871691"/>
              <a:gd name="connsiteX54" fmla="*/ 130754 w 871691"/>
              <a:gd name="connsiteY54" fmla="*/ 552794 h 871691"/>
              <a:gd name="connsiteX55" fmla="*/ 246979 w 871691"/>
              <a:gd name="connsiteY55" fmla="*/ 552794 h 871691"/>
              <a:gd name="connsiteX56" fmla="*/ 188866 w 871691"/>
              <a:gd name="connsiteY56" fmla="*/ 537543 h 871691"/>
              <a:gd name="connsiteX57" fmla="*/ 87169 w 871691"/>
              <a:gd name="connsiteY57" fmla="*/ 435846 h 871691"/>
              <a:gd name="connsiteX58" fmla="*/ 188866 w 871691"/>
              <a:gd name="connsiteY58" fmla="*/ 334148 h 871691"/>
              <a:gd name="connsiteX59" fmla="*/ 290564 w 871691"/>
              <a:gd name="connsiteY59" fmla="*/ 435846 h 871691"/>
              <a:gd name="connsiteX60" fmla="*/ 188866 w 871691"/>
              <a:gd name="connsiteY60" fmla="*/ 537543 h 871691"/>
              <a:gd name="connsiteX61" fmla="*/ 308597 w 871691"/>
              <a:gd name="connsiteY61" fmla="*/ 383542 h 871691"/>
              <a:gd name="connsiteX62" fmla="*/ 218965 w 871691"/>
              <a:gd name="connsiteY62" fmla="*/ 308795 h 871691"/>
              <a:gd name="connsiteX63" fmla="*/ 355536 w 871691"/>
              <a:gd name="connsiteY63" fmla="*/ 172231 h 871691"/>
              <a:gd name="connsiteX64" fmla="*/ 437576 w 871691"/>
              <a:gd name="connsiteY64" fmla="*/ 254548 h 871691"/>
              <a:gd name="connsiteX65" fmla="*/ 600840 w 871691"/>
              <a:gd name="connsiteY65" fmla="*/ 179034 h 871691"/>
              <a:gd name="connsiteX66" fmla="*/ 729417 w 871691"/>
              <a:gd name="connsiteY66" fmla="*/ 324663 h 871691"/>
              <a:gd name="connsiteX67" fmla="*/ 687067 w 871691"/>
              <a:gd name="connsiteY67" fmla="*/ 368738 h 871691"/>
              <a:gd name="connsiteX68" fmla="*/ 535017 w 871691"/>
              <a:gd name="connsiteY68" fmla="*/ 248922 h 871691"/>
              <a:gd name="connsiteX69" fmla="*/ 600840 w 871691"/>
              <a:gd name="connsiteY69" fmla="*/ 179034 h 871691"/>
              <a:gd name="connsiteX70" fmla="*/ 711881 w 871691"/>
              <a:gd name="connsiteY70" fmla="*/ 392261 h 871691"/>
              <a:gd name="connsiteX71" fmla="*/ 755466 w 871691"/>
              <a:gd name="connsiteY71" fmla="*/ 348676 h 871691"/>
              <a:gd name="connsiteX72" fmla="*/ 799050 w 871691"/>
              <a:gd name="connsiteY72" fmla="*/ 392261 h 871691"/>
              <a:gd name="connsiteX73" fmla="*/ 799050 w 871691"/>
              <a:gd name="connsiteY73" fmla="*/ 435846 h 871691"/>
              <a:gd name="connsiteX74" fmla="*/ 711881 w 871691"/>
              <a:gd name="connsiteY74" fmla="*/ 435846 h 871691"/>
              <a:gd name="connsiteX75" fmla="*/ 842635 w 871691"/>
              <a:gd name="connsiteY75" fmla="*/ 630260 h 871691"/>
              <a:gd name="connsiteX76" fmla="*/ 813578 w 871691"/>
              <a:gd name="connsiteY76" fmla="*/ 615732 h 871691"/>
              <a:gd name="connsiteX77" fmla="*/ 813578 w 871691"/>
              <a:gd name="connsiteY77" fmla="*/ 508486 h 871691"/>
              <a:gd name="connsiteX78" fmla="*/ 799050 w 871691"/>
              <a:gd name="connsiteY78" fmla="*/ 493958 h 871691"/>
              <a:gd name="connsiteX79" fmla="*/ 711881 w 871691"/>
              <a:gd name="connsiteY79" fmla="*/ 493958 h 871691"/>
              <a:gd name="connsiteX80" fmla="*/ 697353 w 871691"/>
              <a:gd name="connsiteY80" fmla="*/ 508486 h 871691"/>
              <a:gd name="connsiteX81" fmla="*/ 697353 w 871691"/>
              <a:gd name="connsiteY81" fmla="*/ 615732 h 871691"/>
              <a:gd name="connsiteX82" fmla="*/ 668296 w 871691"/>
              <a:gd name="connsiteY82" fmla="*/ 630260 h 871691"/>
              <a:gd name="connsiteX83" fmla="*/ 668296 w 871691"/>
              <a:gd name="connsiteY83" fmla="*/ 508486 h 871691"/>
              <a:gd name="connsiteX84" fmla="*/ 711881 w 871691"/>
              <a:gd name="connsiteY84" fmla="*/ 464902 h 871691"/>
              <a:gd name="connsiteX85" fmla="*/ 799050 w 871691"/>
              <a:gd name="connsiteY85" fmla="*/ 464902 h 871691"/>
              <a:gd name="connsiteX86" fmla="*/ 842635 w 871691"/>
              <a:gd name="connsiteY86" fmla="*/ 508486 h 8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71691" h="871691">
                <a:moveTo>
                  <a:pt x="828106" y="442004"/>
                </a:moveTo>
                <a:lnTo>
                  <a:pt x="828106" y="392261"/>
                </a:lnTo>
                <a:cubicBezTo>
                  <a:pt x="827994" y="355755"/>
                  <a:pt x="800754" y="325032"/>
                  <a:pt x="764531" y="320535"/>
                </a:cubicBezTo>
                <a:lnTo>
                  <a:pt x="609396" y="144835"/>
                </a:lnTo>
                <a:cubicBezTo>
                  <a:pt x="609908" y="140153"/>
                  <a:pt x="610169" y="135457"/>
                  <a:pt x="610184" y="130754"/>
                </a:cubicBezTo>
                <a:cubicBezTo>
                  <a:pt x="610184" y="58538"/>
                  <a:pt x="551646" y="0"/>
                  <a:pt x="479430" y="0"/>
                </a:cubicBezTo>
                <a:cubicBezTo>
                  <a:pt x="407214" y="0"/>
                  <a:pt x="348676" y="58538"/>
                  <a:pt x="348676" y="130754"/>
                </a:cubicBezTo>
                <a:cubicBezTo>
                  <a:pt x="348676" y="133066"/>
                  <a:pt x="348911" y="135315"/>
                  <a:pt x="349023" y="137585"/>
                </a:cubicBezTo>
                <a:lnTo>
                  <a:pt x="181120" y="305482"/>
                </a:lnTo>
                <a:cubicBezTo>
                  <a:pt x="128455" y="308482"/>
                  <a:pt x="82785" y="342916"/>
                  <a:pt x="65398" y="392722"/>
                </a:cubicBezTo>
                <a:cubicBezTo>
                  <a:pt x="48011" y="442528"/>
                  <a:pt x="62341" y="497903"/>
                  <a:pt x="101697" y="533025"/>
                </a:cubicBezTo>
                <a:lnTo>
                  <a:pt x="101697" y="755466"/>
                </a:lnTo>
                <a:lnTo>
                  <a:pt x="14528" y="755466"/>
                </a:lnTo>
                <a:cubicBezTo>
                  <a:pt x="6505" y="755466"/>
                  <a:pt x="0" y="761971"/>
                  <a:pt x="0" y="769994"/>
                </a:cubicBezTo>
                <a:lnTo>
                  <a:pt x="0" y="857163"/>
                </a:lnTo>
                <a:cubicBezTo>
                  <a:pt x="0" y="865186"/>
                  <a:pt x="6505" y="871691"/>
                  <a:pt x="14528" y="871691"/>
                </a:cubicBezTo>
                <a:lnTo>
                  <a:pt x="566599" y="871691"/>
                </a:lnTo>
                <a:cubicBezTo>
                  <a:pt x="574622" y="871691"/>
                  <a:pt x="581127" y="865186"/>
                  <a:pt x="581127" y="857163"/>
                </a:cubicBezTo>
                <a:lnTo>
                  <a:pt x="581127" y="769994"/>
                </a:lnTo>
                <a:cubicBezTo>
                  <a:pt x="581127" y="761971"/>
                  <a:pt x="574622" y="755466"/>
                  <a:pt x="566599" y="755466"/>
                </a:cubicBezTo>
                <a:lnTo>
                  <a:pt x="276035" y="755466"/>
                </a:lnTo>
                <a:lnTo>
                  <a:pt x="276035" y="533025"/>
                </a:lnTo>
                <a:cubicBezTo>
                  <a:pt x="309383" y="503670"/>
                  <a:pt x="325195" y="459163"/>
                  <a:pt x="317846" y="415344"/>
                </a:cubicBezTo>
                <a:lnTo>
                  <a:pt x="472024" y="261131"/>
                </a:lnTo>
                <a:cubicBezTo>
                  <a:pt x="474492" y="261273"/>
                  <a:pt x="476933" y="261507"/>
                  <a:pt x="479430" y="261507"/>
                </a:cubicBezTo>
                <a:cubicBezTo>
                  <a:pt x="486821" y="261466"/>
                  <a:pt x="494193" y="260790"/>
                  <a:pt x="501471" y="259501"/>
                </a:cubicBezTo>
                <a:lnTo>
                  <a:pt x="682825" y="402434"/>
                </a:lnTo>
                <a:lnTo>
                  <a:pt x="682825" y="442031"/>
                </a:lnTo>
                <a:cubicBezTo>
                  <a:pt x="656392" y="453574"/>
                  <a:pt x="639289" y="479650"/>
                  <a:pt x="639240" y="508486"/>
                </a:cubicBezTo>
                <a:lnTo>
                  <a:pt x="639240" y="653768"/>
                </a:lnTo>
                <a:cubicBezTo>
                  <a:pt x="639211" y="658819"/>
                  <a:pt x="641808" y="663515"/>
                  <a:pt x="646092" y="666183"/>
                </a:cubicBezTo>
                <a:cubicBezTo>
                  <a:pt x="650385" y="668850"/>
                  <a:pt x="655748" y="669097"/>
                  <a:pt x="660259" y="666842"/>
                </a:cubicBezTo>
                <a:lnTo>
                  <a:pt x="718371" y="637785"/>
                </a:lnTo>
                <a:cubicBezTo>
                  <a:pt x="723324" y="635317"/>
                  <a:pt x="726438" y="630245"/>
                  <a:pt x="726409" y="624712"/>
                </a:cubicBezTo>
                <a:lnTo>
                  <a:pt x="726409" y="523015"/>
                </a:lnTo>
                <a:lnTo>
                  <a:pt x="784522" y="523015"/>
                </a:lnTo>
                <a:lnTo>
                  <a:pt x="784522" y="624712"/>
                </a:lnTo>
                <a:cubicBezTo>
                  <a:pt x="784493" y="630245"/>
                  <a:pt x="787607" y="635317"/>
                  <a:pt x="792560" y="637785"/>
                </a:cubicBezTo>
                <a:lnTo>
                  <a:pt x="850672" y="666842"/>
                </a:lnTo>
                <a:cubicBezTo>
                  <a:pt x="855183" y="669097"/>
                  <a:pt x="860546" y="668850"/>
                  <a:pt x="864839" y="666183"/>
                </a:cubicBezTo>
                <a:cubicBezTo>
                  <a:pt x="869123" y="663515"/>
                  <a:pt x="871720" y="658819"/>
                  <a:pt x="871691" y="653768"/>
                </a:cubicBezTo>
                <a:lnTo>
                  <a:pt x="871691" y="508486"/>
                </a:lnTo>
                <a:cubicBezTo>
                  <a:pt x="871655" y="479635"/>
                  <a:pt x="854546" y="453544"/>
                  <a:pt x="828106" y="442004"/>
                </a:cubicBezTo>
                <a:close/>
                <a:moveTo>
                  <a:pt x="479430" y="29056"/>
                </a:moveTo>
                <a:cubicBezTo>
                  <a:pt x="535600" y="29056"/>
                  <a:pt x="581127" y="74585"/>
                  <a:pt x="581127" y="130754"/>
                </a:cubicBezTo>
                <a:cubicBezTo>
                  <a:pt x="581127" y="186923"/>
                  <a:pt x="535600" y="232451"/>
                  <a:pt x="479430" y="232451"/>
                </a:cubicBezTo>
                <a:cubicBezTo>
                  <a:pt x="423260" y="232451"/>
                  <a:pt x="377733" y="186923"/>
                  <a:pt x="377733" y="130754"/>
                </a:cubicBezTo>
                <a:cubicBezTo>
                  <a:pt x="377796" y="74613"/>
                  <a:pt x="423290" y="29120"/>
                  <a:pt x="479430" y="29056"/>
                </a:cubicBezTo>
                <a:close/>
                <a:moveTo>
                  <a:pt x="552071" y="842635"/>
                </a:moveTo>
                <a:lnTo>
                  <a:pt x="29056" y="842635"/>
                </a:lnTo>
                <a:lnTo>
                  <a:pt x="29056" y="784522"/>
                </a:lnTo>
                <a:lnTo>
                  <a:pt x="552071" y="784522"/>
                </a:lnTo>
                <a:close/>
                <a:moveTo>
                  <a:pt x="246979" y="755466"/>
                </a:moveTo>
                <a:lnTo>
                  <a:pt x="130754" y="755466"/>
                </a:lnTo>
                <a:lnTo>
                  <a:pt x="130754" y="552794"/>
                </a:lnTo>
                <a:cubicBezTo>
                  <a:pt x="167315" y="571188"/>
                  <a:pt x="210417" y="571188"/>
                  <a:pt x="246979" y="552794"/>
                </a:cubicBezTo>
                <a:close/>
                <a:moveTo>
                  <a:pt x="188866" y="537543"/>
                </a:moveTo>
                <a:cubicBezTo>
                  <a:pt x="132697" y="537543"/>
                  <a:pt x="87169" y="492015"/>
                  <a:pt x="87169" y="435846"/>
                </a:cubicBezTo>
                <a:cubicBezTo>
                  <a:pt x="87169" y="379676"/>
                  <a:pt x="132697" y="334148"/>
                  <a:pt x="188866" y="334148"/>
                </a:cubicBezTo>
                <a:cubicBezTo>
                  <a:pt x="245036" y="334148"/>
                  <a:pt x="290564" y="379676"/>
                  <a:pt x="290564" y="435846"/>
                </a:cubicBezTo>
                <a:cubicBezTo>
                  <a:pt x="290500" y="491986"/>
                  <a:pt x="245007" y="537479"/>
                  <a:pt x="188866" y="537543"/>
                </a:cubicBezTo>
                <a:close/>
                <a:moveTo>
                  <a:pt x="308597" y="383542"/>
                </a:moveTo>
                <a:cubicBezTo>
                  <a:pt x="292060" y="345981"/>
                  <a:pt x="258890" y="318322"/>
                  <a:pt x="218965" y="308795"/>
                </a:cubicBezTo>
                <a:lnTo>
                  <a:pt x="355536" y="172231"/>
                </a:lnTo>
                <a:cubicBezTo>
                  <a:pt x="368575" y="210949"/>
                  <a:pt x="398900" y="241382"/>
                  <a:pt x="437576" y="254548"/>
                </a:cubicBezTo>
                <a:close/>
                <a:moveTo>
                  <a:pt x="600840" y="179034"/>
                </a:moveTo>
                <a:lnTo>
                  <a:pt x="729417" y="324663"/>
                </a:lnTo>
                <a:cubicBezTo>
                  <a:pt x="709504" y="332410"/>
                  <a:pt x="694011" y="348535"/>
                  <a:pt x="687067" y="368738"/>
                </a:cubicBezTo>
                <a:lnTo>
                  <a:pt x="535017" y="248922"/>
                </a:lnTo>
                <a:cubicBezTo>
                  <a:pt x="564988" y="234770"/>
                  <a:pt x="588506" y="209800"/>
                  <a:pt x="600840" y="179034"/>
                </a:cubicBezTo>
                <a:close/>
                <a:moveTo>
                  <a:pt x="711881" y="392261"/>
                </a:moveTo>
                <a:cubicBezTo>
                  <a:pt x="711881" y="368191"/>
                  <a:pt x="731396" y="348676"/>
                  <a:pt x="755466" y="348676"/>
                </a:cubicBezTo>
                <a:cubicBezTo>
                  <a:pt x="779535" y="348676"/>
                  <a:pt x="799050" y="368191"/>
                  <a:pt x="799050" y="392261"/>
                </a:cubicBezTo>
                <a:lnTo>
                  <a:pt x="799050" y="435846"/>
                </a:lnTo>
                <a:lnTo>
                  <a:pt x="711881" y="435846"/>
                </a:lnTo>
                <a:close/>
                <a:moveTo>
                  <a:pt x="842635" y="630260"/>
                </a:moveTo>
                <a:lnTo>
                  <a:pt x="813578" y="615732"/>
                </a:lnTo>
                <a:lnTo>
                  <a:pt x="813578" y="508486"/>
                </a:lnTo>
                <a:cubicBezTo>
                  <a:pt x="813578" y="500463"/>
                  <a:pt x="807073" y="493958"/>
                  <a:pt x="799050" y="493958"/>
                </a:cubicBezTo>
                <a:lnTo>
                  <a:pt x="711881" y="493958"/>
                </a:lnTo>
                <a:cubicBezTo>
                  <a:pt x="703858" y="493958"/>
                  <a:pt x="697353" y="500463"/>
                  <a:pt x="697353" y="508486"/>
                </a:cubicBezTo>
                <a:lnTo>
                  <a:pt x="697353" y="615732"/>
                </a:lnTo>
                <a:lnTo>
                  <a:pt x="668296" y="630260"/>
                </a:lnTo>
                <a:lnTo>
                  <a:pt x="668296" y="508486"/>
                </a:lnTo>
                <a:cubicBezTo>
                  <a:pt x="668296" y="484417"/>
                  <a:pt x="687811" y="464902"/>
                  <a:pt x="711881" y="464902"/>
                </a:cubicBezTo>
                <a:lnTo>
                  <a:pt x="799050" y="464902"/>
                </a:lnTo>
                <a:cubicBezTo>
                  <a:pt x="823120" y="464902"/>
                  <a:pt x="842635" y="484417"/>
                  <a:pt x="842635" y="508486"/>
                </a:cubicBezTo>
                <a:close/>
              </a:path>
            </a:pathLst>
          </a:custGeom>
          <a:solidFill>
            <a:srgbClr val="000000"/>
          </a:solidFill>
          <a:ln w="1806" cap="flat">
            <a:noFill/>
            <a:prstDash val="solid"/>
            <a:miter/>
          </a:ln>
        </p:spPr>
        <p:txBody>
          <a:bodyPr rtlCol="0" anchor="ctr"/>
          <a:lstStyle/>
          <a:p>
            <a:endParaRPr lang="en-US"/>
          </a:p>
        </p:txBody>
      </p:sp>
      <p:pic>
        <p:nvPicPr>
          <p:cNvPr id="65" name="Grafik 64">
            <a:extLst>
              <a:ext uri="{FF2B5EF4-FFF2-40B4-BE49-F238E27FC236}">
                <a16:creationId xmlns:a16="http://schemas.microsoft.com/office/drawing/2014/main" id="{E5AEFCC3-DBB9-463A-ACCC-737732A711D3}"/>
              </a:ext>
            </a:extLst>
          </p:cNvPr>
          <p:cNvPicPr>
            <a:picLocks noChangeAspect="1"/>
          </p:cNvPicPr>
          <p:nvPr/>
        </p:nvPicPr>
        <p:blipFill rotWithShape="1">
          <a:blip r:embed="rId2"/>
          <a:srcRect b="17530"/>
          <a:stretch/>
        </p:blipFill>
        <p:spPr>
          <a:xfrm>
            <a:off x="2995858" y="3621123"/>
            <a:ext cx="729464" cy="571053"/>
          </a:xfrm>
          <a:prstGeom prst="rect">
            <a:avLst/>
          </a:prstGeom>
        </p:spPr>
      </p:pic>
      <p:sp>
        <p:nvSpPr>
          <p:cNvPr id="66" name="Textfeld 65">
            <a:extLst>
              <a:ext uri="{FF2B5EF4-FFF2-40B4-BE49-F238E27FC236}">
                <a16:creationId xmlns:a16="http://schemas.microsoft.com/office/drawing/2014/main" id="{9DA57C4E-F54F-4CFB-8741-48F7E81DB835}"/>
              </a:ext>
            </a:extLst>
          </p:cNvPr>
          <p:cNvSpPr txBox="1"/>
          <p:nvPr/>
        </p:nvSpPr>
        <p:spPr>
          <a:xfrm>
            <a:off x="2805201" y="3176862"/>
            <a:ext cx="1182756" cy="307777"/>
          </a:xfrm>
          <a:prstGeom prst="rect">
            <a:avLst/>
          </a:prstGeom>
          <a:noFill/>
        </p:spPr>
        <p:txBody>
          <a:bodyPr wrap="square" rtlCol="0">
            <a:spAutoFit/>
          </a:bodyPr>
          <a:lstStyle/>
          <a:p>
            <a:pPr algn="l"/>
            <a:r>
              <a:rPr lang="de-DE" sz="1400" dirty="0" err="1"/>
              <a:t>Gripper</a:t>
            </a:r>
            <a:r>
              <a:rPr lang="de-DE" sz="1400" dirty="0"/>
              <a:t> 1</a:t>
            </a:r>
          </a:p>
        </p:txBody>
      </p:sp>
      <p:sp>
        <p:nvSpPr>
          <p:cNvPr id="67" name="Rechteck 66">
            <a:extLst>
              <a:ext uri="{FF2B5EF4-FFF2-40B4-BE49-F238E27FC236}">
                <a16:creationId xmlns:a16="http://schemas.microsoft.com/office/drawing/2014/main" id="{8BC509C2-7000-44F0-A8AC-7AA808BE8B9F}"/>
              </a:ext>
            </a:extLst>
          </p:cNvPr>
          <p:cNvSpPr/>
          <p:nvPr/>
        </p:nvSpPr>
        <p:spPr>
          <a:xfrm>
            <a:off x="858748" y="4259943"/>
            <a:ext cx="2902913" cy="307905"/>
          </a:xfrm>
          <a:prstGeom prst="rect">
            <a:avLst/>
          </a:prstGeom>
          <a:solidFill>
            <a:schemeClr val="bg2">
              <a:lumMod val="9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68" name="Rechteck 67">
            <a:extLst>
              <a:ext uri="{FF2B5EF4-FFF2-40B4-BE49-F238E27FC236}">
                <a16:creationId xmlns:a16="http://schemas.microsoft.com/office/drawing/2014/main" id="{B85FC3B2-F4CD-4DBD-894E-F0325200349F}"/>
              </a:ext>
            </a:extLst>
          </p:cNvPr>
          <p:cNvSpPr/>
          <p:nvPr/>
        </p:nvSpPr>
        <p:spPr>
          <a:xfrm>
            <a:off x="1414520" y="4346735"/>
            <a:ext cx="334926" cy="125420"/>
          </a:xfrm>
          <a:prstGeom prst="rect">
            <a:avLst/>
          </a:prstGeom>
          <a:solidFill>
            <a:schemeClr val="tx1">
              <a:lumMod val="90000"/>
              <a:lumOff val="1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69" name="Rechteck 68">
            <a:extLst>
              <a:ext uri="{FF2B5EF4-FFF2-40B4-BE49-F238E27FC236}">
                <a16:creationId xmlns:a16="http://schemas.microsoft.com/office/drawing/2014/main" id="{B2EB0B01-3E06-4A28-8778-568B99958594}"/>
              </a:ext>
            </a:extLst>
          </p:cNvPr>
          <p:cNvSpPr/>
          <p:nvPr/>
        </p:nvSpPr>
        <p:spPr>
          <a:xfrm>
            <a:off x="1262787" y="4005314"/>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71" name="Gerader Verbinder 70">
            <a:extLst>
              <a:ext uri="{FF2B5EF4-FFF2-40B4-BE49-F238E27FC236}">
                <a16:creationId xmlns:a16="http://schemas.microsoft.com/office/drawing/2014/main" id="{6B5CA8C3-DAFA-44A1-9AC2-C327945763F3}"/>
              </a:ext>
            </a:extLst>
          </p:cNvPr>
          <p:cNvCxnSpPr>
            <a:cxnSpLocks/>
            <a:stCxn id="69" idx="2"/>
          </p:cNvCxnSpPr>
          <p:nvPr/>
        </p:nvCxnSpPr>
        <p:spPr>
          <a:xfrm flipH="1">
            <a:off x="1337214" y="4134302"/>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9" name="Gerade Verbindung mit Pfeil 78">
            <a:extLst>
              <a:ext uri="{FF2B5EF4-FFF2-40B4-BE49-F238E27FC236}">
                <a16:creationId xmlns:a16="http://schemas.microsoft.com/office/drawing/2014/main" id="{D80ECC33-65C1-4A17-980D-05196A0EBE62}"/>
              </a:ext>
            </a:extLst>
          </p:cNvPr>
          <p:cNvCxnSpPr/>
          <p:nvPr/>
        </p:nvCxnSpPr>
        <p:spPr>
          <a:xfrm>
            <a:off x="1884791" y="4409445"/>
            <a:ext cx="31460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echteck 80">
            <a:extLst>
              <a:ext uri="{FF2B5EF4-FFF2-40B4-BE49-F238E27FC236}">
                <a16:creationId xmlns:a16="http://schemas.microsoft.com/office/drawing/2014/main" id="{8B4989D3-9D91-40B0-89EA-DA1D50E687B2}"/>
              </a:ext>
            </a:extLst>
          </p:cNvPr>
          <p:cNvSpPr/>
          <p:nvPr/>
        </p:nvSpPr>
        <p:spPr>
          <a:xfrm>
            <a:off x="2730773" y="4005314"/>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83" name="Gerader Verbinder 82">
            <a:extLst>
              <a:ext uri="{FF2B5EF4-FFF2-40B4-BE49-F238E27FC236}">
                <a16:creationId xmlns:a16="http://schemas.microsoft.com/office/drawing/2014/main" id="{5EBAFBDA-1B31-4473-AD95-D40D0952F10B}"/>
              </a:ext>
            </a:extLst>
          </p:cNvPr>
          <p:cNvCxnSpPr>
            <a:cxnSpLocks/>
            <a:stCxn id="81" idx="2"/>
          </p:cNvCxnSpPr>
          <p:nvPr/>
        </p:nvCxnSpPr>
        <p:spPr>
          <a:xfrm flipH="1">
            <a:off x="2805200" y="4134302"/>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4" name="Textfeld 83">
            <a:extLst>
              <a:ext uri="{FF2B5EF4-FFF2-40B4-BE49-F238E27FC236}">
                <a16:creationId xmlns:a16="http://schemas.microsoft.com/office/drawing/2014/main" id="{FF7B9A34-18F4-4FA5-8846-4E94156D6E5D}"/>
              </a:ext>
            </a:extLst>
          </p:cNvPr>
          <p:cNvSpPr txBox="1"/>
          <p:nvPr/>
        </p:nvSpPr>
        <p:spPr>
          <a:xfrm>
            <a:off x="1162181" y="3624947"/>
            <a:ext cx="440066" cy="400110"/>
          </a:xfrm>
          <a:prstGeom prst="rect">
            <a:avLst/>
          </a:prstGeom>
          <a:noFill/>
        </p:spPr>
        <p:txBody>
          <a:bodyPr wrap="square" rtlCol="0">
            <a:spAutoFit/>
          </a:bodyPr>
          <a:lstStyle/>
          <a:p>
            <a:pPr algn="l"/>
            <a:r>
              <a:rPr lang="de-DE" sz="2000" dirty="0"/>
              <a:t>A</a:t>
            </a:r>
          </a:p>
        </p:txBody>
      </p:sp>
      <p:sp>
        <p:nvSpPr>
          <p:cNvPr id="85" name="Textfeld 84">
            <a:extLst>
              <a:ext uri="{FF2B5EF4-FFF2-40B4-BE49-F238E27FC236}">
                <a16:creationId xmlns:a16="http://schemas.microsoft.com/office/drawing/2014/main" id="{F86E29C7-76C5-4EBF-8C75-4C1E31CFA9F2}"/>
              </a:ext>
            </a:extLst>
          </p:cNvPr>
          <p:cNvSpPr txBox="1"/>
          <p:nvPr/>
        </p:nvSpPr>
        <p:spPr>
          <a:xfrm>
            <a:off x="2628036" y="3624947"/>
            <a:ext cx="391181" cy="400110"/>
          </a:xfrm>
          <a:prstGeom prst="rect">
            <a:avLst/>
          </a:prstGeom>
          <a:noFill/>
        </p:spPr>
        <p:txBody>
          <a:bodyPr wrap="square" rtlCol="0">
            <a:spAutoFit/>
          </a:bodyPr>
          <a:lstStyle/>
          <a:p>
            <a:pPr algn="l"/>
            <a:r>
              <a:rPr lang="de-DE" sz="2000" dirty="0"/>
              <a:t>B</a:t>
            </a:r>
          </a:p>
        </p:txBody>
      </p:sp>
      <p:sp>
        <p:nvSpPr>
          <p:cNvPr id="105" name="Textfeld 104">
            <a:extLst>
              <a:ext uri="{FF2B5EF4-FFF2-40B4-BE49-F238E27FC236}">
                <a16:creationId xmlns:a16="http://schemas.microsoft.com/office/drawing/2014/main" id="{68A9A747-C26E-46B0-AF34-5FF1E089219E}"/>
              </a:ext>
            </a:extLst>
          </p:cNvPr>
          <p:cNvSpPr txBox="1"/>
          <p:nvPr/>
        </p:nvSpPr>
        <p:spPr>
          <a:xfrm>
            <a:off x="4174051" y="4753659"/>
            <a:ext cx="1182756" cy="307777"/>
          </a:xfrm>
          <a:prstGeom prst="rect">
            <a:avLst/>
          </a:prstGeom>
          <a:noFill/>
        </p:spPr>
        <p:txBody>
          <a:bodyPr wrap="square" rtlCol="0">
            <a:spAutoFit/>
          </a:bodyPr>
          <a:lstStyle/>
          <a:p>
            <a:pPr algn="l"/>
            <a:r>
              <a:rPr lang="de-DE" sz="1400" dirty="0" err="1"/>
              <a:t>Gripper</a:t>
            </a:r>
            <a:r>
              <a:rPr lang="de-DE" sz="1400" dirty="0"/>
              <a:t> 2</a:t>
            </a:r>
          </a:p>
        </p:txBody>
      </p:sp>
      <p:sp>
        <p:nvSpPr>
          <p:cNvPr id="106" name="Rechteck 105">
            <a:extLst>
              <a:ext uri="{FF2B5EF4-FFF2-40B4-BE49-F238E27FC236}">
                <a16:creationId xmlns:a16="http://schemas.microsoft.com/office/drawing/2014/main" id="{55A74347-93B7-450B-8A88-B20AC147EDD4}"/>
              </a:ext>
            </a:extLst>
          </p:cNvPr>
          <p:cNvSpPr/>
          <p:nvPr/>
        </p:nvSpPr>
        <p:spPr>
          <a:xfrm>
            <a:off x="1262786" y="4689165"/>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grpSp>
        <p:nvGrpSpPr>
          <p:cNvPr id="107" name="Gruppieren 106">
            <a:extLst>
              <a:ext uri="{FF2B5EF4-FFF2-40B4-BE49-F238E27FC236}">
                <a16:creationId xmlns:a16="http://schemas.microsoft.com/office/drawing/2014/main" id="{72C61C2A-8B42-4189-9CE1-F306DD746C32}"/>
              </a:ext>
            </a:extLst>
          </p:cNvPr>
          <p:cNvGrpSpPr/>
          <p:nvPr/>
        </p:nvGrpSpPr>
        <p:grpSpPr>
          <a:xfrm rot="5400000">
            <a:off x="1189075" y="4860805"/>
            <a:ext cx="148856" cy="812839"/>
            <a:chOff x="1014929" y="3927949"/>
            <a:chExt cx="148856" cy="812839"/>
          </a:xfrm>
        </p:grpSpPr>
        <p:sp>
          <p:nvSpPr>
            <p:cNvPr id="108" name="Rechteck 107">
              <a:extLst>
                <a:ext uri="{FF2B5EF4-FFF2-40B4-BE49-F238E27FC236}">
                  <a16:creationId xmlns:a16="http://schemas.microsoft.com/office/drawing/2014/main" id="{99342A9C-DDAB-4EFD-90A1-394F5B667BEE}"/>
                </a:ext>
              </a:extLst>
            </p:cNvPr>
            <p:cNvSpPr/>
            <p:nvPr/>
          </p:nvSpPr>
          <p:spPr>
            <a:xfrm>
              <a:off x="1014930" y="3927949"/>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09" name="Rechteck 108">
              <a:extLst>
                <a:ext uri="{FF2B5EF4-FFF2-40B4-BE49-F238E27FC236}">
                  <a16:creationId xmlns:a16="http://schemas.microsoft.com/office/drawing/2014/main" id="{F4714B70-D029-4608-9776-ED9480555364}"/>
                </a:ext>
              </a:extLst>
            </p:cNvPr>
            <p:cNvSpPr/>
            <p:nvPr/>
          </p:nvSpPr>
          <p:spPr>
            <a:xfrm>
              <a:off x="1014929" y="4611800"/>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110" name="Gerader Verbinder 109">
              <a:extLst>
                <a:ext uri="{FF2B5EF4-FFF2-40B4-BE49-F238E27FC236}">
                  <a16:creationId xmlns:a16="http://schemas.microsoft.com/office/drawing/2014/main" id="{425A794D-DA45-4B01-B12C-6579D167A6A1}"/>
                </a:ext>
              </a:extLst>
            </p:cNvPr>
            <p:cNvCxnSpPr>
              <a:stCxn id="108" idx="2"/>
              <a:endCxn id="109" idx="0"/>
            </p:cNvCxnSpPr>
            <p:nvPr/>
          </p:nvCxnSpPr>
          <p:spPr>
            <a:xfrm flipH="1">
              <a:off x="1089357" y="4056937"/>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111" name="Rechteck 110">
            <a:extLst>
              <a:ext uri="{FF2B5EF4-FFF2-40B4-BE49-F238E27FC236}">
                <a16:creationId xmlns:a16="http://schemas.microsoft.com/office/drawing/2014/main" id="{08B62A29-6934-4634-80F9-1B7388A177AD}"/>
              </a:ext>
            </a:extLst>
          </p:cNvPr>
          <p:cNvSpPr/>
          <p:nvPr/>
        </p:nvSpPr>
        <p:spPr>
          <a:xfrm>
            <a:off x="1753559" y="5113335"/>
            <a:ext cx="1202902" cy="307777"/>
          </a:xfrm>
          <a:prstGeom prst="rect">
            <a:avLst/>
          </a:prstGeom>
        </p:spPr>
        <p:txBody>
          <a:bodyPr wrap="square">
            <a:spAutoFit/>
          </a:bodyPr>
          <a:lstStyle/>
          <a:p>
            <a:r>
              <a:rPr lang="de-DE" sz="1400" dirty="0"/>
              <a:t>Light </a:t>
            </a:r>
            <a:r>
              <a:rPr lang="de-DE" sz="1400" dirty="0" err="1"/>
              <a:t>barrier</a:t>
            </a:r>
            <a:endParaRPr lang="de-DE" sz="1400" dirty="0"/>
          </a:p>
        </p:txBody>
      </p:sp>
      <p:sp>
        <p:nvSpPr>
          <p:cNvPr id="112" name="Rechteck 111">
            <a:extLst>
              <a:ext uri="{FF2B5EF4-FFF2-40B4-BE49-F238E27FC236}">
                <a16:creationId xmlns:a16="http://schemas.microsoft.com/office/drawing/2014/main" id="{43612110-83BF-46FA-9447-0D1A3E99DA59}"/>
              </a:ext>
            </a:extLst>
          </p:cNvPr>
          <p:cNvSpPr/>
          <p:nvPr/>
        </p:nvSpPr>
        <p:spPr>
          <a:xfrm>
            <a:off x="1096040" y="5547784"/>
            <a:ext cx="334926" cy="125420"/>
          </a:xfrm>
          <a:prstGeom prst="rect">
            <a:avLst/>
          </a:prstGeom>
          <a:solidFill>
            <a:schemeClr val="tx1">
              <a:lumMod val="90000"/>
              <a:lumOff val="1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sp>
        <p:nvSpPr>
          <p:cNvPr id="113" name="Rechteck 112">
            <a:extLst>
              <a:ext uri="{FF2B5EF4-FFF2-40B4-BE49-F238E27FC236}">
                <a16:creationId xmlns:a16="http://schemas.microsoft.com/office/drawing/2014/main" id="{1E736AED-8085-47A9-9A11-FE0E244F6C6F}"/>
              </a:ext>
            </a:extLst>
          </p:cNvPr>
          <p:cNvSpPr/>
          <p:nvPr/>
        </p:nvSpPr>
        <p:spPr>
          <a:xfrm>
            <a:off x="1749446" y="5456605"/>
            <a:ext cx="1202902" cy="307777"/>
          </a:xfrm>
          <a:prstGeom prst="rect">
            <a:avLst/>
          </a:prstGeom>
        </p:spPr>
        <p:txBody>
          <a:bodyPr wrap="square">
            <a:spAutoFit/>
          </a:bodyPr>
          <a:lstStyle/>
          <a:p>
            <a:r>
              <a:rPr lang="de-DE" sz="1400" dirty="0" err="1"/>
              <a:t>Workpiece</a:t>
            </a:r>
            <a:endParaRPr lang="de-DE" sz="1400" dirty="0"/>
          </a:p>
        </p:txBody>
      </p:sp>
      <p:sp>
        <p:nvSpPr>
          <p:cNvPr id="114" name="Rechteck 113">
            <a:extLst>
              <a:ext uri="{FF2B5EF4-FFF2-40B4-BE49-F238E27FC236}">
                <a16:creationId xmlns:a16="http://schemas.microsoft.com/office/drawing/2014/main" id="{4EBCDC2E-788C-4D71-A559-3E5BBB12E1A0}"/>
              </a:ext>
            </a:extLst>
          </p:cNvPr>
          <p:cNvSpPr/>
          <p:nvPr/>
        </p:nvSpPr>
        <p:spPr>
          <a:xfrm>
            <a:off x="1486068" y="4557499"/>
            <a:ext cx="1202902" cy="307777"/>
          </a:xfrm>
          <a:prstGeom prst="rect">
            <a:avLst/>
          </a:prstGeom>
        </p:spPr>
        <p:txBody>
          <a:bodyPr wrap="square">
            <a:spAutoFit/>
          </a:bodyPr>
          <a:lstStyle/>
          <a:p>
            <a:r>
              <a:rPr lang="de-DE" sz="1400" dirty="0" err="1"/>
              <a:t>Conveyor</a:t>
            </a:r>
            <a:endParaRPr lang="de-DE" sz="1400" dirty="0"/>
          </a:p>
        </p:txBody>
      </p:sp>
      <p:sp>
        <p:nvSpPr>
          <p:cNvPr id="115" name="Rechteck 114">
            <a:extLst>
              <a:ext uri="{FF2B5EF4-FFF2-40B4-BE49-F238E27FC236}">
                <a16:creationId xmlns:a16="http://schemas.microsoft.com/office/drawing/2014/main" id="{21096584-B63F-4351-AD4F-3428F619C0F6}"/>
              </a:ext>
            </a:extLst>
          </p:cNvPr>
          <p:cNvSpPr/>
          <p:nvPr/>
        </p:nvSpPr>
        <p:spPr>
          <a:xfrm>
            <a:off x="2730772" y="4689165"/>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16" name="Rechteck 115">
            <a:extLst>
              <a:ext uri="{FF2B5EF4-FFF2-40B4-BE49-F238E27FC236}">
                <a16:creationId xmlns:a16="http://schemas.microsoft.com/office/drawing/2014/main" id="{7EB98609-E1D4-4BF8-8795-820720CC6474}"/>
              </a:ext>
            </a:extLst>
          </p:cNvPr>
          <p:cNvSpPr/>
          <p:nvPr/>
        </p:nvSpPr>
        <p:spPr>
          <a:xfrm>
            <a:off x="6710247" y="4689165"/>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grpSp>
        <p:nvGrpSpPr>
          <p:cNvPr id="117" name="Gruppieren 116">
            <a:extLst>
              <a:ext uri="{FF2B5EF4-FFF2-40B4-BE49-F238E27FC236}">
                <a16:creationId xmlns:a16="http://schemas.microsoft.com/office/drawing/2014/main" id="{42E1A559-BE1E-484D-9B20-410E4C16FBA5}"/>
              </a:ext>
            </a:extLst>
          </p:cNvPr>
          <p:cNvGrpSpPr/>
          <p:nvPr/>
        </p:nvGrpSpPr>
        <p:grpSpPr>
          <a:xfrm rot="5400000">
            <a:off x="6636536" y="4860805"/>
            <a:ext cx="148856" cy="812839"/>
            <a:chOff x="1014929" y="3927949"/>
            <a:chExt cx="148856" cy="812839"/>
          </a:xfrm>
        </p:grpSpPr>
        <p:sp>
          <p:nvSpPr>
            <p:cNvPr id="118" name="Rechteck 117">
              <a:extLst>
                <a:ext uri="{FF2B5EF4-FFF2-40B4-BE49-F238E27FC236}">
                  <a16:creationId xmlns:a16="http://schemas.microsoft.com/office/drawing/2014/main" id="{6988659E-6A1B-45FA-9022-7D7A7190AFA3}"/>
                </a:ext>
              </a:extLst>
            </p:cNvPr>
            <p:cNvSpPr/>
            <p:nvPr/>
          </p:nvSpPr>
          <p:spPr>
            <a:xfrm>
              <a:off x="1014930" y="3927949"/>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19" name="Rechteck 118">
              <a:extLst>
                <a:ext uri="{FF2B5EF4-FFF2-40B4-BE49-F238E27FC236}">
                  <a16:creationId xmlns:a16="http://schemas.microsoft.com/office/drawing/2014/main" id="{43492C39-2A2A-4968-8936-7C172D905356}"/>
                </a:ext>
              </a:extLst>
            </p:cNvPr>
            <p:cNvSpPr/>
            <p:nvPr/>
          </p:nvSpPr>
          <p:spPr>
            <a:xfrm>
              <a:off x="1014929" y="4611800"/>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120" name="Gerader Verbinder 119">
              <a:extLst>
                <a:ext uri="{FF2B5EF4-FFF2-40B4-BE49-F238E27FC236}">
                  <a16:creationId xmlns:a16="http://schemas.microsoft.com/office/drawing/2014/main" id="{6897EA91-A71F-4130-8735-C12FA7BAC754}"/>
                </a:ext>
              </a:extLst>
            </p:cNvPr>
            <p:cNvCxnSpPr>
              <a:stCxn id="118" idx="2"/>
              <a:endCxn id="119" idx="0"/>
            </p:cNvCxnSpPr>
            <p:nvPr/>
          </p:nvCxnSpPr>
          <p:spPr>
            <a:xfrm flipH="1">
              <a:off x="1089357" y="4056937"/>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121" name="Rechteck 120">
            <a:extLst>
              <a:ext uri="{FF2B5EF4-FFF2-40B4-BE49-F238E27FC236}">
                <a16:creationId xmlns:a16="http://schemas.microsoft.com/office/drawing/2014/main" id="{B0E8DC3A-F3B0-4273-92FD-87E587C6C91E}"/>
              </a:ext>
            </a:extLst>
          </p:cNvPr>
          <p:cNvSpPr/>
          <p:nvPr/>
        </p:nvSpPr>
        <p:spPr>
          <a:xfrm>
            <a:off x="7201020" y="5113335"/>
            <a:ext cx="1202902" cy="523220"/>
          </a:xfrm>
          <a:prstGeom prst="rect">
            <a:avLst/>
          </a:prstGeom>
        </p:spPr>
        <p:txBody>
          <a:bodyPr wrap="square">
            <a:spAutoFit/>
          </a:bodyPr>
          <a:lstStyle/>
          <a:p>
            <a:r>
              <a:rPr lang="de-DE" sz="1400" dirty="0"/>
              <a:t>Light </a:t>
            </a:r>
            <a:r>
              <a:rPr lang="de-DE" sz="1400" dirty="0" err="1"/>
              <a:t>barrier</a:t>
            </a:r>
            <a:endParaRPr lang="de-DE" sz="1400" dirty="0"/>
          </a:p>
          <a:p>
            <a:endParaRPr lang="de-DE" sz="1400" dirty="0"/>
          </a:p>
        </p:txBody>
      </p:sp>
      <p:sp>
        <p:nvSpPr>
          <p:cNvPr id="122" name="Rechteck 121">
            <a:extLst>
              <a:ext uri="{FF2B5EF4-FFF2-40B4-BE49-F238E27FC236}">
                <a16:creationId xmlns:a16="http://schemas.microsoft.com/office/drawing/2014/main" id="{0DFCC153-9028-40C3-9DA0-05B8457EBF99}"/>
              </a:ext>
            </a:extLst>
          </p:cNvPr>
          <p:cNvSpPr/>
          <p:nvPr/>
        </p:nvSpPr>
        <p:spPr>
          <a:xfrm>
            <a:off x="6543501" y="5547784"/>
            <a:ext cx="334926" cy="125420"/>
          </a:xfrm>
          <a:prstGeom prst="rect">
            <a:avLst/>
          </a:prstGeom>
          <a:solidFill>
            <a:schemeClr val="tx1">
              <a:lumMod val="90000"/>
              <a:lumOff val="1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sp>
        <p:nvSpPr>
          <p:cNvPr id="123" name="Rechteck 122">
            <a:extLst>
              <a:ext uri="{FF2B5EF4-FFF2-40B4-BE49-F238E27FC236}">
                <a16:creationId xmlns:a16="http://schemas.microsoft.com/office/drawing/2014/main" id="{C757B42C-3213-47CA-B22A-ECD21523027D}"/>
              </a:ext>
            </a:extLst>
          </p:cNvPr>
          <p:cNvSpPr/>
          <p:nvPr/>
        </p:nvSpPr>
        <p:spPr>
          <a:xfrm>
            <a:off x="7196907" y="5456605"/>
            <a:ext cx="1202902" cy="307777"/>
          </a:xfrm>
          <a:prstGeom prst="rect">
            <a:avLst/>
          </a:prstGeom>
        </p:spPr>
        <p:txBody>
          <a:bodyPr wrap="square">
            <a:spAutoFit/>
          </a:bodyPr>
          <a:lstStyle/>
          <a:p>
            <a:r>
              <a:rPr lang="de-DE" sz="1400" dirty="0" err="1"/>
              <a:t>Workpiece</a:t>
            </a:r>
            <a:endParaRPr lang="de-DE" sz="1400" dirty="0"/>
          </a:p>
        </p:txBody>
      </p:sp>
      <p:sp>
        <p:nvSpPr>
          <p:cNvPr id="124" name="Rechteck 123">
            <a:extLst>
              <a:ext uri="{FF2B5EF4-FFF2-40B4-BE49-F238E27FC236}">
                <a16:creationId xmlns:a16="http://schemas.microsoft.com/office/drawing/2014/main" id="{3A7B1B11-A1BD-480A-A1A9-6D5ABB9F9EED}"/>
              </a:ext>
            </a:extLst>
          </p:cNvPr>
          <p:cNvSpPr/>
          <p:nvPr/>
        </p:nvSpPr>
        <p:spPr>
          <a:xfrm>
            <a:off x="6933529" y="4557499"/>
            <a:ext cx="1202902" cy="307777"/>
          </a:xfrm>
          <a:prstGeom prst="rect">
            <a:avLst/>
          </a:prstGeom>
        </p:spPr>
        <p:txBody>
          <a:bodyPr wrap="square">
            <a:spAutoFit/>
          </a:bodyPr>
          <a:lstStyle/>
          <a:p>
            <a:r>
              <a:rPr lang="de-DE" sz="1400" dirty="0" err="1"/>
              <a:t>Conveyor</a:t>
            </a:r>
            <a:endParaRPr lang="de-DE" sz="1400" dirty="0"/>
          </a:p>
        </p:txBody>
      </p:sp>
      <p:sp>
        <p:nvSpPr>
          <p:cNvPr id="125" name="Rechteck 124">
            <a:extLst>
              <a:ext uri="{FF2B5EF4-FFF2-40B4-BE49-F238E27FC236}">
                <a16:creationId xmlns:a16="http://schemas.microsoft.com/office/drawing/2014/main" id="{9129B1C3-B748-44EB-9A35-B94296BE39BE}"/>
              </a:ext>
            </a:extLst>
          </p:cNvPr>
          <p:cNvSpPr/>
          <p:nvPr/>
        </p:nvSpPr>
        <p:spPr>
          <a:xfrm>
            <a:off x="8178233" y="4689165"/>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Tree>
    <p:extLst>
      <p:ext uri="{BB962C8B-B14F-4D97-AF65-F5344CB8AC3E}">
        <p14:creationId xmlns:p14="http://schemas.microsoft.com/office/powerpoint/2010/main" val="278973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40" grpId="0" animBg="1"/>
      <p:bldP spid="42" grpId="0"/>
      <p:bldP spid="43" grpId="0"/>
      <p:bldP spid="44" grpId="0" animBg="1"/>
      <p:bldP spid="45" grpId="0" animBg="1"/>
      <p:bldP spid="46" grpId="0" animBg="1"/>
      <p:bldP spid="47" grpId="0" animBg="1"/>
      <p:bldP spid="59" grpId="0" animBg="1"/>
      <p:bldP spid="116" grpId="0" animBg="1"/>
      <p:bldP spid="121" grpId="0"/>
      <p:bldP spid="122" grpId="0" animBg="1"/>
      <p:bldP spid="123" grpId="0"/>
      <p:bldP spid="124" grpId="0"/>
      <p:bldP spid="1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ihandform: Form 39">
            <a:extLst>
              <a:ext uri="{FF2B5EF4-FFF2-40B4-BE49-F238E27FC236}">
                <a16:creationId xmlns:a16="http://schemas.microsoft.com/office/drawing/2014/main" id="{28BE7C21-CD6A-44C6-902D-8F388B92F67A}"/>
              </a:ext>
            </a:extLst>
          </p:cNvPr>
          <p:cNvSpPr>
            <a:spLocks noChangeAspect="1"/>
          </p:cNvSpPr>
          <p:nvPr/>
        </p:nvSpPr>
        <p:spPr>
          <a:xfrm flipH="1">
            <a:off x="9474192" y="3626321"/>
            <a:ext cx="1115560" cy="1145376"/>
          </a:xfrm>
          <a:custGeom>
            <a:avLst/>
            <a:gdLst>
              <a:gd name="connsiteX0" fmla="*/ 828106 w 871691"/>
              <a:gd name="connsiteY0" fmla="*/ 442004 h 871691"/>
              <a:gd name="connsiteX1" fmla="*/ 828106 w 871691"/>
              <a:gd name="connsiteY1" fmla="*/ 392261 h 871691"/>
              <a:gd name="connsiteX2" fmla="*/ 764531 w 871691"/>
              <a:gd name="connsiteY2" fmla="*/ 320535 h 871691"/>
              <a:gd name="connsiteX3" fmla="*/ 609396 w 871691"/>
              <a:gd name="connsiteY3" fmla="*/ 144835 h 871691"/>
              <a:gd name="connsiteX4" fmla="*/ 610184 w 871691"/>
              <a:gd name="connsiteY4" fmla="*/ 130754 h 871691"/>
              <a:gd name="connsiteX5" fmla="*/ 479430 w 871691"/>
              <a:gd name="connsiteY5" fmla="*/ 0 h 871691"/>
              <a:gd name="connsiteX6" fmla="*/ 348676 w 871691"/>
              <a:gd name="connsiteY6" fmla="*/ 130754 h 871691"/>
              <a:gd name="connsiteX7" fmla="*/ 349023 w 871691"/>
              <a:gd name="connsiteY7" fmla="*/ 137585 h 871691"/>
              <a:gd name="connsiteX8" fmla="*/ 181120 w 871691"/>
              <a:gd name="connsiteY8" fmla="*/ 305482 h 871691"/>
              <a:gd name="connsiteX9" fmla="*/ 65398 w 871691"/>
              <a:gd name="connsiteY9" fmla="*/ 392722 h 871691"/>
              <a:gd name="connsiteX10" fmla="*/ 101697 w 871691"/>
              <a:gd name="connsiteY10" fmla="*/ 533025 h 871691"/>
              <a:gd name="connsiteX11" fmla="*/ 101697 w 871691"/>
              <a:gd name="connsiteY11" fmla="*/ 755466 h 871691"/>
              <a:gd name="connsiteX12" fmla="*/ 14528 w 871691"/>
              <a:gd name="connsiteY12" fmla="*/ 755466 h 871691"/>
              <a:gd name="connsiteX13" fmla="*/ 0 w 871691"/>
              <a:gd name="connsiteY13" fmla="*/ 769994 h 871691"/>
              <a:gd name="connsiteX14" fmla="*/ 0 w 871691"/>
              <a:gd name="connsiteY14" fmla="*/ 857163 h 871691"/>
              <a:gd name="connsiteX15" fmla="*/ 14528 w 871691"/>
              <a:gd name="connsiteY15" fmla="*/ 871691 h 871691"/>
              <a:gd name="connsiteX16" fmla="*/ 566599 w 871691"/>
              <a:gd name="connsiteY16" fmla="*/ 871691 h 871691"/>
              <a:gd name="connsiteX17" fmla="*/ 581127 w 871691"/>
              <a:gd name="connsiteY17" fmla="*/ 857163 h 871691"/>
              <a:gd name="connsiteX18" fmla="*/ 581127 w 871691"/>
              <a:gd name="connsiteY18" fmla="*/ 769994 h 871691"/>
              <a:gd name="connsiteX19" fmla="*/ 566599 w 871691"/>
              <a:gd name="connsiteY19" fmla="*/ 755466 h 871691"/>
              <a:gd name="connsiteX20" fmla="*/ 276035 w 871691"/>
              <a:gd name="connsiteY20" fmla="*/ 755466 h 871691"/>
              <a:gd name="connsiteX21" fmla="*/ 276035 w 871691"/>
              <a:gd name="connsiteY21" fmla="*/ 533025 h 871691"/>
              <a:gd name="connsiteX22" fmla="*/ 317846 w 871691"/>
              <a:gd name="connsiteY22" fmla="*/ 415344 h 871691"/>
              <a:gd name="connsiteX23" fmla="*/ 472024 w 871691"/>
              <a:gd name="connsiteY23" fmla="*/ 261131 h 871691"/>
              <a:gd name="connsiteX24" fmla="*/ 479430 w 871691"/>
              <a:gd name="connsiteY24" fmla="*/ 261507 h 871691"/>
              <a:gd name="connsiteX25" fmla="*/ 501471 w 871691"/>
              <a:gd name="connsiteY25" fmla="*/ 259501 h 871691"/>
              <a:gd name="connsiteX26" fmla="*/ 682825 w 871691"/>
              <a:gd name="connsiteY26" fmla="*/ 402434 h 871691"/>
              <a:gd name="connsiteX27" fmla="*/ 682825 w 871691"/>
              <a:gd name="connsiteY27" fmla="*/ 442031 h 871691"/>
              <a:gd name="connsiteX28" fmla="*/ 639240 w 871691"/>
              <a:gd name="connsiteY28" fmla="*/ 508486 h 871691"/>
              <a:gd name="connsiteX29" fmla="*/ 639240 w 871691"/>
              <a:gd name="connsiteY29" fmla="*/ 653768 h 871691"/>
              <a:gd name="connsiteX30" fmla="*/ 646092 w 871691"/>
              <a:gd name="connsiteY30" fmla="*/ 666183 h 871691"/>
              <a:gd name="connsiteX31" fmla="*/ 660259 w 871691"/>
              <a:gd name="connsiteY31" fmla="*/ 666842 h 871691"/>
              <a:gd name="connsiteX32" fmla="*/ 718371 w 871691"/>
              <a:gd name="connsiteY32" fmla="*/ 637785 h 871691"/>
              <a:gd name="connsiteX33" fmla="*/ 726409 w 871691"/>
              <a:gd name="connsiteY33" fmla="*/ 624712 h 871691"/>
              <a:gd name="connsiteX34" fmla="*/ 726409 w 871691"/>
              <a:gd name="connsiteY34" fmla="*/ 523015 h 871691"/>
              <a:gd name="connsiteX35" fmla="*/ 784522 w 871691"/>
              <a:gd name="connsiteY35" fmla="*/ 523015 h 871691"/>
              <a:gd name="connsiteX36" fmla="*/ 784522 w 871691"/>
              <a:gd name="connsiteY36" fmla="*/ 624712 h 871691"/>
              <a:gd name="connsiteX37" fmla="*/ 792560 w 871691"/>
              <a:gd name="connsiteY37" fmla="*/ 637785 h 871691"/>
              <a:gd name="connsiteX38" fmla="*/ 850672 w 871691"/>
              <a:gd name="connsiteY38" fmla="*/ 666842 h 871691"/>
              <a:gd name="connsiteX39" fmla="*/ 864839 w 871691"/>
              <a:gd name="connsiteY39" fmla="*/ 666183 h 871691"/>
              <a:gd name="connsiteX40" fmla="*/ 871691 w 871691"/>
              <a:gd name="connsiteY40" fmla="*/ 653768 h 871691"/>
              <a:gd name="connsiteX41" fmla="*/ 871691 w 871691"/>
              <a:gd name="connsiteY41" fmla="*/ 508486 h 871691"/>
              <a:gd name="connsiteX42" fmla="*/ 828106 w 871691"/>
              <a:gd name="connsiteY42" fmla="*/ 442004 h 871691"/>
              <a:gd name="connsiteX43" fmla="*/ 479430 w 871691"/>
              <a:gd name="connsiteY43" fmla="*/ 29056 h 871691"/>
              <a:gd name="connsiteX44" fmla="*/ 581127 w 871691"/>
              <a:gd name="connsiteY44" fmla="*/ 130754 h 871691"/>
              <a:gd name="connsiteX45" fmla="*/ 479430 w 871691"/>
              <a:gd name="connsiteY45" fmla="*/ 232451 h 871691"/>
              <a:gd name="connsiteX46" fmla="*/ 377733 w 871691"/>
              <a:gd name="connsiteY46" fmla="*/ 130754 h 871691"/>
              <a:gd name="connsiteX47" fmla="*/ 479430 w 871691"/>
              <a:gd name="connsiteY47" fmla="*/ 29056 h 871691"/>
              <a:gd name="connsiteX48" fmla="*/ 552071 w 871691"/>
              <a:gd name="connsiteY48" fmla="*/ 842635 h 871691"/>
              <a:gd name="connsiteX49" fmla="*/ 29056 w 871691"/>
              <a:gd name="connsiteY49" fmla="*/ 842635 h 871691"/>
              <a:gd name="connsiteX50" fmla="*/ 29056 w 871691"/>
              <a:gd name="connsiteY50" fmla="*/ 784522 h 871691"/>
              <a:gd name="connsiteX51" fmla="*/ 552071 w 871691"/>
              <a:gd name="connsiteY51" fmla="*/ 784522 h 871691"/>
              <a:gd name="connsiteX52" fmla="*/ 246979 w 871691"/>
              <a:gd name="connsiteY52" fmla="*/ 755466 h 871691"/>
              <a:gd name="connsiteX53" fmla="*/ 130754 w 871691"/>
              <a:gd name="connsiteY53" fmla="*/ 755466 h 871691"/>
              <a:gd name="connsiteX54" fmla="*/ 130754 w 871691"/>
              <a:gd name="connsiteY54" fmla="*/ 552794 h 871691"/>
              <a:gd name="connsiteX55" fmla="*/ 246979 w 871691"/>
              <a:gd name="connsiteY55" fmla="*/ 552794 h 871691"/>
              <a:gd name="connsiteX56" fmla="*/ 188866 w 871691"/>
              <a:gd name="connsiteY56" fmla="*/ 537543 h 871691"/>
              <a:gd name="connsiteX57" fmla="*/ 87169 w 871691"/>
              <a:gd name="connsiteY57" fmla="*/ 435846 h 871691"/>
              <a:gd name="connsiteX58" fmla="*/ 188866 w 871691"/>
              <a:gd name="connsiteY58" fmla="*/ 334148 h 871691"/>
              <a:gd name="connsiteX59" fmla="*/ 290564 w 871691"/>
              <a:gd name="connsiteY59" fmla="*/ 435846 h 871691"/>
              <a:gd name="connsiteX60" fmla="*/ 188866 w 871691"/>
              <a:gd name="connsiteY60" fmla="*/ 537543 h 871691"/>
              <a:gd name="connsiteX61" fmla="*/ 308597 w 871691"/>
              <a:gd name="connsiteY61" fmla="*/ 383542 h 871691"/>
              <a:gd name="connsiteX62" fmla="*/ 218965 w 871691"/>
              <a:gd name="connsiteY62" fmla="*/ 308795 h 871691"/>
              <a:gd name="connsiteX63" fmla="*/ 355536 w 871691"/>
              <a:gd name="connsiteY63" fmla="*/ 172231 h 871691"/>
              <a:gd name="connsiteX64" fmla="*/ 437576 w 871691"/>
              <a:gd name="connsiteY64" fmla="*/ 254548 h 871691"/>
              <a:gd name="connsiteX65" fmla="*/ 600840 w 871691"/>
              <a:gd name="connsiteY65" fmla="*/ 179034 h 871691"/>
              <a:gd name="connsiteX66" fmla="*/ 729417 w 871691"/>
              <a:gd name="connsiteY66" fmla="*/ 324663 h 871691"/>
              <a:gd name="connsiteX67" fmla="*/ 687067 w 871691"/>
              <a:gd name="connsiteY67" fmla="*/ 368738 h 871691"/>
              <a:gd name="connsiteX68" fmla="*/ 535017 w 871691"/>
              <a:gd name="connsiteY68" fmla="*/ 248922 h 871691"/>
              <a:gd name="connsiteX69" fmla="*/ 600840 w 871691"/>
              <a:gd name="connsiteY69" fmla="*/ 179034 h 871691"/>
              <a:gd name="connsiteX70" fmla="*/ 711881 w 871691"/>
              <a:gd name="connsiteY70" fmla="*/ 392261 h 871691"/>
              <a:gd name="connsiteX71" fmla="*/ 755466 w 871691"/>
              <a:gd name="connsiteY71" fmla="*/ 348676 h 871691"/>
              <a:gd name="connsiteX72" fmla="*/ 799050 w 871691"/>
              <a:gd name="connsiteY72" fmla="*/ 392261 h 871691"/>
              <a:gd name="connsiteX73" fmla="*/ 799050 w 871691"/>
              <a:gd name="connsiteY73" fmla="*/ 435846 h 871691"/>
              <a:gd name="connsiteX74" fmla="*/ 711881 w 871691"/>
              <a:gd name="connsiteY74" fmla="*/ 435846 h 871691"/>
              <a:gd name="connsiteX75" fmla="*/ 842635 w 871691"/>
              <a:gd name="connsiteY75" fmla="*/ 630260 h 871691"/>
              <a:gd name="connsiteX76" fmla="*/ 813578 w 871691"/>
              <a:gd name="connsiteY76" fmla="*/ 615732 h 871691"/>
              <a:gd name="connsiteX77" fmla="*/ 813578 w 871691"/>
              <a:gd name="connsiteY77" fmla="*/ 508486 h 871691"/>
              <a:gd name="connsiteX78" fmla="*/ 799050 w 871691"/>
              <a:gd name="connsiteY78" fmla="*/ 493958 h 871691"/>
              <a:gd name="connsiteX79" fmla="*/ 711881 w 871691"/>
              <a:gd name="connsiteY79" fmla="*/ 493958 h 871691"/>
              <a:gd name="connsiteX80" fmla="*/ 697353 w 871691"/>
              <a:gd name="connsiteY80" fmla="*/ 508486 h 871691"/>
              <a:gd name="connsiteX81" fmla="*/ 697353 w 871691"/>
              <a:gd name="connsiteY81" fmla="*/ 615732 h 871691"/>
              <a:gd name="connsiteX82" fmla="*/ 668296 w 871691"/>
              <a:gd name="connsiteY82" fmla="*/ 630260 h 871691"/>
              <a:gd name="connsiteX83" fmla="*/ 668296 w 871691"/>
              <a:gd name="connsiteY83" fmla="*/ 508486 h 871691"/>
              <a:gd name="connsiteX84" fmla="*/ 711881 w 871691"/>
              <a:gd name="connsiteY84" fmla="*/ 464902 h 871691"/>
              <a:gd name="connsiteX85" fmla="*/ 799050 w 871691"/>
              <a:gd name="connsiteY85" fmla="*/ 464902 h 871691"/>
              <a:gd name="connsiteX86" fmla="*/ 842635 w 871691"/>
              <a:gd name="connsiteY86" fmla="*/ 508486 h 8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71691" h="871691">
                <a:moveTo>
                  <a:pt x="828106" y="442004"/>
                </a:moveTo>
                <a:lnTo>
                  <a:pt x="828106" y="392261"/>
                </a:lnTo>
                <a:cubicBezTo>
                  <a:pt x="827994" y="355755"/>
                  <a:pt x="800754" y="325032"/>
                  <a:pt x="764531" y="320535"/>
                </a:cubicBezTo>
                <a:lnTo>
                  <a:pt x="609396" y="144835"/>
                </a:lnTo>
                <a:cubicBezTo>
                  <a:pt x="609908" y="140153"/>
                  <a:pt x="610169" y="135457"/>
                  <a:pt x="610184" y="130754"/>
                </a:cubicBezTo>
                <a:cubicBezTo>
                  <a:pt x="610184" y="58538"/>
                  <a:pt x="551646" y="0"/>
                  <a:pt x="479430" y="0"/>
                </a:cubicBezTo>
                <a:cubicBezTo>
                  <a:pt x="407214" y="0"/>
                  <a:pt x="348676" y="58538"/>
                  <a:pt x="348676" y="130754"/>
                </a:cubicBezTo>
                <a:cubicBezTo>
                  <a:pt x="348676" y="133066"/>
                  <a:pt x="348911" y="135315"/>
                  <a:pt x="349023" y="137585"/>
                </a:cubicBezTo>
                <a:lnTo>
                  <a:pt x="181120" y="305482"/>
                </a:lnTo>
                <a:cubicBezTo>
                  <a:pt x="128455" y="308482"/>
                  <a:pt x="82785" y="342916"/>
                  <a:pt x="65398" y="392722"/>
                </a:cubicBezTo>
                <a:cubicBezTo>
                  <a:pt x="48011" y="442528"/>
                  <a:pt x="62341" y="497903"/>
                  <a:pt x="101697" y="533025"/>
                </a:cubicBezTo>
                <a:lnTo>
                  <a:pt x="101697" y="755466"/>
                </a:lnTo>
                <a:lnTo>
                  <a:pt x="14528" y="755466"/>
                </a:lnTo>
                <a:cubicBezTo>
                  <a:pt x="6505" y="755466"/>
                  <a:pt x="0" y="761971"/>
                  <a:pt x="0" y="769994"/>
                </a:cubicBezTo>
                <a:lnTo>
                  <a:pt x="0" y="857163"/>
                </a:lnTo>
                <a:cubicBezTo>
                  <a:pt x="0" y="865186"/>
                  <a:pt x="6505" y="871691"/>
                  <a:pt x="14528" y="871691"/>
                </a:cubicBezTo>
                <a:lnTo>
                  <a:pt x="566599" y="871691"/>
                </a:lnTo>
                <a:cubicBezTo>
                  <a:pt x="574622" y="871691"/>
                  <a:pt x="581127" y="865186"/>
                  <a:pt x="581127" y="857163"/>
                </a:cubicBezTo>
                <a:lnTo>
                  <a:pt x="581127" y="769994"/>
                </a:lnTo>
                <a:cubicBezTo>
                  <a:pt x="581127" y="761971"/>
                  <a:pt x="574622" y="755466"/>
                  <a:pt x="566599" y="755466"/>
                </a:cubicBezTo>
                <a:lnTo>
                  <a:pt x="276035" y="755466"/>
                </a:lnTo>
                <a:lnTo>
                  <a:pt x="276035" y="533025"/>
                </a:lnTo>
                <a:cubicBezTo>
                  <a:pt x="309383" y="503670"/>
                  <a:pt x="325195" y="459163"/>
                  <a:pt x="317846" y="415344"/>
                </a:cubicBezTo>
                <a:lnTo>
                  <a:pt x="472024" y="261131"/>
                </a:lnTo>
                <a:cubicBezTo>
                  <a:pt x="474492" y="261273"/>
                  <a:pt x="476933" y="261507"/>
                  <a:pt x="479430" y="261507"/>
                </a:cubicBezTo>
                <a:cubicBezTo>
                  <a:pt x="486821" y="261466"/>
                  <a:pt x="494193" y="260790"/>
                  <a:pt x="501471" y="259501"/>
                </a:cubicBezTo>
                <a:lnTo>
                  <a:pt x="682825" y="402434"/>
                </a:lnTo>
                <a:lnTo>
                  <a:pt x="682825" y="442031"/>
                </a:lnTo>
                <a:cubicBezTo>
                  <a:pt x="656392" y="453574"/>
                  <a:pt x="639289" y="479650"/>
                  <a:pt x="639240" y="508486"/>
                </a:cubicBezTo>
                <a:lnTo>
                  <a:pt x="639240" y="653768"/>
                </a:lnTo>
                <a:cubicBezTo>
                  <a:pt x="639211" y="658819"/>
                  <a:pt x="641808" y="663515"/>
                  <a:pt x="646092" y="666183"/>
                </a:cubicBezTo>
                <a:cubicBezTo>
                  <a:pt x="650385" y="668850"/>
                  <a:pt x="655748" y="669097"/>
                  <a:pt x="660259" y="666842"/>
                </a:cubicBezTo>
                <a:lnTo>
                  <a:pt x="718371" y="637785"/>
                </a:lnTo>
                <a:cubicBezTo>
                  <a:pt x="723324" y="635317"/>
                  <a:pt x="726438" y="630245"/>
                  <a:pt x="726409" y="624712"/>
                </a:cubicBezTo>
                <a:lnTo>
                  <a:pt x="726409" y="523015"/>
                </a:lnTo>
                <a:lnTo>
                  <a:pt x="784522" y="523015"/>
                </a:lnTo>
                <a:lnTo>
                  <a:pt x="784522" y="624712"/>
                </a:lnTo>
                <a:cubicBezTo>
                  <a:pt x="784493" y="630245"/>
                  <a:pt x="787607" y="635317"/>
                  <a:pt x="792560" y="637785"/>
                </a:cubicBezTo>
                <a:lnTo>
                  <a:pt x="850672" y="666842"/>
                </a:lnTo>
                <a:cubicBezTo>
                  <a:pt x="855183" y="669097"/>
                  <a:pt x="860546" y="668850"/>
                  <a:pt x="864839" y="666183"/>
                </a:cubicBezTo>
                <a:cubicBezTo>
                  <a:pt x="869123" y="663515"/>
                  <a:pt x="871720" y="658819"/>
                  <a:pt x="871691" y="653768"/>
                </a:cubicBezTo>
                <a:lnTo>
                  <a:pt x="871691" y="508486"/>
                </a:lnTo>
                <a:cubicBezTo>
                  <a:pt x="871655" y="479635"/>
                  <a:pt x="854546" y="453544"/>
                  <a:pt x="828106" y="442004"/>
                </a:cubicBezTo>
                <a:close/>
                <a:moveTo>
                  <a:pt x="479430" y="29056"/>
                </a:moveTo>
                <a:cubicBezTo>
                  <a:pt x="535600" y="29056"/>
                  <a:pt x="581127" y="74585"/>
                  <a:pt x="581127" y="130754"/>
                </a:cubicBezTo>
                <a:cubicBezTo>
                  <a:pt x="581127" y="186923"/>
                  <a:pt x="535600" y="232451"/>
                  <a:pt x="479430" y="232451"/>
                </a:cubicBezTo>
                <a:cubicBezTo>
                  <a:pt x="423260" y="232451"/>
                  <a:pt x="377733" y="186923"/>
                  <a:pt x="377733" y="130754"/>
                </a:cubicBezTo>
                <a:cubicBezTo>
                  <a:pt x="377796" y="74613"/>
                  <a:pt x="423290" y="29120"/>
                  <a:pt x="479430" y="29056"/>
                </a:cubicBezTo>
                <a:close/>
                <a:moveTo>
                  <a:pt x="552071" y="842635"/>
                </a:moveTo>
                <a:lnTo>
                  <a:pt x="29056" y="842635"/>
                </a:lnTo>
                <a:lnTo>
                  <a:pt x="29056" y="784522"/>
                </a:lnTo>
                <a:lnTo>
                  <a:pt x="552071" y="784522"/>
                </a:lnTo>
                <a:close/>
                <a:moveTo>
                  <a:pt x="246979" y="755466"/>
                </a:moveTo>
                <a:lnTo>
                  <a:pt x="130754" y="755466"/>
                </a:lnTo>
                <a:lnTo>
                  <a:pt x="130754" y="552794"/>
                </a:lnTo>
                <a:cubicBezTo>
                  <a:pt x="167315" y="571188"/>
                  <a:pt x="210417" y="571188"/>
                  <a:pt x="246979" y="552794"/>
                </a:cubicBezTo>
                <a:close/>
                <a:moveTo>
                  <a:pt x="188866" y="537543"/>
                </a:moveTo>
                <a:cubicBezTo>
                  <a:pt x="132697" y="537543"/>
                  <a:pt x="87169" y="492015"/>
                  <a:pt x="87169" y="435846"/>
                </a:cubicBezTo>
                <a:cubicBezTo>
                  <a:pt x="87169" y="379676"/>
                  <a:pt x="132697" y="334148"/>
                  <a:pt x="188866" y="334148"/>
                </a:cubicBezTo>
                <a:cubicBezTo>
                  <a:pt x="245036" y="334148"/>
                  <a:pt x="290564" y="379676"/>
                  <a:pt x="290564" y="435846"/>
                </a:cubicBezTo>
                <a:cubicBezTo>
                  <a:pt x="290500" y="491986"/>
                  <a:pt x="245007" y="537479"/>
                  <a:pt x="188866" y="537543"/>
                </a:cubicBezTo>
                <a:close/>
                <a:moveTo>
                  <a:pt x="308597" y="383542"/>
                </a:moveTo>
                <a:cubicBezTo>
                  <a:pt x="292060" y="345981"/>
                  <a:pt x="258890" y="318322"/>
                  <a:pt x="218965" y="308795"/>
                </a:cubicBezTo>
                <a:lnTo>
                  <a:pt x="355536" y="172231"/>
                </a:lnTo>
                <a:cubicBezTo>
                  <a:pt x="368575" y="210949"/>
                  <a:pt x="398900" y="241382"/>
                  <a:pt x="437576" y="254548"/>
                </a:cubicBezTo>
                <a:close/>
                <a:moveTo>
                  <a:pt x="600840" y="179034"/>
                </a:moveTo>
                <a:lnTo>
                  <a:pt x="729417" y="324663"/>
                </a:lnTo>
                <a:cubicBezTo>
                  <a:pt x="709504" y="332410"/>
                  <a:pt x="694011" y="348535"/>
                  <a:pt x="687067" y="368738"/>
                </a:cubicBezTo>
                <a:lnTo>
                  <a:pt x="535017" y="248922"/>
                </a:lnTo>
                <a:cubicBezTo>
                  <a:pt x="564988" y="234770"/>
                  <a:pt x="588506" y="209800"/>
                  <a:pt x="600840" y="179034"/>
                </a:cubicBezTo>
                <a:close/>
                <a:moveTo>
                  <a:pt x="711881" y="392261"/>
                </a:moveTo>
                <a:cubicBezTo>
                  <a:pt x="711881" y="368191"/>
                  <a:pt x="731396" y="348676"/>
                  <a:pt x="755466" y="348676"/>
                </a:cubicBezTo>
                <a:cubicBezTo>
                  <a:pt x="779535" y="348676"/>
                  <a:pt x="799050" y="368191"/>
                  <a:pt x="799050" y="392261"/>
                </a:cubicBezTo>
                <a:lnTo>
                  <a:pt x="799050" y="435846"/>
                </a:lnTo>
                <a:lnTo>
                  <a:pt x="711881" y="435846"/>
                </a:lnTo>
                <a:close/>
                <a:moveTo>
                  <a:pt x="842635" y="630260"/>
                </a:moveTo>
                <a:lnTo>
                  <a:pt x="813578" y="615732"/>
                </a:lnTo>
                <a:lnTo>
                  <a:pt x="813578" y="508486"/>
                </a:lnTo>
                <a:cubicBezTo>
                  <a:pt x="813578" y="500463"/>
                  <a:pt x="807073" y="493958"/>
                  <a:pt x="799050" y="493958"/>
                </a:cubicBezTo>
                <a:lnTo>
                  <a:pt x="711881" y="493958"/>
                </a:lnTo>
                <a:cubicBezTo>
                  <a:pt x="703858" y="493958"/>
                  <a:pt x="697353" y="500463"/>
                  <a:pt x="697353" y="508486"/>
                </a:cubicBezTo>
                <a:lnTo>
                  <a:pt x="697353" y="615732"/>
                </a:lnTo>
                <a:lnTo>
                  <a:pt x="668296" y="630260"/>
                </a:lnTo>
                <a:lnTo>
                  <a:pt x="668296" y="508486"/>
                </a:lnTo>
                <a:cubicBezTo>
                  <a:pt x="668296" y="484417"/>
                  <a:pt x="687811" y="464902"/>
                  <a:pt x="711881" y="464902"/>
                </a:cubicBezTo>
                <a:lnTo>
                  <a:pt x="799050" y="464902"/>
                </a:lnTo>
                <a:cubicBezTo>
                  <a:pt x="823120" y="464902"/>
                  <a:pt x="842635" y="484417"/>
                  <a:pt x="842635" y="508486"/>
                </a:cubicBezTo>
                <a:close/>
              </a:path>
            </a:pathLst>
          </a:custGeom>
          <a:solidFill>
            <a:srgbClr val="000000"/>
          </a:solidFill>
          <a:ln w="1806" cap="flat">
            <a:noFill/>
            <a:prstDash val="solid"/>
            <a:miter/>
          </a:ln>
        </p:spPr>
        <p:txBody>
          <a:bodyPr rtlCol="0" anchor="ctr"/>
          <a:lstStyle/>
          <a:p>
            <a:endParaRPr lang="en-US"/>
          </a:p>
        </p:txBody>
      </p:sp>
      <p:sp>
        <p:nvSpPr>
          <p:cNvPr id="3" name="Titel 2">
            <a:extLst>
              <a:ext uri="{FF2B5EF4-FFF2-40B4-BE49-F238E27FC236}">
                <a16:creationId xmlns:a16="http://schemas.microsoft.com/office/drawing/2014/main" id="{A21C963F-0731-476F-8728-7299FBD2CA33}"/>
              </a:ext>
            </a:extLst>
          </p:cNvPr>
          <p:cNvSpPr>
            <a:spLocks noGrp="1"/>
          </p:cNvSpPr>
          <p:nvPr>
            <p:ph type="title"/>
          </p:nvPr>
        </p:nvSpPr>
        <p:spPr/>
        <p:txBody>
          <a:bodyPr/>
          <a:lstStyle/>
          <a:p>
            <a:r>
              <a:rPr lang="de-DE" dirty="0"/>
              <a:t>Scenario Description</a:t>
            </a:r>
          </a:p>
        </p:txBody>
      </p:sp>
      <p:sp>
        <p:nvSpPr>
          <p:cNvPr id="11" name="Rechteck 10">
            <a:extLst>
              <a:ext uri="{FF2B5EF4-FFF2-40B4-BE49-F238E27FC236}">
                <a16:creationId xmlns:a16="http://schemas.microsoft.com/office/drawing/2014/main" id="{98B5A592-2D62-4766-B3F3-D9D6026AD8BB}"/>
              </a:ext>
            </a:extLst>
          </p:cNvPr>
          <p:cNvSpPr/>
          <p:nvPr/>
        </p:nvSpPr>
        <p:spPr>
          <a:xfrm>
            <a:off x="1558721" y="2017182"/>
            <a:ext cx="3045891" cy="923330"/>
          </a:xfrm>
          <a:prstGeom prst="rect">
            <a:avLst/>
          </a:prstGeom>
        </p:spPr>
        <p:txBody>
          <a:bodyPr wrap="square">
            <a:spAutoFit/>
          </a:bodyPr>
          <a:lstStyle/>
          <a:p>
            <a:r>
              <a:rPr lang="de-DE" dirty="0"/>
              <a:t>B </a:t>
            </a:r>
            <a:r>
              <a:rPr lang="de-DE" dirty="0" err="1"/>
              <a:t>requests</a:t>
            </a:r>
            <a:r>
              <a:rPr lang="de-DE" dirty="0"/>
              <a:t> </a:t>
            </a:r>
            <a:r>
              <a:rPr lang="de-DE" dirty="0" err="1"/>
              <a:t>stop</a:t>
            </a:r>
            <a:r>
              <a:rPr lang="de-DE" dirty="0"/>
              <a:t> </a:t>
            </a:r>
            <a:r>
              <a:rPr lang="de-DE" dirty="0" err="1"/>
              <a:t>from</a:t>
            </a:r>
            <a:r>
              <a:rPr lang="de-DE" dirty="0"/>
              <a:t> </a:t>
            </a:r>
            <a:r>
              <a:rPr lang="de-DE" dirty="0" err="1"/>
              <a:t>Conveyor</a:t>
            </a:r>
            <a:r>
              <a:rPr lang="de-DE" dirty="0"/>
              <a:t> at </a:t>
            </a:r>
            <a:r>
              <a:rPr lang="de-DE" dirty="0" err="1"/>
              <a:t>the</a:t>
            </a:r>
            <a:r>
              <a:rPr lang="de-DE" dirty="0"/>
              <a:t> </a:t>
            </a:r>
            <a:r>
              <a:rPr lang="de-DE" dirty="0" err="1"/>
              <a:t>correct</a:t>
            </a:r>
            <a:r>
              <a:rPr lang="de-DE" dirty="0"/>
              <a:t> </a:t>
            </a:r>
            <a:r>
              <a:rPr lang="de-DE" dirty="0" err="1"/>
              <a:t>position</a:t>
            </a:r>
            <a:r>
              <a:rPr lang="de-DE" dirty="0"/>
              <a:t> (e.g. </a:t>
            </a:r>
            <a:r>
              <a:rPr lang="de-DE" dirty="0" err="1"/>
              <a:t>center</a:t>
            </a:r>
            <a:r>
              <a:rPr lang="de-DE" dirty="0"/>
              <a:t> </a:t>
            </a:r>
            <a:r>
              <a:rPr lang="de-DE" dirty="0" err="1"/>
              <a:t>of</a:t>
            </a:r>
            <a:r>
              <a:rPr lang="de-DE" dirty="0"/>
              <a:t> </a:t>
            </a:r>
            <a:r>
              <a:rPr lang="de-DE" dirty="0" err="1"/>
              <a:t>the</a:t>
            </a:r>
            <a:r>
              <a:rPr lang="de-DE" dirty="0"/>
              <a:t> </a:t>
            </a:r>
            <a:r>
              <a:rPr lang="de-DE" dirty="0" err="1"/>
              <a:t>workpiece</a:t>
            </a:r>
            <a:r>
              <a:rPr lang="de-DE" dirty="0"/>
              <a:t>)</a:t>
            </a:r>
          </a:p>
        </p:txBody>
      </p:sp>
      <p:sp>
        <p:nvSpPr>
          <p:cNvPr id="12" name="Ellipse 11">
            <a:extLst>
              <a:ext uri="{FF2B5EF4-FFF2-40B4-BE49-F238E27FC236}">
                <a16:creationId xmlns:a16="http://schemas.microsoft.com/office/drawing/2014/main" id="{D8EFDA59-099C-45F9-8532-1BC9D814A03C}"/>
              </a:ext>
            </a:extLst>
          </p:cNvPr>
          <p:cNvSpPr/>
          <p:nvPr/>
        </p:nvSpPr>
        <p:spPr>
          <a:xfrm>
            <a:off x="854989" y="2057616"/>
            <a:ext cx="576000" cy="576000"/>
          </a:xfrm>
          <a:prstGeom prst="ellipse">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5</a:t>
            </a:r>
          </a:p>
        </p:txBody>
      </p:sp>
      <p:sp>
        <p:nvSpPr>
          <p:cNvPr id="38" name="Rechteck 37">
            <a:extLst>
              <a:ext uri="{FF2B5EF4-FFF2-40B4-BE49-F238E27FC236}">
                <a16:creationId xmlns:a16="http://schemas.microsoft.com/office/drawing/2014/main" id="{A45F3A45-D2FA-44DB-890A-911506A2CC63}"/>
              </a:ext>
            </a:extLst>
          </p:cNvPr>
          <p:cNvSpPr/>
          <p:nvPr/>
        </p:nvSpPr>
        <p:spPr>
          <a:xfrm>
            <a:off x="6306209" y="4192782"/>
            <a:ext cx="2902914" cy="433546"/>
          </a:xfrm>
          <a:prstGeom prst="rect">
            <a:avLst/>
          </a:prstGeom>
          <a:solidFill>
            <a:schemeClr val="bg2">
              <a:lumMod val="9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39" name="Textfeld 38">
            <a:extLst>
              <a:ext uri="{FF2B5EF4-FFF2-40B4-BE49-F238E27FC236}">
                <a16:creationId xmlns:a16="http://schemas.microsoft.com/office/drawing/2014/main" id="{52746D53-872F-474A-8DE2-1E7AEC541BC0}"/>
              </a:ext>
            </a:extLst>
          </p:cNvPr>
          <p:cNvSpPr txBox="1"/>
          <p:nvPr/>
        </p:nvSpPr>
        <p:spPr>
          <a:xfrm>
            <a:off x="9621512" y="4753659"/>
            <a:ext cx="945126" cy="307777"/>
          </a:xfrm>
          <a:prstGeom prst="rect">
            <a:avLst/>
          </a:prstGeom>
          <a:noFill/>
        </p:spPr>
        <p:txBody>
          <a:bodyPr wrap="square" rtlCol="0">
            <a:spAutoFit/>
          </a:bodyPr>
          <a:lstStyle/>
          <a:p>
            <a:pPr algn="l"/>
            <a:r>
              <a:rPr lang="de-DE" sz="1400" dirty="0" err="1"/>
              <a:t>Gripper</a:t>
            </a:r>
            <a:r>
              <a:rPr lang="de-DE" sz="1400" dirty="0"/>
              <a:t> 2</a:t>
            </a:r>
          </a:p>
        </p:txBody>
      </p:sp>
      <p:pic>
        <p:nvPicPr>
          <p:cNvPr id="41" name="Grafik 40">
            <a:extLst>
              <a:ext uri="{FF2B5EF4-FFF2-40B4-BE49-F238E27FC236}">
                <a16:creationId xmlns:a16="http://schemas.microsoft.com/office/drawing/2014/main" id="{39DA7DFC-22AD-4762-A1E5-DF60B18FD7F7}"/>
              </a:ext>
            </a:extLst>
          </p:cNvPr>
          <p:cNvPicPr>
            <a:picLocks noChangeAspect="1"/>
          </p:cNvPicPr>
          <p:nvPr/>
        </p:nvPicPr>
        <p:blipFill rotWithShape="1">
          <a:blip r:embed="rId2"/>
          <a:srcRect b="17530"/>
          <a:stretch/>
        </p:blipFill>
        <p:spPr>
          <a:xfrm>
            <a:off x="8443319" y="3621123"/>
            <a:ext cx="729464" cy="571053"/>
          </a:xfrm>
          <a:prstGeom prst="rect">
            <a:avLst/>
          </a:prstGeom>
        </p:spPr>
      </p:pic>
      <p:sp>
        <p:nvSpPr>
          <p:cNvPr id="42" name="Textfeld 41">
            <a:extLst>
              <a:ext uri="{FF2B5EF4-FFF2-40B4-BE49-F238E27FC236}">
                <a16:creationId xmlns:a16="http://schemas.microsoft.com/office/drawing/2014/main" id="{0EA200E8-FDD1-442C-A72E-337520C027B9}"/>
              </a:ext>
            </a:extLst>
          </p:cNvPr>
          <p:cNvSpPr txBox="1"/>
          <p:nvPr/>
        </p:nvSpPr>
        <p:spPr>
          <a:xfrm>
            <a:off x="8252662" y="3176862"/>
            <a:ext cx="945126" cy="307777"/>
          </a:xfrm>
          <a:prstGeom prst="rect">
            <a:avLst/>
          </a:prstGeom>
          <a:noFill/>
        </p:spPr>
        <p:txBody>
          <a:bodyPr wrap="square" rtlCol="0">
            <a:spAutoFit/>
          </a:bodyPr>
          <a:lstStyle/>
          <a:p>
            <a:pPr algn="l"/>
            <a:r>
              <a:rPr lang="de-DE" sz="1400" dirty="0" err="1"/>
              <a:t>Gripper</a:t>
            </a:r>
            <a:r>
              <a:rPr lang="de-DE" sz="1400" dirty="0"/>
              <a:t> 1</a:t>
            </a:r>
          </a:p>
        </p:txBody>
      </p:sp>
      <p:sp>
        <p:nvSpPr>
          <p:cNvPr id="43" name="Rechteck 42">
            <a:extLst>
              <a:ext uri="{FF2B5EF4-FFF2-40B4-BE49-F238E27FC236}">
                <a16:creationId xmlns:a16="http://schemas.microsoft.com/office/drawing/2014/main" id="{0D096DD0-7695-4F0C-B306-E799BDFD07FD}"/>
              </a:ext>
            </a:extLst>
          </p:cNvPr>
          <p:cNvSpPr/>
          <p:nvPr/>
        </p:nvSpPr>
        <p:spPr>
          <a:xfrm>
            <a:off x="6962875" y="1954583"/>
            <a:ext cx="2658638" cy="923330"/>
          </a:xfrm>
          <a:prstGeom prst="rect">
            <a:avLst/>
          </a:prstGeom>
        </p:spPr>
        <p:txBody>
          <a:bodyPr wrap="square">
            <a:spAutoFit/>
          </a:bodyPr>
          <a:lstStyle/>
          <a:p>
            <a:r>
              <a:rPr lang="de-DE" dirty="0"/>
              <a:t>B </a:t>
            </a:r>
            <a:r>
              <a:rPr lang="de-DE" dirty="0" err="1"/>
              <a:t>selects</a:t>
            </a:r>
            <a:r>
              <a:rPr lang="de-DE" dirty="0"/>
              <a:t> </a:t>
            </a:r>
            <a:r>
              <a:rPr lang="de-DE" dirty="0" err="1"/>
              <a:t>appropriate</a:t>
            </a:r>
            <a:r>
              <a:rPr lang="de-DE" dirty="0"/>
              <a:t> </a:t>
            </a:r>
            <a:r>
              <a:rPr lang="de-DE" dirty="0" err="1"/>
              <a:t>Gripper</a:t>
            </a:r>
            <a:r>
              <a:rPr lang="de-DE" dirty="0"/>
              <a:t>, </a:t>
            </a:r>
            <a:r>
              <a:rPr lang="de-DE" dirty="0" err="1"/>
              <a:t>workpiece</a:t>
            </a:r>
            <a:r>
              <a:rPr lang="de-DE" dirty="0"/>
              <a:t> </a:t>
            </a:r>
            <a:r>
              <a:rPr lang="de-DE" dirty="0" err="1"/>
              <a:t>is</a:t>
            </a:r>
            <a:r>
              <a:rPr lang="de-DE" dirty="0"/>
              <a:t> </a:t>
            </a:r>
            <a:r>
              <a:rPr lang="de-DE" dirty="0" err="1"/>
              <a:t>picked</a:t>
            </a:r>
            <a:r>
              <a:rPr lang="de-DE" dirty="0"/>
              <a:t> </a:t>
            </a:r>
            <a:r>
              <a:rPr lang="de-DE" dirty="0" err="1"/>
              <a:t>up</a:t>
            </a:r>
            <a:r>
              <a:rPr lang="de-DE" dirty="0"/>
              <a:t> </a:t>
            </a:r>
            <a:r>
              <a:rPr lang="de-DE" dirty="0" err="1"/>
              <a:t>by</a:t>
            </a:r>
            <a:r>
              <a:rPr lang="de-DE" dirty="0"/>
              <a:t> </a:t>
            </a:r>
            <a:r>
              <a:rPr lang="de-DE" dirty="0" err="1"/>
              <a:t>Gripper</a:t>
            </a:r>
            <a:endParaRPr lang="de-DE" dirty="0"/>
          </a:p>
        </p:txBody>
      </p:sp>
      <p:sp>
        <p:nvSpPr>
          <p:cNvPr id="44" name="Ellipse 43">
            <a:extLst>
              <a:ext uri="{FF2B5EF4-FFF2-40B4-BE49-F238E27FC236}">
                <a16:creationId xmlns:a16="http://schemas.microsoft.com/office/drawing/2014/main" id="{AD16AFE6-96F0-4DBA-BEB4-C7DABF2909A2}"/>
              </a:ext>
            </a:extLst>
          </p:cNvPr>
          <p:cNvSpPr/>
          <p:nvPr/>
        </p:nvSpPr>
        <p:spPr>
          <a:xfrm>
            <a:off x="6276928" y="2096519"/>
            <a:ext cx="576000" cy="576000"/>
          </a:xfrm>
          <a:prstGeom prst="ellipse">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6</a:t>
            </a:r>
          </a:p>
        </p:txBody>
      </p:sp>
      <p:sp>
        <p:nvSpPr>
          <p:cNvPr id="45" name="Rechteck 44">
            <a:extLst>
              <a:ext uri="{FF2B5EF4-FFF2-40B4-BE49-F238E27FC236}">
                <a16:creationId xmlns:a16="http://schemas.microsoft.com/office/drawing/2014/main" id="{5AD5989B-0458-4BB0-9012-F2C6D8CEF074}"/>
              </a:ext>
            </a:extLst>
          </p:cNvPr>
          <p:cNvSpPr/>
          <p:nvPr/>
        </p:nvSpPr>
        <p:spPr>
          <a:xfrm>
            <a:off x="6306209" y="4259943"/>
            <a:ext cx="2902913" cy="307905"/>
          </a:xfrm>
          <a:prstGeom prst="rect">
            <a:avLst/>
          </a:prstGeom>
          <a:solidFill>
            <a:schemeClr val="bg2">
              <a:lumMod val="9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6" name="Rechteck 45">
            <a:extLst>
              <a:ext uri="{FF2B5EF4-FFF2-40B4-BE49-F238E27FC236}">
                <a16:creationId xmlns:a16="http://schemas.microsoft.com/office/drawing/2014/main" id="{D51206B9-9835-4727-B655-B9D866F51D05}"/>
              </a:ext>
            </a:extLst>
          </p:cNvPr>
          <p:cNvSpPr/>
          <p:nvPr/>
        </p:nvSpPr>
        <p:spPr>
          <a:xfrm>
            <a:off x="8361038" y="3995757"/>
            <a:ext cx="334926" cy="125420"/>
          </a:xfrm>
          <a:prstGeom prst="rect">
            <a:avLst/>
          </a:prstGeom>
          <a:solidFill>
            <a:schemeClr val="tx1">
              <a:lumMod val="90000"/>
              <a:lumOff val="1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7" name="Rechteck 46">
            <a:extLst>
              <a:ext uri="{FF2B5EF4-FFF2-40B4-BE49-F238E27FC236}">
                <a16:creationId xmlns:a16="http://schemas.microsoft.com/office/drawing/2014/main" id="{AADDAC0A-0E63-4976-B35B-4BB2CEECFA50}"/>
              </a:ext>
            </a:extLst>
          </p:cNvPr>
          <p:cNvSpPr/>
          <p:nvPr/>
        </p:nvSpPr>
        <p:spPr>
          <a:xfrm>
            <a:off x="6710248" y="4005314"/>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49" name="Gerader Verbinder 48">
            <a:extLst>
              <a:ext uri="{FF2B5EF4-FFF2-40B4-BE49-F238E27FC236}">
                <a16:creationId xmlns:a16="http://schemas.microsoft.com/office/drawing/2014/main" id="{0EAB9AFB-C452-4FF8-B2D8-0E680F9D7242}"/>
              </a:ext>
            </a:extLst>
          </p:cNvPr>
          <p:cNvCxnSpPr>
            <a:cxnSpLocks/>
            <a:stCxn id="47" idx="2"/>
          </p:cNvCxnSpPr>
          <p:nvPr/>
        </p:nvCxnSpPr>
        <p:spPr>
          <a:xfrm flipH="1">
            <a:off x="6784675" y="4134302"/>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D4802C38-03A1-42B1-A853-240F406C365D}"/>
              </a:ext>
            </a:extLst>
          </p:cNvPr>
          <p:cNvCxnSpPr/>
          <p:nvPr/>
        </p:nvCxnSpPr>
        <p:spPr>
          <a:xfrm>
            <a:off x="7332252" y="4409445"/>
            <a:ext cx="31460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hteck 58">
            <a:extLst>
              <a:ext uri="{FF2B5EF4-FFF2-40B4-BE49-F238E27FC236}">
                <a16:creationId xmlns:a16="http://schemas.microsoft.com/office/drawing/2014/main" id="{CD6A82FC-F5C8-4975-B91C-DF908ABBA12E}"/>
              </a:ext>
            </a:extLst>
          </p:cNvPr>
          <p:cNvSpPr/>
          <p:nvPr/>
        </p:nvSpPr>
        <p:spPr>
          <a:xfrm>
            <a:off x="8178234" y="4005314"/>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61" name="Gerader Verbinder 60">
            <a:extLst>
              <a:ext uri="{FF2B5EF4-FFF2-40B4-BE49-F238E27FC236}">
                <a16:creationId xmlns:a16="http://schemas.microsoft.com/office/drawing/2014/main" id="{8E12F69F-124F-42FF-B61B-D54FE49AC001}"/>
              </a:ext>
            </a:extLst>
          </p:cNvPr>
          <p:cNvCxnSpPr>
            <a:cxnSpLocks/>
            <a:stCxn id="59" idx="2"/>
          </p:cNvCxnSpPr>
          <p:nvPr/>
        </p:nvCxnSpPr>
        <p:spPr>
          <a:xfrm flipH="1">
            <a:off x="8252661" y="4134302"/>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2" name="Rechteck 61">
            <a:extLst>
              <a:ext uri="{FF2B5EF4-FFF2-40B4-BE49-F238E27FC236}">
                <a16:creationId xmlns:a16="http://schemas.microsoft.com/office/drawing/2014/main" id="{63FBB445-1727-4B24-A6DC-B9E747366622}"/>
              </a:ext>
            </a:extLst>
          </p:cNvPr>
          <p:cNvSpPr/>
          <p:nvPr/>
        </p:nvSpPr>
        <p:spPr>
          <a:xfrm>
            <a:off x="858748" y="4192782"/>
            <a:ext cx="2902914" cy="433546"/>
          </a:xfrm>
          <a:prstGeom prst="rect">
            <a:avLst/>
          </a:prstGeom>
          <a:solidFill>
            <a:schemeClr val="bg2">
              <a:lumMod val="9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64" name="Freihandform: Form 63">
            <a:extLst>
              <a:ext uri="{FF2B5EF4-FFF2-40B4-BE49-F238E27FC236}">
                <a16:creationId xmlns:a16="http://schemas.microsoft.com/office/drawing/2014/main" id="{ADE759C9-0BBD-49D9-8E8D-AD7D101052FC}"/>
              </a:ext>
            </a:extLst>
          </p:cNvPr>
          <p:cNvSpPr>
            <a:spLocks noChangeAspect="1"/>
          </p:cNvSpPr>
          <p:nvPr/>
        </p:nvSpPr>
        <p:spPr>
          <a:xfrm flipH="1">
            <a:off x="3939837" y="3626321"/>
            <a:ext cx="1202455" cy="1145376"/>
          </a:xfrm>
          <a:custGeom>
            <a:avLst/>
            <a:gdLst>
              <a:gd name="connsiteX0" fmla="*/ 828106 w 871691"/>
              <a:gd name="connsiteY0" fmla="*/ 442004 h 871691"/>
              <a:gd name="connsiteX1" fmla="*/ 828106 w 871691"/>
              <a:gd name="connsiteY1" fmla="*/ 392261 h 871691"/>
              <a:gd name="connsiteX2" fmla="*/ 764531 w 871691"/>
              <a:gd name="connsiteY2" fmla="*/ 320535 h 871691"/>
              <a:gd name="connsiteX3" fmla="*/ 609396 w 871691"/>
              <a:gd name="connsiteY3" fmla="*/ 144835 h 871691"/>
              <a:gd name="connsiteX4" fmla="*/ 610184 w 871691"/>
              <a:gd name="connsiteY4" fmla="*/ 130754 h 871691"/>
              <a:gd name="connsiteX5" fmla="*/ 479430 w 871691"/>
              <a:gd name="connsiteY5" fmla="*/ 0 h 871691"/>
              <a:gd name="connsiteX6" fmla="*/ 348676 w 871691"/>
              <a:gd name="connsiteY6" fmla="*/ 130754 h 871691"/>
              <a:gd name="connsiteX7" fmla="*/ 349023 w 871691"/>
              <a:gd name="connsiteY7" fmla="*/ 137585 h 871691"/>
              <a:gd name="connsiteX8" fmla="*/ 181120 w 871691"/>
              <a:gd name="connsiteY8" fmla="*/ 305482 h 871691"/>
              <a:gd name="connsiteX9" fmla="*/ 65398 w 871691"/>
              <a:gd name="connsiteY9" fmla="*/ 392722 h 871691"/>
              <a:gd name="connsiteX10" fmla="*/ 101697 w 871691"/>
              <a:gd name="connsiteY10" fmla="*/ 533025 h 871691"/>
              <a:gd name="connsiteX11" fmla="*/ 101697 w 871691"/>
              <a:gd name="connsiteY11" fmla="*/ 755466 h 871691"/>
              <a:gd name="connsiteX12" fmla="*/ 14528 w 871691"/>
              <a:gd name="connsiteY12" fmla="*/ 755466 h 871691"/>
              <a:gd name="connsiteX13" fmla="*/ 0 w 871691"/>
              <a:gd name="connsiteY13" fmla="*/ 769994 h 871691"/>
              <a:gd name="connsiteX14" fmla="*/ 0 w 871691"/>
              <a:gd name="connsiteY14" fmla="*/ 857163 h 871691"/>
              <a:gd name="connsiteX15" fmla="*/ 14528 w 871691"/>
              <a:gd name="connsiteY15" fmla="*/ 871691 h 871691"/>
              <a:gd name="connsiteX16" fmla="*/ 566599 w 871691"/>
              <a:gd name="connsiteY16" fmla="*/ 871691 h 871691"/>
              <a:gd name="connsiteX17" fmla="*/ 581127 w 871691"/>
              <a:gd name="connsiteY17" fmla="*/ 857163 h 871691"/>
              <a:gd name="connsiteX18" fmla="*/ 581127 w 871691"/>
              <a:gd name="connsiteY18" fmla="*/ 769994 h 871691"/>
              <a:gd name="connsiteX19" fmla="*/ 566599 w 871691"/>
              <a:gd name="connsiteY19" fmla="*/ 755466 h 871691"/>
              <a:gd name="connsiteX20" fmla="*/ 276035 w 871691"/>
              <a:gd name="connsiteY20" fmla="*/ 755466 h 871691"/>
              <a:gd name="connsiteX21" fmla="*/ 276035 w 871691"/>
              <a:gd name="connsiteY21" fmla="*/ 533025 h 871691"/>
              <a:gd name="connsiteX22" fmla="*/ 317846 w 871691"/>
              <a:gd name="connsiteY22" fmla="*/ 415344 h 871691"/>
              <a:gd name="connsiteX23" fmla="*/ 472024 w 871691"/>
              <a:gd name="connsiteY23" fmla="*/ 261131 h 871691"/>
              <a:gd name="connsiteX24" fmla="*/ 479430 w 871691"/>
              <a:gd name="connsiteY24" fmla="*/ 261507 h 871691"/>
              <a:gd name="connsiteX25" fmla="*/ 501471 w 871691"/>
              <a:gd name="connsiteY25" fmla="*/ 259501 h 871691"/>
              <a:gd name="connsiteX26" fmla="*/ 682825 w 871691"/>
              <a:gd name="connsiteY26" fmla="*/ 402434 h 871691"/>
              <a:gd name="connsiteX27" fmla="*/ 682825 w 871691"/>
              <a:gd name="connsiteY27" fmla="*/ 442031 h 871691"/>
              <a:gd name="connsiteX28" fmla="*/ 639240 w 871691"/>
              <a:gd name="connsiteY28" fmla="*/ 508486 h 871691"/>
              <a:gd name="connsiteX29" fmla="*/ 639240 w 871691"/>
              <a:gd name="connsiteY29" fmla="*/ 653768 h 871691"/>
              <a:gd name="connsiteX30" fmla="*/ 646092 w 871691"/>
              <a:gd name="connsiteY30" fmla="*/ 666183 h 871691"/>
              <a:gd name="connsiteX31" fmla="*/ 660259 w 871691"/>
              <a:gd name="connsiteY31" fmla="*/ 666842 h 871691"/>
              <a:gd name="connsiteX32" fmla="*/ 718371 w 871691"/>
              <a:gd name="connsiteY32" fmla="*/ 637785 h 871691"/>
              <a:gd name="connsiteX33" fmla="*/ 726409 w 871691"/>
              <a:gd name="connsiteY33" fmla="*/ 624712 h 871691"/>
              <a:gd name="connsiteX34" fmla="*/ 726409 w 871691"/>
              <a:gd name="connsiteY34" fmla="*/ 523015 h 871691"/>
              <a:gd name="connsiteX35" fmla="*/ 784522 w 871691"/>
              <a:gd name="connsiteY35" fmla="*/ 523015 h 871691"/>
              <a:gd name="connsiteX36" fmla="*/ 784522 w 871691"/>
              <a:gd name="connsiteY36" fmla="*/ 624712 h 871691"/>
              <a:gd name="connsiteX37" fmla="*/ 792560 w 871691"/>
              <a:gd name="connsiteY37" fmla="*/ 637785 h 871691"/>
              <a:gd name="connsiteX38" fmla="*/ 850672 w 871691"/>
              <a:gd name="connsiteY38" fmla="*/ 666842 h 871691"/>
              <a:gd name="connsiteX39" fmla="*/ 864839 w 871691"/>
              <a:gd name="connsiteY39" fmla="*/ 666183 h 871691"/>
              <a:gd name="connsiteX40" fmla="*/ 871691 w 871691"/>
              <a:gd name="connsiteY40" fmla="*/ 653768 h 871691"/>
              <a:gd name="connsiteX41" fmla="*/ 871691 w 871691"/>
              <a:gd name="connsiteY41" fmla="*/ 508486 h 871691"/>
              <a:gd name="connsiteX42" fmla="*/ 828106 w 871691"/>
              <a:gd name="connsiteY42" fmla="*/ 442004 h 871691"/>
              <a:gd name="connsiteX43" fmla="*/ 479430 w 871691"/>
              <a:gd name="connsiteY43" fmla="*/ 29056 h 871691"/>
              <a:gd name="connsiteX44" fmla="*/ 581127 w 871691"/>
              <a:gd name="connsiteY44" fmla="*/ 130754 h 871691"/>
              <a:gd name="connsiteX45" fmla="*/ 479430 w 871691"/>
              <a:gd name="connsiteY45" fmla="*/ 232451 h 871691"/>
              <a:gd name="connsiteX46" fmla="*/ 377733 w 871691"/>
              <a:gd name="connsiteY46" fmla="*/ 130754 h 871691"/>
              <a:gd name="connsiteX47" fmla="*/ 479430 w 871691"/>
              <a:gd name="connsiteY47" fmla="*/ 29056 h 871691"/>
              <a:gd name="connsiteX48" fmla="*/ 552071 w 871691"/>
              <a:gd name="connsiteY48" fmla="*/ 842635 h 871691"/>
              <a:gd name="connsiteX49" fmla="*/ 29056 w 871691"/>
              <a:gd name="connsiteY49" fmla="*/ 842635 h 871691"/>
              <a:gd name="connsiteX50" fmla="*/ 29056 w 871691"/>
              <a:gd name="connsiteY50" fmla="*/ 784522 h 871691"/>
              <a:gd name="connsiteX51" fmla="*/ 552071 w 871691"/>
              <a:gd name="connsiteY51" fmla="*/ 784522 h 871691"/>
              <a:gd name="connsiteX52" fmla="*/ 246979 w 871691"/>
              <a:gd name="connsiteY52" fmla="*/ 755466 h 871691"/>
              <a:gd name="connsiteX53" fmla="*/ 130754 w 871691"/>
              <a:gd name="connsiteY53" fmla="*/ 755466 h 871691"/>
              <a:gd name="connsiteX54" fmla="*/ 130754 w 871691"/>
              <a:gd name="connsiteY54" fmla="*/ 552794 h 871691"/>
              <a:gd name="connsiteX55" fmla="*/ 246979 w 871691"/>
              <a:gd name="connsiteY55" fmla="*/ 552794 h 871691"/>
              <a:gd name="connsiteX56" fmla="*/ 188866 w 871691"/>
              <a:gd name="connsiteY56" fmla="*/ 537543 h 871691"/>
              <a:gd name="connsiteX57" fmla="*/ 87169 w 871691"/>
              <a:gd name="connsiteY57" fmla="*/ 435846 h 871691"/>
              <a:gd name="connsiteX58" fmla="*/ 188866 w 871691"/>
              <a:gd name="connsiteY58" fmla="*/ 334148 h 871691"/>
              <a:gd name="connsiteX59" fmla="*/ 290564 w 871691"/>
              <a:gd name="connsiteY59" fmla="*/ 435846 h 871691"/>
              <a:gd name="connsiteX60" fmla="*/ 188866 w 871691"/>
              <a:gd name="connsiteY60" fmla="*/ 537543 h 871691"/>
              <a:gd name="connsiteX61" fmla="*/ 308597 w 871691"/>
              <a:gd name="connsiteY61" fmla="*/ 383542 h 871691"/>
              <a:gd name="connsiteX62" fmla="*/ 218965 w 871691"/>
              <a:gd name="connsiteY62" fmla="*/ 308795 h 871691"/>
              <a:gd name="connsiteX63" fmla="*/ 355536 w 871691"/>
              <a:gd name="connsiteY63" fmla="*/ 172231 h 871691"/>
              <a:gd name="connsiteX64" fmla="*/ 437576 w 871691"/>
              <a:gd name="connsiteY64" fmla="*/ 254548 h 871691"/>
              <a:gd name="connsiteX65" fmla="*/ 600840 w 871691"/>
              <a:gd name="connsiteY65" fmla="*/ 179034 h 871691"/>
              <a:gd name="connsiteX66" fmla="*/ 729417 w 871691"/>
              <a:gd name="connsiteY66" fmla="*/ 324663 h 871691"/>
              <a:gd name="connsiteX67" fmla="*/ 687067 w 871691"/>
              <a:gd name="connsiteY67" fmla="*/ 368738 h 871691"/>
              <a:gd name="connsiteX68" fmla="*/ 535017 w 871691"/>
              <a:gd name="connsiteY68" fmla="*/ 248922 h 871691"/>
              <a:gd name="connsiteX69" fmla="*/ 600840 w 871691"/>
              <a:gd name="connsiteY69" fmla="*/ 179034 h 871691"/>
              <a:gd name="connsiteX70" fmla="*/ 711881 w 871691"/>
              <a:gd name="connsiteY70" fmla="*/ 392261 h 871691"/>
              <a:gd name="connsiteX71" fmla="*/ 755466 w 871691"/>
              <a:gd name="connsiteY71" fmla="*/ 348676 h 871691"/>
              <a:gd name="connsiteX72" fmla="*/ 799050 w 871691"/>
              <a:gd name="connsiteY72" fmla="*/ 392261 h 871691"/>
              <a:gd name="connsiteX73" fmla="*/ 799050 w 871691"/>
              <a:gd name="connsiteY73" fmla="*/ 435846 h 871691"/>
              <a:gd name="connsiteX74" fmla="*/ 711881 w 871691"/>
              <a:gd name="connsiteY74" fmla="*/ 435846 h 871691"/>
              <a:gd name="connsiteX75" fmla="*/ 842635 w 871691"/>
              <a:gd name="connsiteY75" fmla="*/ 630260 h 871691"/>
              <a:gd name="connsiteX76" fmla="*/ 813578 w 871691"/>
              <a:gd name="connsiteY76" fmla="*/ 615732 h 871691"/>
              <a:gd name="connsiteX77" fmla="*/ 813578 w 871691"/>
              <a:gd name="connsiteY77" fmla="*/ 508486 h 871691"/>
              <a:gd name="connsiteX78" fmla="*/ 799050 w 871691"/>
              <a:gd name="connsiteY78" fmla="*/ 493958 h 871691"/>
              <a:gd name="connsiteX79" fmla="*/ 711881 w 871691"/>
              <a:gd name="connsiteY79" fmla="*/ 493958 h 871691"/>
              <a:gd name="connsiteX80" fmla="*/ 697353 w 871691"/>
              <a:gd name="connsiteY80" fmla="*/ 508486 h 871691"/>
              <a:gd name="connsiteX81" fmla="*/ 697353 w 871691"/>
              <a:gd name="connsiteY81" fmla="*/ 615732 h 871691"/>
              <a:gd name="connsiteX82" fmla="*/ 668296 w 871691"/>
              <a:gd name="connsiteY82" fmla="*/ 630260 h 871691"/>
              <a:gd name="connsiteX83" fmla="*/ 668296 w 871691"/>
              <a:gd name="connsiteY83" fmla="*/ 508486 h 871691"/>
              <a:gd name="connsiteX84" fmla="*/ 711881 w 871691"/>
              <a:gd name="connsiteY84" fmla="*/ 464902 h 871691"/>
              <a:gd name="connsiteX85" fmla="*/ 799050 w 871691"/>
              <a:gd name="connsiteY85" fmla="*/ 464902 h 871691"/>
              <a:gd name="connsiteX86" fmla="*/ 842635 w 871691"/>
              <a:gd name="connsiteY86" fmla="*/ 508486 h 8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71691" h="871691">
                <a:moveTo>
                  <a:pt x="828106" y="442004"/>
                </a:moveTo>
                <a:lnTo>
                  <a:pt x="828106" y="392261"/>
                </a:lnTo>
                <a:cubicBezTo>
                  <a:pt x="827994" y="355755"/>
                  <a:pt x="800754" y="325032"/>
                  <a:pt x="764531" y="320535"/>
                </a:cubicBezTo>
                <a:lnTo>
                  <a:pt x="609396" y="144835"/>
                </a:lnTo>
                <a:cubicBezTo>
                  <a:pt x="609908" y="140153"/>
                  <a:pt x="610169" y="135457"/>
                  <a:pt x="610184" y="130754"/>
                </a:cubicBezTo>
                <a:cubicBezTo>
                  <a:pt x="610184" y="58538"/>
                  <a:pt x="551646" y="0"/>
                  <a:pt x="479430" y="0"/>
                </a:cubicBezTo>
                <a:cubicBezTo>
                  <a:pt x="407214" y="0"/>
                  <a:pt x="348676" y="58538"/>
                  <a:pt x="348676" y="130754"/>
                </a:cubicBezTo>
                <a:cubicBezTo>
                  <a:pt x="348676" y="133066"/>
                  <a:pt x="348911" y="135315"/>
                  <a:pt x="349023" y="137585"/>
                </a:cubicBezTo>
                <a:lnTo>
                  <a:pt x="181120" y="305482"/>
                </a:lnTo>
                <a:cubicBezTo>
                  <a:pt x="128455" y="308482"/>
                  <a:pt x="82785" y="342916"/>
                  <a:pt x="65398" y="392722"/>
                </a:cubicBezTo>
                <a:cubicBezTo>
                  <a:pt x="48011" y="442528"/>
                  <a:pt x="62341" y="497903"/>
                  <a:pt x="101697" y="533025"/>
                </a:cubicBezTo>
                <a:lnTo>
                  <a:pt x="101697" y="755466"/>
                </a:lnTo>
                <a:lnTo>
                  <a:pt x="14528" y="755466"/>
                </a:lnTo>
                <a:cubicBezTo>
                  <a:pt x="6505" y="755466"/>
                  <a:pt x="0" y="761971"/>
                  <a:pt x="0" y="769994"/>
                </a:cubicBezTo>
                <a:lnTo>
                  <a:pt x="0" y="857163"/>
                </a:lnTo>
                <a:cubicBezTo>
                  <a:pt x="0" y="865186"/>
                  <a:pt x="6505" y="871691"/>
                  <a:pt x="14528" y="871691"/>
                </a:cubicBezTo>
                <a:lnTo>
                  <a:pt x="566599" y="871691"/>
                </a:lnTo>
                <a:cubicBezTo>
                  <a:pt x="574622" y="871691"/>
                  <a:pt x="581127" y="865186"/>
                  <a:pt x="581127" y="857163"/>
                </a:cubicBezTo>
                <a:lnTo>
                  <a:pt x="581127" y="769994"/>
                </a:lnTo>
                <a:cubicBezTo>
                  <a:pt x="581127" y="761971"/>
                  <a:pt x="574622" y="755466"/>
                  <a:pt x="566599" y="755466"/>
                </a:cubicBezTo>
                <a:lnTo>
                  <a:pt x="276035" y="755466"/>
                </a:lnTo>
                <a:lnTo>
                  <a:pt x="276035" y="533025"/>
                </a:lnTo>
                <a:cubicBezTo>
                  <a:pt x="309383" y="503670"/>
                  <a:pt x="325195" y="459163"/>
                  <a:pt x="317846" y="415344"/>
                </a:cubicBezTo>
                <a:lnTo>
                  <a:pt x="472024" y="261131"/>
                </a:lnTo>
                <a:cubicBezTo>
                  <a:pt x="474492" y="261273"/>
                  <a:pt x="476933" y="261507"/>
                  <a:pt x="479430" y="261507"/>
                </a:cubicBezTo>
                <a:cubicBezTo>
                  <a:pt x="486821" y="261466"/>
                  <a:pt x="494193" y="260790"/>
                  <a:pt x="501471" y="259501"/>
                </a:cubicBezTo>
                <a:lnTo>
                  <a:pt x="682825" y="402434"/>
                </a:lnTo>
                <a:lnTo>
                  <a:pt x="682825" y="442031"/>
                </a:lnTo>
                <a:cubicBezTo>
                  <a:pt x="656392" y="453574"/>
                  <a:pt x="639289" y="479650"/>
                  <a:pt x="639240" y="508486"/>
                </a:cubicBezTo>
                <a:lnTo>
                  <a:pt x="639240" y="653768"/>
                </a:lnTo>
                <a:cubicBezTo>
                  <a:pt x="639211" y="658819"/>
                  <a:pt x="641808" y="663515"/>
                  <a:pt x="646092" y="666183"/>
                </a:cubicBezTo>
                <a:cubicBezTo>
                  <a:pt x="650385" y="668850"/>
                  <a:pt x="655748" y="669097"/>
                  <a:pt x="660259" y="666842"/>
                </a:cubicBezTo>
                <a:lnTo>
                  <a:pt x="718371" y="637785"/>
                </a:lnTo>
                <a:cubicBezTo>
                  <a:pt x="723324" y="635317"/>
                  <a:pt x="726438" y="630245"/>
                  <a:pt x="726409" y="624712"/>
                </a:cubicBezTo>
                <a:lnTo>
                  <a:pt x="726409" y="523015"/>
                </a:lnTo>
                <a:lnTo>
                  <a:pt x="784522" y="523015"/>
                </a:lnTo>
                <a:lnTo>
                  <a:pt x="784522" y="624712"/>
                </a:lnTo>
                <a:cubicBezTo>
                  <a:pt x="784493" y="630245"/>
                  <a:pt x="787607" y="635317"/>
                  <a:pt x="792560" y="637785"/>
                </a:cubicBezTo>
                <a:lnTo>
                  <a:pt x="850672" y="666842"/>
                </a:lnTo>
                <a:cubicBezTo>
                  <a:pt x="855183" y="669097"/>
                  <a:pt x="860546" y="668850"/>
                  <a:pt x="864839" y="666183"/>
                </a:cubicBezTo>
                <a:cubicBezTo>
                  <a:pt x="869123" y="663515"/>
                  <a:pt x="871720" y="658819"/>
                  <a:pt x="871691" y="653768"/>
                </a:cubicBezTo>
                <a:lnTo>
                  <a:pt x="871691" y="508486"/>
                </a:lnTo>
                <a:cubicBezTo>
                  <a:pt x="871655" y="479635"/>
                  <a:pt x="854546" y="453544"/>
                  <a:pt x="828106" y="442004"/>
                </a:cubicBezTo>
                <a:close/>
                <a:moveTo>
                  <a:pt x="479430" y="29056"/>
                </a:moveTo>
                <a:cubicBezTo>
                  <a:pt x="535600" y="29056"/>
                  <a:pt x="581127" y="74585"/>
                  <a:pt x="581127" y="130754"/>
                </a:cubicBezTo>
                <a:cubicBezTo>
                  <a:pt x="581127" y="186923"/>
                  <a:pt x="535600" y="232451"/>
                  <a:pt x="479430" y="232451"/>
                </a:cubicBezTo>
                <a:cubicBezTo>
                  <a:pt x="423260" y="232451"/>
                  <a:pt x="377733" y="186923"/>
                  <a:pt x="377733" y="130754"/>
                </a:cubicBezTo>
                <a:cubicBezTo>
                  <a:pt x="377796" y="74613"/>
                  <a:pt x="423290" y="29120"/>
                  <a:pt x="479430" y="29056"/>
                </a:cubicBezTo>
                <a:close/>
                <a:moveTo>
                  <a:pt x="552071" y="842635"/>
                </a:moveTo>
                <a:lnTo>
                  <a:pt x="29056" y="842635"/>
                </a:lnTo>
                <a:lnTo>
                  <a:pt x="29056" y="784522"/>
                </a:lnTo>
                <a:lnTo>
                  <a:pt x="552071" y="784522"/>
                </a:lnTo>
                <a:close/>
                <a:moveTo>
                  <a:pt x="246979" y="755466"/>
                </a:moveTo>
                <a:lnTo>
                  <a:pt x="130754" y="755466"/>
                </a:lnTo>
                <a:lnTo>
                  <a:pt x="130754" y="552794"/>
                </a:lnTo>
                <a:cubicBezTo>
                  <a:pt x="167315" y="571188"/>
                  <a:pt x="210417" y="571188"/>
                  <a:pt x="246979" y="552794"/>
                </a:cubicBezTo>
                <a:close/>
                <a:moveTo>
                  <a:pt x="188866" y="537543"/>
                </a:moveTo>
                <a:cubicBezTo>
                  <a:pt x="132697" y="537543"/>
                  <a:pt x="87169" y="492015"/>
                  <a:pt x="87169" y="435846"/>
                </a:cubicBezTo>
                <a:cubicBezTo>
                  <a:pt x="87169" y="379676"/>
                  <a:pt x="132697" y="334148"/>
                  <a:pt x="188866" y="334148"/>
                </a:cubicBezTo>
                <a:cubicBezTo>
                  <a:pt x="245036" y="334148"/>
                  <a:pt x="290564" y="379676"/>
                  <a:pt x="290564" y="435846"/>
                </a:cubicBezTo>
                <a:cubicBezTo>
                  <a:pt x="290500" y="491986"/>
                  <a:pt x="245007" y="537479"/>
                  <a:pt x="188866" y="537543"/>
                </a:cubicBezTo>
                <a:close/>
                <a:moveTo>
                  <a:pt x="308597" y="383542"/>
                </a:moveTo>
                <a:cubicBezTo>
                  <a:pt x="292060" y="345981"/>
                  <a:pt x="258890" y="318322"/>
                  <a:pt x="218965" y="308795"/>
                </a:cubicBezTo>
                <a:lnTo>
                  <a:pt x="355536" y="172231"/>
                </a:lnTo>
                <a:cubicBezTo>
                  <a:pt x="368575" y="210949"/>
                  <a:pt x="398900" y="241382"/>
                  <a:pt x="437576" y="254548"/>
                </a:cubicBezTo>
                <a:close/>
                <a:moveTo>
                  <a:pt x="600840" y="179034"/>
                </a:moveTo>
                <a:lnTo>
                  <a:pt x="729417" y="324663"/>
                </a:lnTo>
                <a:cubicBezTo>
                  <a:pt x="709504" y="332410"/>
                  <a:pt x="694011" y="348535"/>
                  <a:pt x="687067" y="368738"/>
                </a:cubicBezTo>
                <a:lnTo>
                  <a:pt x="535017" y="248922"/>
                </a:lnTo>
                <a:cubicBezTo>
                  <a:pt x="564988" y="234770"/>
                  <a:pt x="588506" y="209800"/>
                  <a:pt x="600840" y="179034"/>
                </a:cubicBezTo>
                <a:close/>
                <a:moveTo>
                  <a:pt x="711881" y="392261"/>
                </a:moveTo>
                <a:cubicBezTo>
                  <a:pt x="711881" y="368191"/>
                  <a:pt x="731396" y="348676"/>
                  <a:pt x="755466" y="348676"/>
                </a:cubicBezTo>
                <a:cubicBezTo>
                  <a:pt x="779535" y="348676"/>
                  <a:pt x="799050" y="368191"/>
                  <a:pt x="799050" y="392261"/>
                </a:cubicBezTo>
                <a:lnTo>
                  <a:pt x="799050" y="435846"/>
                </a:lnTo>
                <a:lnTo>
                  <a:pt x="711881" y="435846"/>
                </a:lnTo>
                <a:close/>
                <a:moveTo>
                  <a:pt x="842635" y="630260"/>
                </a:moveTo>
                <a:lnTo>
                  <a:pt x="813578" y="615732"/>
                </a:lnTo>
                <a:lnTo>
                  <a:pt x="813578" y="508486"/>
                </a:lnTo>
                <a:cubicBezTo>
                  <a:pt x="813578" y="500463"/>
                  <a:pt x="807073" y="493958"/>
                  <a:pt x="799050" y="493958"/>
                </a:cubicBezTo>
                <a:lnTo>
                  <a:pt x="711881" y="493958"/>
                </a:lnTo>
                <a:cubicBezTo>
                  <a:pt x="703858" y="493958"/>
                  <a:pt x="697353" y="500463"/>
                  <a:pt x="697353" y="508486"/>
                </a:cubicBezTo>
                <a:lnTo>
                  <a:pt x="697353" y="615732"/>
                </a:lnTo>
                <a:lnTo>
                  <a:pt x="668296" y="630260"/>
                </a:lnTo>
                <a:lnTo>
                  <a:pt x="668296" y="508486"/>
                </a:lnTo>
                <a:cubicBezTo>
                  <a:pt x="668296" y="484417"/>
                  <a:pt x="687811" y="464902"/>
                  <a:pt x="711881" y="464902"/>
                </a:cubicBezTo>
                <a:lnTo>
                  <a:pt x="799050" y="464902"/>
                </a:lnTo>
                <a:cubicBezTo>
                  <a:pt x="823120" y="464902"/>
                  <a:pt x="842635" y="484417"/>
                  <a:pt x="842635" y="508486"/>
                </a:cubicBezTo>
                <a:close/>
              </a:path>
            </a:pathLst>
          </a:custGeom>
          <a:solidFill>
            <a:srgbClr val="000000"/>
          </a:solidFill>
          <a:ln w="1806" cap="flat">
            <a:noFill/>
            <a:prstDash val="solid"/>
            <a:miter/>
          </a:ln>
        </p:spPr>
        <p:txBody>
          <a:bodyPr rtlCol="0" anchor="ctr"/>
          <a:lstStyle/>
          <a:p>
            <a:endParaRPr lang="en-US"/>
          </a:p>
        </p:txBody>
      </p:sp>
      <p:pic>
        <p:nvPicPr>
          <p:cNvPr id="65" name="Grafik 64">
            <a:extLst>
              <a:ext uri="{FF2B5EF4-FFF2-40B4-BE49-F238E27FC236}">
                <a16:creationId xmlns:a16="http://schemas.microsoft.com/office/drawing/2014/main" id="{E5AEFCC3-DBB9-463A-ACCC-737732A711D3}"/>
              </a:ext>
            </a:extLst>
          </p:cNvPr>
          <p:cNvPicPr>
            <a:picLocks noChangeAspect="1"/>
          </p:cNvPicPr>
          <p:nvPr/>
        </p:nvPicPr>
        <p:blipFill rotWithShape="1">
          <a:blip r:embed="rId2"/>
          <a:srcRect b="17530"/>
          <a:stretch/>
        </p:blipFill>
        <p:spPr>
          <a:xfrm>
            <a:off x="2995858" y="3621123"/>
            <a:ext cx="729464" cy="571053"/>
          </a:xfrm>
          <a:prstGeom prst="rect">
            <a:avLst/>
          </a:prstGeom>
        </p:spPr>
      </p:pic>
      <p:sp>
        <p:nvSpPr>
          <p:cNvPr id="66" name="Textfeld 65">
            <a:extLst>
              <a:ext uri="{FF2B5EF4-FFF2-40B4-BE49-F238E27FC236}">
                <a16:creationId xmlns:a16="http://schemas.microsoft.com/office/drawing/2014/main" id="{9DA57C4E-F54F-4CFB-8741-48F7E81DB835}"/>
              </a:ext>
            </a:extLst>
          </p:cNvPr>
          <p:cNvSpPr txBox="1"/>
          <p:nvPr/>
        </p:nvSpPr>
        <p:spPr>
          <a:xfrm>
            <a:off x="2805201" y="3176862"/>
            <a:ext cx="1182756" cy="307777"/>
          </a:xfrm>
          <a:prstGeom prst="rect">
            <a:avLst/>
          </a:prstGeom>
          <a:noFill/>
        </p:spPr>
        <p:txBody>
          <a:bodyPr wrap="square" rtlCol="0">
            <a:spAutoFit/>
          </a:bodyPr>
          <a:lstStyle/>
          <a:p>
            <a:pPr algn="l"/>
            <a:r>
              <a:rPr lang="de-DE" sz="1400" dirty="0" err="1"/>
              <a:t>Gripper</a:t>
            </a:r>
            <a:r>
              <a:rPr lang="de-DE" sz="1400" dirty="0"/>
              <a:t> 1</a:t>
            </a:r>
          </a:p>
        </p:txBody>
      </p:sp>
      <p:sp>
        <p:nvSpPr>
          <p:cNvPr id="67" name="Rechteck 66">
            <a:extLst>
              <a:ext uri="{FF2B5EF4-FFF2-40B4-BE49-F238E27FC236}">
                <a16:creationId xmlns:a16="http://schemas.microsoft.com/office/drawing/2014/main" id="{8BC509C2-7000-44F0-A8AC-7AA808BE8B9F}"/>
              </a:ext>
            </a:extLst>
          </p:cNvPr>
          <p:cNvSpPr/>
          <p:nvPr/>
        </p:nvSpPr>
        <p:spPr>
          <a:xfrm>
            <a:off x="858748" y="4259943"/>
            <a:ext cx="2902913" cy="307905"/>
          </a:xfrm>
          <a:prstGeom prst="rect">
            <a:avLst/>
          </a:prstGeom>
          <a:solidFill>
            <a:schemeClr val="bg2">
              <a:lumMod val="9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68" name="Rechteck 67">
            <a:extLst>
              <a:ext uri="{FF2B5EF4-FFF2-40B4-BE49-F238E27FC236}">
                <a16:creationId xmlns:a16="http://schemas.microsoft.com/office/drawing/2014/main" id="{B85FC3B2-F4CD-4DBD-894E-F0325200349F}"/>
              </a:ext>
            </a:extLst>
          </p:cNvPr>
          <p:cNvSpPr/>
          <p:nvPr/>
        </p:nvSpPr>
        <p:spPr>
          <a:xfrm>
            <a:off x="3115180" y="4333389"/>
            <a:ext cx="334926" cy="125420"/>
          </a:xfrm>
          <a:prstGeom prst="rect">
            <a:avLst/>
          </a:prstGeom>
          <a:solidFill>
            <a:schemeClr val="tx1">
              <a:lumMod val="90000"/>
              <a:lumOff val="1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69" name="Rechteck 68">
            <a:extLst>
              <a:ext uri="{FF2B5EF4-FFF2-40B4-BE49-F238E27FC236}">
                <a16:creationId xmlns:a16="http://schemas.microsoft.com/office/drawing/2014/main" id="{B2EB0B01-3E06-4A28-8778-568B99958594}"/>
              </a:ext>
            </a:extLst>
          </p:cNvPr>
          <p:cNvSpPr/>
          <p:nvPr/>
        </p:nvSpPr>
        <p:spPr>
          <a:xfrm>
            <a:off x="1262787" y="4005314"/>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71" name="Gerader Verbinder 70">
            <a:extLst>
              <a:ext uri="{FF2B5EF4-FFF2-40B4-BE49-F238E27FC236}">
                <a16:creationId xmlns:a16="http://schemas.microsoft.com/office/drawing/2014/main" id="{6B5CA8C3-DAFA-44A1-9AC2-C327945763F3}"/>
              </a:ext>
            </a:extLst>
          </p:cNvPr>
          <p:cNvCxnSpPr>
            <a:cxnSpLocks/>
            <a:stCxn id="69" idx="2"/>
          </p:cNvCxnSpPr>
          <p:nvPr/>
        </p:nvCxnSpPr>
        <p:spPr>
          <a:xfrm flipH="1">
            <a:off x="1337214" y="4134302"/>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9" name="Gerade Verbindung mit Pfeil 78">
            <a:extLst>
              <a:ext uri="{FF2B5EF4-FFF2-40B4-BE49-F238E27FC236}">
                <a16:creationId xmlns:a16="http://schemas.microsoft.com/office/drawing/2014/main" id="{D80ECC33-65C1-4A17-980D-05196A0EBE62}"/>
              </a:ext>
            </a:extLst>
          </p:cNvPr>
          <p:cNvCxnSpPr/>
          <p:nvPr/>
        </p:nvCxnSpPr>
        <p:spPr>
          <a:xfrm>
            <a:off x="1884791" y="4409445"/>
            <a:ext cx="31460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echteck 80">
            <a:extLst>
              <a:ext uri="{FF2B5EF4-FFF2-40B4-BE49-F238E27FC236}">
                <a16:creationId xmlns:a16="http://schemas.microsoft.com/office/drawing/2014/main" id="{8B4989D3-9D91-40B0-89EA-DA1D50E687B2}"/>
              </a:ext>
            </a:extLst>
          </p:cNvPr>
          <p:cNvSpPr/>
          <p:nvPr/>
        </p:nvSpPr>
        <p:spPr>
          <a:xfrm>
            <a:off x="2730773" y="4005314"/>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83" name="Gerader Verbinder 82">
            <a:extLst>
              <a:ext uri="{FF2B5EF4-FFF2-40B4-BE49-F238E27FC236}">
                <a16:creationId xmlns:a16="http://schemas.microsoft.com/office/drawing/2014/main" id="{5EBAFBDA-1B31-4473-AD95-D40D0952F10B}"/>
              </a:ext>
            </a:extLst>
          </p:cNvPr>
          <p:cNvCxnSpPr>
            <a:cxnSpLocks/>
            <a:stCxn id="81" idx="2"/>
          </p:cNvCxnSpPr>
          <p:nvPr/>
        </p:nvCxnSpPr>
        <p:spPr>
          <a:xfrm flipH="1">
            <a:off x="2805200" y="4134302"/>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4" name="Textfeld 83">
            <a:extLst>
              <a:ext uri="{FF2B5EF4-FFF2-40B4-BE49-F238E27FC236}">
                <a16:creationId xmlns:a16="http://schemas.microsoft.com/office/drawing/2014/main" id="{FF7B9A34-18F4-4FA5-8846-4E94156D6E5D}"/>
              </a:ext>
            </a:extLst>
          </p:cNvPr>
          <p:cNvSpPr txBox="1"/>
          <p:nvPr/>
        </p:nvSpPr>
        <p:spPr>
          <a:xfrm>
            <a:off x="1162181" y="3624947"/>
            <a:ext cx="440066" cy="400110"/>
          </a:xfrm>
          <a:prstGeom prst="rect">
            <a:avLst/>
          </a:prstGeom>
          <a:noFill/>
        </p:spPr>
        <p:txBody>
          <a:bodyPr wrap="square" rtlCol="0">
            <a:spAutoFit/>
          </a:bodyPr>
          <a:lstStyle/>
          <a:p>
            <a:pPr algn="l"/>
            <a:r>
              <a:rPr lang="de-DE" sz="2000" dirty="0"/>
              <a:t>A</a:t>
            </a:r>
          </a:p>
        </p:txBody>
      </p:sp>
      <p:sp>
        <p:nvSpPr>
          <p:cNvPr id="85" name="Textfeld 84">
            <a:extLst>
              <a:ext uri="{FF2B5EF4-FFF2-40B4-BE49-F238E27FC236}">
                <a16:creationId xmlns:a16="http://schemas.microsoft.com/office/drawing/2014/main" id="{F86E29C7-76C5-4EBF-8C75-4C1E31CFA9F2}"/>
              </a:ext>
            </a:extLst>
          </p:cNvPr>
          <p:cNvSpPr txBox="1"/>
          <p:nvPr/>
        </p:nvSpPr>
        <p:spPr>
          <a:xfrm>
            <a:off x="2628036" y="3624947"/>
            <a:ext cx="391181" cy="400110"/>
          </a:xfrm>
          <a:prstGeom prst="rect">
            <a:avLst/>
          </a:prstGeom>
          <a:noFill/>
        </p:spPr>
        <p:txBody>
          <a:bodyPr wrap="square" rtlCol="0">
            <a:spAutoFit/>
          </a:bodyPr>
          <a:lstStyle/>
          <a:p>
            <a:pPr algn="l"/>
            <a:r>
              <a:rPr lang="de-DE" sz="2000" dirty="0"/>
              <a:t>B</a:t>
            </a:r>
          </a:p>
        </p:txBody>
      </p:sp>
      <p:cxnSp>
        <p:nvCxnSpPr>
          <p:cNvPr id="86" name="Gerader Verbinder 85">
            <a:extLst>
              <a:ext uri="{FF2B5EF4-FFF2-40B4-BE49-F238E27FC236}">
                <a16:creationId xmlns:a16="http://schemas.microsoft.com/office/drawing/2014/main" id="{00980BD2-5B50-40BF-A2D9-32EC3AB60BB1}"/>
              </a:ext>
            </a:extLst>
          </p:cNvPr>
          <p:cNvCxnSpPr>
            <a:cxnSpLocks/>
          </p:cNvCxnSpPr>
          <p:nvPr/>
        </p:nvCxnSpPr>
        <p:spPr>
          <a:xfrm flipH="1">
            <a:off x="3305687" y="4180435"/>
            <a:ext cx="2" cy="932900"/>
          </a:xfrm>
          <a:prstGeom prst="line">
            <a:avLst/>
          </a:prstGeom>
          <a:ln w="19050">
            <a:solidFill>
              <a:srgbClr val="0070C0"/>
            </a:solidFill>
            <a:prstDash val="lgDash"/>
          </a:ln>
        </p:spPr>
        <p:style>
          <a:lnRef idx="1">
            <a:schemeClr val="accent1"/>
          </a:lnRef>
          <a:fillRef idx="0">
            <a:schemeClr val="accent1"/>
          </a:fillRef>
          <a:effectRef idx="0">
            <a:schemeClr val="accent1"/>
          </a:effectRef>
          <a:fontRef idx="minor">
            <a:schemeClr val="tx1"/>
          </a:fontRef>
        </p:style>
      </p:cxnSp>
      <p:sp>
        <p:nvSpPr>
          <p:cNvPr id="87" name="Rechteck 86">
            <a:extLst>
              <a:ext uri="{FF2B5EF4-FFF2-40B4-BE49-F238E27FC236}">
                <a16:creationId xmlns:a16="http://schemas.microsoft.com/office/drawing/2014/main" id="{A020134D-4BEA-47F3-A025-A6D5FE834F97}"/>
              </a:ext>
            </a:extLst>
          </p:cNvPr>
          <p:cNvSpPr/>
          <p:nvPr/>
        </p:nvSpPr>
        <p:spPr>
          <a:xfrm>
            <a:off x="3010739" y="5136138"/>
            <a:ext cx="1202902" cy="307777"/>
          </a:xfrm>
          <a:prstGeom prst="rect">
            <a:avLst/>
          </a:prstGeom>
        </p:spPr>
        <p:txBody>
          <a:bodyPr wrap="square">
            <a:spAutoFit/>
          </a:bodyPr>
          <a:lstStyle/>
          <a:p>
            <a:r>
              <a:rPr lang="de-DE" sz="1400" dirty="0" err="1"/>
              <a:t>Stop</a:t>
            </a:r>
            <a:r>
              <a:rPr lang="de-DE" sz="1400" dirty="0"/>
              <a:t> </a:t>
            </a:r>
            <a:r>
              <a:rPr lang="de-DE" sz="1400" dirty="0" err="1"/>
              <a:t>position</a:t>
            </a:r>
            <a:endParaRPr lang="de-DE" sz="1400" dirty="0"/>
          </a:p>
        </p:txBody>
      </p:sp>
      <p:cxnSp>
        <p:nvCxnSpPr>
          <p:cNvPr id="88" name="Gerader Verbinder 87">
            <a:extLst>
              <a:ext uri="{FF2B5EF4-FFF2-40B4-BE49-F238E27FC236}">
                <a16:creationId xmlns:a16="http://schemas.microsoft.com/office/drawing/2014/main" id="{D1DBD41F-EB2D-4CEF-BD0E-C05973438D21}"/>
              </a:ext>
            </a:extLst>
          </p:cNvPr>
          <p:cNvCxnSpPr>
            <a:cxnSpLocks/>
          </p:cNvCxnSpPr>
          <p:nvPr/>
        </p:nvCxnSpPr>
        <p:spPr>
          <a:xfrm flipH="1">
            <a:off x="8769355" y="4198066"/>
            <a:ext cx="2" cy="932900"/>
          </a:xfrm>
          <a:prstGeom prst="line">
            <a:avLst/>
          </a:prstGeom>
          <a:ln w="19050">
            <a:solidFill>
              <a:srgbClr val="0070C0"/>
            </a:solidFill>
            <a:prstDash val="lgDash"/>
          </a:ln>
        </p:spPr>
        <p:style>
          <a:lnRef idx="1">
            <a:schemeClr val="accent1"/>
          </a:lnRef>
          <a:fillRef idx="0">
            <a:schemeClr val="accent1"/>
          </a:fillRef>
          <a:effectRef idx="0">
            <a:schemeClr val="accent1"/>
          </a:effectRef>
          <a:fontRef idx="minor">
            <a:schemeClr val="tx1"/>
          </a:fontRef>
        </p:style>
      </p:cxnSp>
      <p:sp>
        <p:nvSpPr>
          <p:cNvPr id="89" name="Rechteck 88">
            <a:extLst>
              <a:ext uri="{FF2B5EF4-FFF2-40B4-BE49-F238E27FC236}">
                <a16:creationId xmlns:a16="http://schemas.microsoft.com/office/drawing/2014/main" id="{59866E0A-0AB8-4694-8B6B-0311FCAF55D9}"/>
              </a:ext>
            </a:extLst>
          </p:cNvPr>
          <p:cNvSpPr/>
          <p:nvPr/>
        </p:nvSpPr>
        <p:spPr>
          <a:xfrm>
            <a:off x="8474407" y="5153769"/>
            <a:ext cx="1202902" cy="307777"/>
          </a:xfrm>
          <a:prstGeom prst="rect">
            <a:avLst/>
          </a:prstGeom>
        </p:spPr>
        <p:txBody>
          <a:bodyPr wrap="square">
            <a:spAutoFit/>
          </a:bodyPr>
          <a:lstStyle/>
          <a:p>
            <a:r>
              <a:rPr lang="de-DE" sz="1400" dirty="0" err="1"/>
              <a:t>Stop</a:t>
            </a:r>
            <a:r>
              <a:rPr lang="de-DE" sz="1400" dirty="0"/>
              <a:t> </a:t>
            </a:r>
            <a:r>
              <a:rPr lang="de-DE" sz="1400" dirty="0" err="1"/>
              <a:t>position</a:t>
            </a:r>
            <a:endParaRPr lang="de-DE" sz="1400" dirty="0"/>
          </a:p>
        </p:txBody>
      </p:sp>
      <p:sp>
        <p:nvSpPr>
          <p:cNvPr id="90" name="Textfeld 89">
            <a:extLst>
              <a:ext uri="{FF2B5EF4-FFF2-40B4-BE49-F238E27FC236}">
                <a16:creationId xmlns:a16="http://schemas.microsoft.com/office/drawing/2014/main" id="{74E58E31-2603-47A4-826B-358A186D2873}"/>
              </a:ext>
            </a:extLst>
          </p:cNvPr>
          <p:cNvSpPr txBox="1"/>
          <p:nvPr/>
        </p:nvSpPr>
        <p:spPr>
          <a:xfrm>
            <a:off x="4235157" y="4789385"/>
            <a:ext cx="1023315" cy="307777"/>
          </a:xfrm>
          <a:prstGeom prst="rect">
            <a:avLst/>
          </a:prstGeom>
          <a:noFill/>
        </p:spPr>
        <p:txBody>
          <a:bodyPr wrap="square" rtlCol="0">
            <a:spAutoFit/>
          </a:bodyPr>
          <a:lstStyle/>
          <a:p>
            <a:pPr algn="ctr"/>
            <a:r>
              <a:rPr lang="de-DE" sz="1400" dirty="0" err="1"/>
              <a:t>Gripper</a:t>
            </a:r>
            <a:r>
              <a:rPr lang="de-DE" sz="1400" dirty="0"/>
              <a:t> 2</a:t>
            </a:r>
          </a:p>
        </p:txBody>
      </p:sp>
      <p:sp>
        <p:nvSpPr>
          <p:cNvPr id="91" name="Rechteck 90">
            <a:extLst>
              <a:ext uri="{FF2B5EF4-FFF2-40B4-BE49-F238E27FC236}">
                <a16:creationId xmlns:a16="http://schemas.microsoft.com/office/drawing/2014/main" id="{83E6E752-9A0D-4A18-A70D-923C71D267BC}"/>
              </a:ext>
            </a:extLst>
          </p:cNvPr>
          <p:cNvSpPr/>
          <p:nvPr/>
        </p:nvSpPr>
        <p:spPr>
          <a:xfrm>
            <a:off x="1262786" y="4689165"/>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grpSp>
        <p:nvGrpSpPr>
          <p:cNvPr id="92" name="Gruppieren 91">
            <a:extLst>
              <a:ext uri="{FF2B5EF4-FFF2-40B4-BE49-F238E27FC236}">
                <a16:creationId xmlns:a16="http://schemas.microsoft.com/office/drawing/2014/main" id="{8CDA3BEA-A451-47C4-BF92-CE08DD5389EF}"/>
              </a:ext>
            </a:extLst>
          </p:cNvPr>
          <p:cNvGrpSpPr/>
          <p:nvPr/>
        </p:nvGrpSpPr>
        <p:grpSpPr>
          <a:xfrm rot="5400000">
            <a:off x="1189075" y="4860805"/>
            <a:ext cx="148856" cy="812839"/>
            <a:chOff x="1014929" y="3927949"/>
            <a:chExt cx="148856" cy="812839"/>
          </a:xfrm>
        </p:grpSpPr>
        <p:sp>
          <p:nvSpPr>
            <p:cNvPr id="93" name="Rechteck 92">
              <a:extLst>
                <a:ext uri="{FF2B5EF4-FFF2-40B4-BE49-F238E27FC236}">
                  <a16:creationId xmlns:a16="http://schemas.microsoft.com/office/drawing/2014/main" id="{058B5D51-95F9-407F-8C80-94A8A468DFEB}"/>
                </a:ext>
              </a:extLst>
            </p:cNvPr>
            <p:cNvSpPr/>
            <p:nvPr/>
          </p:nvSpPr>
          <p:spPr>
            <a:xfrm>
              <a:off x="1014930" y="3927949"/>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94" name="Rechteck 93">
              <a:extLst>
                <a:ext uri="{FF2B5EF4-FFF2-40B4-BE49-F238E27FC236}">
                  <a16:creationId xmlns:a16="http://schemas.microsoft.com/office/drawing/2014/main" id="{C5640DB2-A285-4A21-8623-D6D020074D15}"/>
                </a:ext>
              </a:extLst>
            </p:cNvPr>
            <p:cNvSpPr/>
            <p:nvPr/>
          </p:nvSpPr>
          <p:spPr>
            <a:xfrm>
              <a:off x="1014929" y="4611800"/>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95" name="Gerader Verbinder 94">
              <a:extLst>
                <a:ext uri="{FF2B5EF4-FFF2-40B4-BE49-F238E27FC236}">
                  <a16:creationId xmlns:a16="http://schemas.microsoft.com/office/drawing/2014/main" id="{E6E89FBD-EC1C-4BDE-A6D3-69AE214D7EDF}"/>
                </a:ext>
              </a:extLst>
            </p:cNvPr>
            <p:cNvCxnSpPr>
              <a:stCxn id="93" idx="2"/>
              <a:endCxn id="94" idx="0"/>
            </p:cNvCxnSpPr>
            <p:nvPr/>
          </p:nvCxnSpPr>
          <p:spPr>
            <a:xfrm flipH="1">
              <a:off x="1089357" y="4056937"/>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96" name="Rechteck 95">
            <a:extLst>
              <a:ext uri="{FF2B5EF4-FFF2-40B4-BE49-F238E27FC236}">
                <a16:creationId xmlns:a16="http://schemas.microsoft.com/office/drawing/2014/main" id="{E3220613-1D25-4D6B-B8C0-EDF9421AA21E}"/>
              </a:ext>
            </a:extLst>
          </p:cNvPr>
          <p:cNvSpPr/>
          <p:nvPr/>
        </p:nvSpPr>
        <p:spPr>
          <a:xfrm>
            <a:off x="1753559" y="5113335"/>
            <a:ext cx="1202902" cy="307777"/>
          </a:xfrm>
          <a:prstGeom prst="rect">
            <a:avLst/>
          </a:prstGeom>
        </p:spPr>
        <p:txBody>
          <a:bodyPr wrap="square">
            <a:spAutoFit/>
          </a:bodyPr>
          <a:lstStyle/>
          <a:p>
            <a:r>
              <a:rPr lang="de-DE" sz="1400" dirty="0"/>
              <a:t>Light </a:t>
            </a:r>
            <a:r>
              <a:rPr lang="de-DE" sz="1400" dirty="0" err="1"/>
              <a:t>barrier</a:t>
            </a:r>
            <a:endParaRPr lang="de-DE" sz="1400" dirty="0"/>
          </a:p>
        </p:txBody>
      </p:sp>
      <p:sp>
        <p:nvSpPr>
          <p:cNvPr id="97" name="Rechteck 96">
            <a:extLst>
              <a:ext uri="{FF2B5EF4-FFF2-40B4-BE49-F238E27FC236}">
                <a16:creationId xmlns:a16="http://schemas.microsoft.com/office/drawing/2014/main" id="{302415EA-B598-48F8-9EEB-D9A1A757948B}"/>
              </a:ext>
            </a:extLst>
          </p:cNvPr>
          <p:cNvSpPr/>
          <p:nvPr/>
        </p:nvSpPr>
        <p:spPr>
          <a:xfrm>
            <a:off x="1096040" y="5547784"/>
            <a:ext cx="334926" cy="125420"/>
          </a:xfrm>
          <a:prstGeom prst="rect">
            <a:avLst/>
          </a:prstGeom>
          <a:solidFill>
            <a:schemeClr val="tx1">
              <a:lumMod val="90000"/>
              <a:lumOff val="1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sp>
        <p:nvSpPr>
          <p:cNvPr id="98" name="Rechteck 97">
            <a:extLst>
              <a:ext uri="{FF2B5EF4-FFF2-40B4-BE49-F238E27FC236}">
                <a16:creationId xmlns:a16="http://schemas.microsoft.com/office/drawing/2014/main" id="{04DC9E46-A7EE-4A22-82FB-DBC0CB4D455B}"/>
              </a:ext>
            </a:extLst>
          </p:cNvPr>
          <p:cNvSpPr/>
          <p:nvPr/>
        </p:nvSpPr>
        <p:spPr>
          <a:xfrm>
            <a:off x="1749446" y="5456605"/>
            <a:ext cx="1202902" cy="307777"/>
          </a:xfrm>
          <a:prstGeom prst="rect">
            <a:avLst/>
          </a:prstGeom>
        </p:spPr>
        <p:txBody>
          <a:bodyPr wrap="square">
            <a:spAutoFit/>
          </a:bodyPr>
          <a:lstStyle/>
          <a:p>
            <a:r>
              <a:rPr lang="de-DE" sz="1400" dirty="0" err="1"/>
              <a:t>Workpiece</a:t>
            </a:r>
            <a:endParaRPr lang="de-DE" sz="1400" dirty="0"/>
          </a:p>
        </p:txBody>
      </p:sp>
      <p:sp>
        <p:nvSpPr>
          <p:cNvPr id="99" name="Rechteck 98">
            <a:extLst>
              <a:ext uri="{FF2B5EF4-FFF2-40B4-BE49-F238E27FC236}">
                <a16:creationId xmlns:a16="http://schemas.microsoft.com/office/drawing/2014/main" id="{4C359CA9-CE46-4EED-AE27-526CA7582BD2}"/>
              </a:ext>
            </a:extLst>
          </p:cNvPr>
          <p:cNvSpPr/>
          <p:nvPr/>
        </p:nvSpPr>
        <p:spPr>
          <a:xfrm>
            <a:off x="1486068" y="4557499"/>
            <a:ext cx="1202902" cy="307777"/>
          </a:xfrm>
          <a:prstGeom prst="rect">
            <a:avLst/>
          </a:prstGeom>
        </p:spPr>
        <p:txBody>
          <a:bodyPr wrap="square">
            <a:spAutoFit/>
          </a:bodyPr>
          <a:lstStyle/>
          <a:p>
            <a:r>
              <a:rPr lang="de-DE" sz="1400" dirty="0" err="1"/>
              <a:t>Conveyor</a:t>
            </a:r>
            <a:endParaRPr lang="de-DE" sz="1400" dirty="0"/>
          </a:p>
        </p:txBody>
      </p:sp>
      <p:sp>
        <p:nvSpPr>
          <p:cNvPr id="100" name="Rechteck 99">
            <a:extLst>
              <a:ext uri="{FF2B5EF4-FFF2-40B4-BE49-F238E27FC236}">
                <a16:creationId xmlns:a16="http://schemas.microsoft.com/office/drawing/2014/main" id="{5172AA69-585F-4582-8E59-4F694C66DE37}"/>
              </a:ext>
            </a:extLst>
          </p:cNvPr>
          <p:cNvSpPr/>
          <p:nvPr/>
        </p:nvSpPr>
        <p:spPr>
          <a:xfrm>
            <a:off x="2730772" y="4689165"/>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01" name="Rechteck 100">
            <a:extLst>
              <a:ext uri="{FF2B5EF4-FFF2-40B4-BE49-F238E27FC236}">
                <a16:creationId xmlns:a16="http://schemas.microsoft.com/office/drawing/2014/main" id="{D4CDA9D9-0125-450C-B66D-3816C039D376}"/>
              </a:ext>
            </a:extLst>
          </p:cNvPr>
          <p:cNvSpPr/>
          <p:nvPr/>
        </p:nvSpPr>
        <p:spPr>
          <a:xfrm>
            <a:off x="6710247" y="4689165"/>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grpSp>
        <p:nvGrpSpPr>
          <p:cNvPr id="102" name="Gruppieren 101">
            <a:extLst>
              <a:ext uri="{FF2B5EF4-FFF2-40B4-BE49-F238E27FC236}">
                <a16:creationId xmlns:a16="http://schemas.microsoft.com/office/drawing/2014/main" id="{8457CD64-03A9-4BA3-BAF9-83E9F84540EE}"/>
              </a:ext>
            </a:extLst>
          </p:cNvPr>
          <p:cNvGrpSpPr/>
          <p:nvPr/>
        </p:nvGrpSpPr>
        <p:grpSpPr>
          <a:xfrm rot="5400000">
            <a:off x="6636536" y="4860805"/>
            <a:ext cx="148856" cy="812839"/>
            <a:chOff x="1014929" y="3927949"/>
            <a:chExt cx="148856" cy="812839"/>
          </a:xfrm>
        </p:grpSpPr>
        <p:sp>
          <p:nvSpPr>
            <p:cNvPr id="103" name="Rechteck 102">
              <a:extLst>
                <a:ext uri="{FF2B5EF4-FFF2-40B4-BE49-F238E27FC236}">
                  <a16:creationId xmlns:a16="http://schemas.microsoft.com/office/drawing/2014/main" id="{2DD3A534-7A44-48AA-BD87-F8FCE1C40DB0}"/>
                </a:ext>
              </a:extLst>
            </p:cNvPr>
            <p:cNvSpPr/>
            <p:nvPr/>
          </p:nvSpPr>
          <p:spPr>
            <a:xfrm>
              <a:off x="1014930" y="3927949"/>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04" name="Rechteck 103">
              <a:extLst>
                <a:ext uri="{FF2B5EF4-FFF2-40B4-BE49-F238E27FC236}">
                  <a16:creationId xmlns:a16="http://schemas.microsoft.com/office/drawing/2014/main" id="{7C1BD3DB-33A4-4CA9-B6E6-77F9B989CC8D}"/>
                </a:ext>
              </a:extLst>
            </p:cNvPr>
            <p:cNvSpPr/>
            <p:nvPr/>
          </p:nvSpPr>
          <p:spPr>
            <a:xfrm>
              <a:off x="1014929" y="4611800"/>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105" name="Gerader Verbinder 104">
              <a:extLst>
                <a:ext uri="{FF2B5EF4-FFF2-40B4-BE49-F238E27FC236}">
                  <a16:creationId xmlns:a16="http://schemas.microsoft.com/office/drawing/2014/main" id="{0E4995AB-DD84-482E-AC44-07DEF656E14F}"/>
                </a:ext>
              </a:extLst>
            </p:cNvPr>
            <p:cNvCxnSpPr>
              <a:stCxn id="103" idx="2"/>
              <a:endCxn id="104" idx="0"/>
            </p:cNvCxnSpPr>
            <p:nvPr/>
          </p:nvCxnSpPr>
          <p:spPr>
            <a:xfrm flipH="1">
              <a:off x="1089357" y="4056937"/>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106" name="Rechteck 105">
            <a:extLst>
              <a:ext uri="{FF2B5EF4-FFF2-40B4-BE49-F238E27FC236}">
                <a16:creationId xmlns:a16="http://schemas.microsoft.com/office/drawing/2014/main" id="{2443AD14-57FD-44EE-BD08-7131164F0C83}"/>
              </a:ext>
            </a:extLst>
          </p:cNvPr>
          <p:cNvSpPr/>
          <p:nvPr/>
        </p:nvSpPr>
        <p:spPr>
          <a:xfrm>
            <a:off x="7201020" y="5113335"/>
            <a:ext cx="1202902" cy="523220"/>
          </a:xfrm>
          <a:prstGeom prst="rect">
            <a:avLst/>
          </a:prstGeom>
        </p:spPr>
        <p:txBody>
          <a:bodyPr wrap="square">
            <a:spAutoFit/>
          </a:bodyPr>
          <a:lstStyle/>
          <a:p>
            <a:r>
              <a:rPr lang="de-DE" sz="1400" dirty="0"/>
              <a:t>Light </a:t>
            </a:r>
            <a:r>
              <a:rPr lang="de-DE" sz="1400" dirty="0" err="1"/>
              <a:t>barrier</a:t>
            </a:r>
            <a:endParaRPr lang="de-DE" sz="1400" dirty="0"/>
          </a:p>
          <a:p>
            <a:endParaRPr lang="de-DE" sz="1400" dirty="0"/>
          </a:p>
        </p:txBody>
      </p:sp>
      <p:sp>
        <p:nvSpPr>
          <p:cNvPr id="107" name="Rechteck 106">
            <a:extLst>
              <a:ext uri="{FF2B5EF4-FFF2-40B4-BE49-F238E27FC236}">
                <a16:creationId xmlns:a16="http://schemas.microsoft.com/office/drawing/2014/main" id="{C4EA176C-FF6C-4DC3-B2C6-E555FB26A80F}"/>
              </a:ext>
            </a:extLst>
          </p:cNvPr>
          <p:cNvSpPr/>
          <p:nvPr/>
        </p:nvSpPr>
        <p:spPr>
          <a:xfrm>
            <a:off x="6543501" y="5547784"/>
            <a:ext cx="334926" cy="125420"/>
          </a:xfrm>
          <a:prstGeom prst="rect">
            <a:avLst/>
          </a:prstGeom>
          <a:solidFill>
            <a:schemeClr val="tx1">
              <a:lumMod val="90000"/>
              <a:lumOff val="1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sp>
        <p:nvSpPr>
          <p:cNvPr id="108" name="Rechteck 107">
            <a:extLst>
              <a:ext uri="{FF2B5EF4-FFF2-40B4-BE49-F238E27FC236}">
                <a16:creationId xmlns:a16="http://schemas.microsoft.com/office/drawing/2014/main" id="{F3E7CCBB-65C7-469A-A4FF-C223F0BDE574}"/>
              </a:ext>
            </a:extLst>
          </p:cNvPr>
          <p:cNvSpPr/>
          <p:nvPr/>
        </p:nvSpPr>
        <p:spPr>
          <a:xfrm>
            <a:off x="7196907" y="5456605"/>
            <a:ext cx="1202902" cy="307777"/>
          </a:xfrm>
          <a:prstGeom prst="rect">
            <a:avLst/>
          </a:prstGeom>
        </p:spPr>
        <p:txBody>
          <a:bodyPr wrap="square">
            <a:spAutoFit/>
          </a:bodyPr>
          <a:lstStyle/>
          <a:p>
            <a:r>
              <a:rPr lang="de-DE" sz="1400" dirty="0" err="1"/>
              <a:t>Workpiece</a:t>
            </a:r>
            <a:endParaRPr lang="de-DE" sz="1400" dirty="0"/>
          </a:p>
        </p:txBody>
      </p:sp>
      <p:sp>
        <p:nvSpPr>
          <p:cNvPr id="109" name="Rechteck 108">
            <a:extLst>
              <a:ext uri="{FF2B5EF4-FFF2-40B4-BE49-F238E27FC236}">
                <a16:creationId xmlns:a16="http://schemas.microsoft.com/office/drawing/2014/main" id="{02DAA78B-392F-47A0-BE2D-FEF4E123EEDD}"/>
              </a:ext>
            </a:extLst>
          </p:cNvPr>
          <p:cNvSpPr/>
          <p:nvPr/>
        </p:nvSpPr>
        <p:spPr>
          <a:xfrm>
            <a:off x="6933529" y="4557499"/>
            <a:ext cx="1202902" cy="307777"/>
          </a:xfrm>
          <a:prstGeom prst="rect">
            <a:avLst/>
          </a:prstGeom>
        </p:spPr>
        <p:txBody>
          <a:bodyPr wrap="square">
            <a:spAutoFit/>
          </a:bodyPr>
          <a:lstStyle/>
          <a:p>
            <a:r>
              <a:rPr lang="de-DE" sz="1400" dirty="0" err="1"/>
              <a:t>Conveyor</a:t>
            </a:r>
            <a:endParaRPr lang="de-DE" sz="1400" dirty="0"/>
          </a:p>
        </p:txBody>
      </p:sp>
      <p:sp>
        <p:nvSpPr>
          <p:cNvPr id="110" name="Rechteck 109">
            <a:extLst>
              <a:ext uri="{FF2B5EF4-FFF2-40B4-BE49-F238E27FC236}">
                <a16:creationId xmlns:a16="http://schemas.microsoft.com/office/drawing/2014/main" id="{C044F9C7-E99B-4312-9895-E85E47949428}"/>
              </a:ext>
            </a:extLst>
          </p:cNvPr>
          <p:cNvSpPr/>
          <p:nvPr/>
        </p:nvSpPr>
        <p:spPr>
          <a:xfrm>
            <a:off x="8178233" y="4689165"/>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Tree>
    <p:extLst>
      <p:ext uri="{BB962C8B-B14F-4D97-AF65-F5344CB8AC3E}">
        <p14:creationId xmlns:p14="http://schemas.microsoft.com/office/powerpoint/2010/main" val="411782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8" grpId="0" animBg="1"/>
      <p:bldP spid="39" grpId="0"/>
      <p:bldP spid="42" grpId="0"/>
      <p:bldP spid="43" grpId="0"/>
      <p:bldP spid="44" grpId="0" animBg="1"/>
      <p:bldP spid="45" grpId="0" animBg="1"/>
      <p:bldP spid="46" grpId="0" animBg="1"/>
      <p:bldP spid="47" grpId="0" animBg="1"/>
      <p:bldP spid="59" grpId="0" animBg="1"/>
      <p:bldP spid="89" grpId="0"/>
      <p:bldP spid="101" grpId="0" animBg="1"/>
      <p:bldP spid="106" grpId="0"/>
      <p:bldP spid="107" grpId="0" animBg="1"/>
      <p:bldP spid="108" grpId="0"/>
      <p:bldP spid="109" grpId="0"/>
      <p:bldP spid="110"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lnSpc>
                <a:spcPct val="90000"/>
              </a:lnSpc>
            </a:pPr>
            <a:r>
              <a:rPr lang="de-DE" sz="2200" dirty="0">
                <a:sym typeface="Wingdings" panose="05000000000000000000" pitchFamily="2" charset="2"/>
              </a:rPr>
              <a:t>Basics</a:t>
            </a:r>
          </a:p>
          <a:p>
            <a:endParaRPr lang="de-DE" dirty="0"/>
          </a:p>
        </p:txBody>
      </p:sp>
      <p:sp>
        <p:nvSpPr>
          <p:cNvPr id="3" name="Titel 2"/>
          <p:cNvSpPr>
            <a:spLocks noGrp="1"/>
          </p:cNvSpPr>
          <p:nvPr>
            <p:ph type="title"/>
          </p:nvPr>
        </p:nvSpPr>
        <p:spPr/>
        <p:txBody>
          <a:bodyPr/>
          <a:lstStyle/>
          <a:p>
            <a:r>
              <a:rPr lang="de-DE" dirty="0"/>
              <a:t>UML - </a:t>
            </a:r>
            <a:r>
              <a:rPr lang="de-DE" dirty="0" err="1"/>
              <a:t>Sequence</a:t>
            </a:r>
            <a:r>
              <a:rPr lang="de-DE" dirty="0"/>
              <a:t> </a:t>
            </a:r>
            <a:r>
              <a:rPr lang="de-DE" dirty="0" err="1"/>
              <a:t>Diagrams</a:t>
            </a:r>
            <a:endParaRPr lang="de-DE" dirty="0"/>
          </a:p>
        </p:txBody>
      </p:sp>
      <p:pic>
        <p:nvPicPr>
          <p:cNvPr id="4" name="Grafik 3"/>
          <p:cNvPicPr>
            <a:picLocks noChangeAspect="1"/>
          </p:cNvPicPr>
          <p:nvPr/>
        </p:nvPicPr>
        <p:blipFill rotWithShape="1">
          <a:blip r:embed="rId3"/>
          <a:srcRect b="4028"/>
          <a:stretch/>
        </p:blipFill>
        <p:spPr>
          <a:xfrm>
            <a:off x="2770451" y="1771968"/>
            <a:ext cx="5381625" cy="4104456"/>
          </a:xfrm>
          <a:prstGeom prst="rect">
            <a:avLst/>
          </a:prstGeom>
        </p:spPr>
      </p:pic>
      <p:cxnSp>
        <p:nvCxnSpPr>
          <p:cNvPr id="6" name="Gerade Verbindung mit Pfeil 5"/>
          <p:cNvCxnSpPr/>
          <p:nvPr/>
        </p:nvCxnSpPr>
        <p:spPr>
          <a:xfrm>
            <a:off x="3634547" y="3240380"/>
            <a:ext cx="1826716" cy="0"/>
          </a:xfrm>
          <a:prstGeom prst="straightConnector1">
            <a:avLst/>
          </a:prstGeom>
          <a:ln w="28575">
            <a:solidFill>
              <a:schemeClr val="accent1">
                <a:lumMod val="75000"/>
              </a:schemeClr>
            </a:solidFill>
            <a:prstDash val="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7496879" y="1585922"/>
            <a:ext cx="2304256" cy="369332"/>
          </a:xfrm>
          <a:prstGeom prst="rect">
            <a:avLst/>
          </a:prstGeom>
          <a:noFill/>
        </p:spPr>
        <p:txBody>
          <a:bodyPr wrap="square" rtlCol="0">
            <a:spAutoFit/>
          </a:bodyPr>
          <a:lstStyle/>
          <a:p>
            <a:r>
              <a:rPr lang="de-DE" dirty="0"/>
              <a:t>Objects / </a:t>
            </a:r>
            <a:r>
              <a:rPr lang="de-DE" dirty="0" err="1"/>
              <a:t>Agents</a:t>
            </a:r>
            <a:endParaRPr lang="de-DE" dirty="0"/>
          </a:p>
        </p:txBody>
      </p:sp>
      <p:sp>
        <p:nvSpPr>
          <p:cNvPr id="8" name="Textfeld 7"/>
          <p:cNvSpPr txBox="1"/>
          <p:nvPr/>
        </p:nvSpPr>
        <p:spPr>
          <a:xfrm>
            <a:off x="7496879" y="2031174"/>
            <a:ext cx="2304256" cy="369332"/>
          </a:xfrm>
          <a:prstGeom prst="rect">
            <a:avLst/>
          </a:prstGeom>
          <a:noFill/>
        </p:spPr>
        <p:txBody>
          <a:bodyPr wrap="square" rtlCol="0">
            <a:spAutoFit/>
          </a:bodyPr>
          <a:lstStyle/>
          <a:p>
            <a:r>
              <a:rPr lang="de-DE" dirty="0"/>
              <a:t>Life </a:t>
            </a:r>
            <a:r>
              <a:rPr lang="de-DE" dirty="0" err="1"/>
              <a:t>line</a:t>
            </a:r>
            <a:endParaRPr lang="de-DE" dirty="0"/>
          </a:p>
        </p:txBody>
      </p:sp>
      <p:sp>
        <p:nvSpPr>
          <p:cNvPr id="9" name="Textfeld 8"/>
          <p:cNvSpPr txBox="1"/>
          <p:nvPr/>
        </p:nvSpPr>
        <p:spPr>
          <a:xfrm>
            <a:off x="408971" y="2186987"/>
            <a:ext cx="2483678" cy="646331"/>
          </a:xfrm>
          <a:prstGeom prst="rect">
            <a:avLst/>
          </a:prstGeom>
          <a:noFill/>
        </p:spPr>
        <p:txBody>
          <a:bodyPr wrap="square" rtlCol="0">
            <a:spAutoFit/>
          </a:bodyPr>
          <a:lstStyle/>
          <a:p>
            <a:r>
              <a:rPr lang="de-DE" dirty="0" err="1"/>
              <a:t>Synchronous</a:t>
            </a:r>
            <a:r>
              <a:rPr lang="de-DE" dirty="0"/>
              <a:t> </a:t>
            </a:r>
            <a:r>
              <a:rPr lang="de-DE" dirty="0" err="1"/>
              <a:t>messages</a:t>
            </a:r>
            <a:r>
              <a:rPr lang="de-DE" dirty="0"/>
              <a:t> / </a:t>
            </a:r>
            <a:r>
              <a:rPr lang="de-DE" dirty="0" err="1"/>
              <a:t>method</a:t>
            </a:r>
            <a:r>
              <a:rPr lang="de-DE" dirty="0"/>
              <a:t> </a:t>
            </a:r>
            <a:r>
              <a:rPr lang="de-DE" dirty="0" err="1"/>
              <a:t>calls</a:t>
            </a:r>
            <a:endParaRPr lang="de-DE" dirty="0"/>
          </a:p>
        </p:txBody>
      </p:sp>
      <p:cxnSp>
        <p:nvCxnSpPr>
          <p:cNvPr id="12" name="Gerader Verbinder 11"/>
          <p:cNvCxnSpPr>
            <a:stCxn id="7" idx="1"/>
          </p:cNvCxnSpPr>
          <p:nvPr/>
        </p:nvCxnSpPr>
        <p:spPr>
          <a:xfrm flipH="1">
            <a:off x="6082249" y="1770588"/>
            <a:ext cx="1414630" cy="184666"/>
          </a:xfrm>
          <a:prstGeom prst="line">
            <a:avLst/>
          </a:prstGeom>
          <a:ln w="19050"/>
        </p:spPr>
        <p:style>
          <a:lnRef idx="1">
            <a:schemeClr val="dk1"/>
          </a:lnRef>
          <a:fillRef idx="0">
            <a:schemeClr val="dk1"/>
          </a:fillRef>
          <a:effectRef idx="0">
            <a:schemeClr val="dk1"/>
          </a:effectRef>
          <a:fontRef idx="minor">
            <a:schemeClr val="tx1"/>
          </a:fontRef>
        </p:style>
      </p:cxnSp>
      <p:cxnSp>
        <p:nvCxnSpPr>
          <p:cNvPr id="13" name="Gerader Verbinder 12"/>
          <p:cNvCxnSpPr/>
          <p:nvPr/>
        </p:nvCxnSpPr>
        <p:spPr>
          <a:xfrm flipH="1">
            <a:off x="5578763" y="2208850"/>
            <a:ext cx="1881054" cy="152043"/>
          </a:xfrm>
          <a:prstGeom prst="line">
            <a:avLst/>
          </a:prstGeom>
          <a:ln w="19050"/>
        </p:spPr>
        <p:style>
          <a:lnRef idx="1">
            <a:schemeClr val="dk1"/>
          </a:lnRef>
          <a:fillRef idx="0">
            <a:schemeClr val="dk1"/>
          </a:fillRef>
          <a:effectRef idx="0">
            <a:schemeClr val="dk1"/>
          </a:effectRef>
          <a:fontRef idx="minor">
            <a:schemeClr val="tx1"/>
          </a:fontRef>
        </p:style>
      </p:cxnSp>
      <p:sp>
        <p:nvSpPr>
          <p:cNvPr id="14" name="Textfeld 13"/>
          <p:cNvSpPr txBox="1"/>
          <p:nvPr/>
        </p:nvSpPr>
        <p:spPr>
          <a:xfrm>
            <a:off x="7496879" y="2363638"/>
            <a:ext cx="3085932" cy="369332"/>
          </a:xfrm>
          <a:prstGeom prst="rect">
            <a:avLst/>
          </a:prstGeom>
          <a:noFill/>
        </p:spPr>
        <p:txBody>
          <a:bodyPr wrap="square" rtlCol="0">
            <a:spAutoFit/>
          </a:bodyPr>
          <a:lstStyle/>
          <a:p>
            <a:r>
              <a:rPr lang="de-DE" dirty="0"/>
              <a:t>Control </a:t>
            </a:r>
            <a:r>
              <a:rPr lang="de-DE" dirty="0" err="1"/>
              <a:t>focus</a:t>
            </a:r>
            <a:endParaRPr lang="de-DE" dirty="0"/>
          </a:p>
        </p:txBody>
      </p:sp>
      <p:cxnSp>
        <p:nvCxnSpPr>
          <p:cNvPr id="15" name="Gerader Verbinder 14"/>
          <p:cNvCxnSpPr/>
          <p:nvPr/>
        </p:nvCxnSpPr>
        <p:spPr>
          <a:xfrm flipH="1">
            <a:off x="5618675" y="2582165"/>
            <a:ext cx="1824896" cy="94818"/>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Gerader Verbinder 15"/>
          <p:cNvCxnSpPr/>
          <p:nvPr/>
        </p:nvCxnSpPr>
        <p:spPr>
          <a:xfrm flipH="1" flipV="1">
            <a:off x="2987112" y="2520301"/>
            <a:ext cx="970237" cy="134962"/>
          </a:xfrm>
          <a:prstGeom prst="line">
            <a:avLst/>
          </a:prstGeom>
          <a:ln w="19050"/>
        </p:spPr>
        <p:style>
          <a:lnRef idx="1">
            <a:schemeClr val="dk1"/>
          </a:lnRef>
          <a:fillRef idx="0">
            <a:schemeClr val="dk1"/>
          </a:fillRef>
          <a:effectRef idx="0">
            <a:schemeClr val="dk1"/>
          </a:effectRef>
          <a:fontRef idx="minor">
            <a:schemeClr val="tx1"/>
          </a:fontRef>
        </p:style>
      </p:cxnSp>
      <p:sp>
        <p:nvSpPr>
          <p:cNvPr id="23" name="Textfeld 22"/>
          <p:cNvSpPr txBox="1"/>
          <p:nvPr/>
        </p:nvSpPr>
        <p:spPr>
          <a:xfrm>
            <a:off x="3625173" y="5731560"/>
            <a:ext cx="4784061" cy="276999"/>
          </a:xfrm>
          <a:prstGeom prst="rect">
            <a:avLst/>
          </a:prstGeom>
          <a:noFill/>
        </p:spPr>
        <p:txBody>
          <a:bodyPr wrap="square" rtlCol="0">
            <a:spAutoFit/>
          </a:bodyPr>
          <a:lstStyle/>
          <a:p>
            <a:r>
              <a:rPr lang="de-DE" sz="1200" dirty="0"/>
              <a:t>Source: http://creately.com/blog/diagrams/sequence-diagram-tutorial/</a:t>
            </a:r>
          </a:p>
        </p:txBody>
      </p:sp>
      <p:sp>
        <p:nvSpPr>
          <p:cNvPr id="25" name="Rechteck 24">
            <a:extLst>
              <a:ext uri="{FF2B5EF4-FFF2-40B4-BE49-F238E27FC236}">
                <a16:creationId xmlns:a16="http://schemas.microsoft.com/office/drawing/2014/main" id="{0D26AADC-B3BD-4D20-81D8-11C71E7A7F16}"/>
              </a:ext>
            </a:extLst>
          </p:cNvPr>
          <p:cNvSpPr/>
          <p:nvPr/>
        </p:nvSpPr>
        <p:spPr>
          <a:xfrm>
            <a:off x="3625173" y="4399554"/>
            <a:ext cx="2212562" cy="293883"/>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26" name="Rechteck 25">
            <a:extLst>
              <a:ext uri="{FF2B5EF4-FFF2-40B4-BE49-F238E27FC236}">
                <a16:creationId xmlns:a16="http://schemas.microsoft.com/office/drawing/2014/main" id="{8BD191A3-A8AF-4FD0-8394-D390471E21FB}"/>
              </a:ext>
            </a:extLst>
          </p:cNvPr>
          <p:cNvSpPr/>
          <p:nvPr/>
        </p:nvSpPr>
        <p:spPr>
          <a:xfrm>
            <a:off x="3625173" y="3313053"/>
            <a:ext cx="4287550" cy="2418508"/>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27" name="Rechteck 26">
            <a:extLst>
              <a:ext uri="{FF2B5EF4-FFF2-40B4-BE49-F238E27FC236}">
                <a16:creationId xmlns:a16="http://schemas.microsoft.com/office/drawing/2014/main" id="{00103167-670F-42D2-9E37-D472AD4D2008}"/>
              </a:ext>
            </a:extLst>
          </p:cNvPr>
          <p:cNvSpPr/>
          <p:nvPr/>
        </p:nvSpPr>
        <p:spPr>
          <a:xfrm>
            <a:off x="6319318" y="3256268"/>
            <a:ext cx="2001810" cy="1261602"/>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29" name="Gerader Verbinder 28">
            <a:extLst>
              <a:ext uri="{FF2B5EF4-FFF2-40B4-BE49-F238E27FC236}">
                <a16:creationId xmlns:a16="http://schemas.microsoft.com/office/drawing/2014/main" id="{7628BB2C-0661-4738-B38F-7A583F2DC1FD}"/>
              </a:ext>
            </a:extLst>
          </p:cNvPr>
          <p:cNvCxnSpPr/>
          <p:nvPr/>
        </p:nvCxnSpPr>
        <p:spPr>
          <a:xfrm>
            <a:off x="5570054" y="3279637"/>
            <a:ext cx="0" cy="2451923"/>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cxnSp>
        <p:nvCxnSpPr>
          <p:cNvPr id="18" name="Gerader Verbinder 17"/>
          <p:cNvCxnSpPr>
            <a:cxnSpLocks/>
          </p:cNvCxnSpPr>
          <p:nvPr/>
        </p:nvCxnSpPr>
        <p:spPr>
          <a:xfrm>
            <a:off x="4233210" y="3279637"/>
            <a:ext cx="2239509" cy="337983"/>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Gerade Verbindung mit Pfeil 30">
            <a:extLst>
              <a:ext uri="{FF2B5EF4-FFF2-40B4-BE49-F238E27FC236}">
                <a16:creationId xmlns:a16="http://schemas.microsoft.com/office/drawing/2014/main" id="{068C6DC5-8A47-43E7-88F0-16141C4920E1}"/>
              </a:ext>
            </a:extLst>
          </p:cNvPr>
          <p:cNvCxnSpPr/>
          <p:nvPr/>
        </p:nvCxnSpPr>
        <p:spPr>
          <a:xfrm>
            <a:off x="3071973" y="2676983"/>
            <a:ext cx="0" cy="28196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feld 10"/>
          <p:cNvSpPr txBox="1"/>
          <p:nvPr/>
        </p:nvSpPr>
        <p:spPr>
          <a:xfrm>
            <a:off x="6571759" y="3463282"/>
            <a:ext cx="3691682" cy="369332"/>
          </a:xfrm>
          <a:prstGeom prst="rect">
            <a:avLst/>
          </a:prstGeom>
          <a:noFill/>
        </p:spPr>
        <p:txBody>
          <a:bodyPr wrap="square" rtlCol="0">
            <a:spAutoFit/>
          </a:bodyPr>
          <a:lstStyle/>
          <a:p>
            <a:r>
              <a:rPr lang="de-DE" dirty="0" err="1"/>
              <a:t>Answer</a:t>
            </a:r>
            <a:endParaRPr lang="de-DE" dirty="0"/>
          </a:p>
        </p:txBody>
      </p:sp>
      <p:sp>
        <p:nvSpPr>
          <p:cNvPr id="33" name="Textfeld 32">
            <a:extLst>
              <a:ext uri="{FF2B5EF4-FFF2-40B4-BE49-F238E27FC236}">
                <a16:creationId xmlns:a16="http://schemas.microsoft.com/office/drawing/2014/main" id="{24C9E275-5C59-473D-98E2-98B663BDA56F}"/>
              </a:ext>
            </a:extLst>
          </p:cNvPr>
          <p:cNvSpPr txBox="1"/>
          <p:nvPr/>
        </p:nvSpPr>
        <p:spPr>
          <a:xfrm>
            <a:off x="1363284" y="3403596"/>
            <a:ext cx="1835317" cy="369332"/>
          </a:xfrm>
          <a:prstGeom prst="rect">
            <a:avLst/>
          </a:prstGeom>
          <a:noFill/>
        </p:spPr>
        <p:txBody>
          <a:bodyPr wrap="square" rtlCol="0">
            <a:spAutoFit/>
          </a:bodyPr>
          <a:lstStyle/>
          <a:p>
            <a:r>
              <a:rPr lang="de-DE" dirty="0"/>
              <a:t>Time</a:t>
            </a:r>
          </a:p>
        </p:txBody>
      </p:sp>
    </p:spTree>
    <p:extLst>
      <p:ext uri="{BB962C8B-B14F-4D97-AF65-F5344CB8AC3E}">
        <p14:creationId xmlns:p14="http://schemas.microsoft.com/office/powerpoint/2010/main" val="279285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2AF10C-717C-43AD-807B-5C91505F3D60}"/>
              </a:ext>
            </a:extLst>
          </p:cNvPr>
          <p:cNvSpPr>
            <a:spLocks noGrp="1"/>
          </p:cNvSpPr>
          <p:nvPr>
            <p:ph type="title"/>
          </p:nvPr>
        </p:nvSpPr>
        <p:spPr/>
        <p:txBody>
          <a:bodyPr/>
          <a:lstStyle/>
          <a:p>
            <a:r>
              <a:rPr lang="en-US"/>
              <a:t>Overview Session 1</a:t>
            </a:r>
          </a:p>
        </p:txBody>
      </p:sp>
      <p:pic>
        <p:nvPicPr>
          <p:cNvPr id="4" name="Grafik 3">
            <a:extLst>
              <a:ext uri="{FF2B5EF4-FFF2-40B4-BE49-F238E27FC236}">
                <a16:creationId xmlns:a16="http://schemas.microsoft.com/office/drawing/2014/main" id="{7EDBB5F5-0640-458C-A6FD-7A183DC875F5}"/>
              </a:ext>
            </a:extLst>
          </p:cNvPr>
          <p:cNvPicPr>
            <a:picLocks noChangeAspect="1"/>
          </p:cNvPicPr>
          <p:nvPr/>
        </p:nvPicPr>
        <p:blipFill rotWithShape="1">
          <a:blip r:embed="rId2"/>
          <a:srcRect t="3333" b="56415"/>
          <a:stretch/>
        </p:blipFill>
        <p:spPr>
          <a:xfrm>
            <a:off x="3928717" y="1824724"/>
            <a:ext cx="6971669" cy="2760467"/>
          </a:xfrm>
          <a:prstGeom prst="rect">
            <a:avLst/>
          </a:prstGeom>
        </p:spPr>
      </p:pic>
      <p:sp>
        <p:nvSpPr>
          <p:cNvPr id="5" name="Rechteck 4">
            <a:extLst>
              <a:ext uri="{FF2B5EF4-FFF2-40B4-BE49-F238E27FC236}">
                <a16:creationId xmlns:a16="http://schemas.microsoft.com/office/drawing/2014/main" id="{B579ACC8-3205-4ABC-97D3-9A9BD9412F3B}"/>
              </a:ext>
            </a:extLst>
          </p:cNvPr>
          <p:cNvSpPr/>
          <p:nvPr/>
        </p:nvSpPr>
        <p:spPr>
          <a:xfrm>
            <a:off x="802018" y="2511674"/>
            <a:ext cx="2494722" cy="696682"/>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ID (Barcode) of workpiece is recognized. Delay = time of detection</a:t>
            </a:r>
          </a:p>
        </p:txBody>
      </p:sp>
      <p:sp>
        <p:nvSpPr>
          <p:cNvPr id="6" name="Rechteck 5">
            <a:extLst>
              <a:ext uri="{FF2B5EF4-FFF2-40B4-BE49-F238E27FC236}">
                <a16:creationId xmlns:a16="http://schemas.microsoft.com/office/drawing/2014/main" id="{E611D74A-CB8C-460D-86B0-3C3A2A7797AF}"/>
              </a:ext>
            </a:extLst>
          </p:cNvPr>
          <p:cNvSpPr/>
          <p:nvPr/>
        </p:nvSpPr>
        <p:spPr>
          <a:xfrm>
            <a:off x="813881" y="3555346"/>
            <a:ext cx="2494722" cy="887804"/>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Conveyor-Agent knows speed of and controls conveyor. Using the time instances the conveyor agent can calculate the distance covered</a:t>
            </a:r>
          </a:p>
        </p:txBody>
      </p:sp>
      <p:sp>
        <p:nvSpPr>
          <p:cNvPr id="7" name="Rechteck 6">
            <a:extLst>
              <a:ext uri="{FF2B5EF4-FFF2-40B4-BE49-F238E27FC236}">
                <a16:creationId xmlns:a16="http://schemas.microsoft.com/office/drawing/2014/main" id="{2A5E59F0-25F2-4761-AE2E-43B1299D3B98}"/>
              </a:ext>
            </a:extLst>
          </p:cNvPr>
          <p:cNvSpPr/>
          <p:nvPr/>
        </p:nvSpPr>
        <p:spPr>
          <a:xfrm>
            <a:off x="3928717" y="3208356"/>
            <a:ext cx="6351555" cy="1376835"/>
          </a:xfrm>
          <a:prstGeom prst="rect">
            <a:avLst/>
          </a:prstGeom>
          <a:noFill/>
          <a:ln w="28575">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feld 7">
            <a:extLst>
              <a:ext uri="{FF2B5EF4-FFF2-40B4-BE49-F238E27FC236}">
                <a16:creationId xmlns:a16="http://schemas.microsoft.com/office/drawing/2014/main" id="{C2042E0E-499A-4733-84B7-F3C33B4857A8}"/>
              </a:ext>
            </a:extLst>
          </p:cNvPr>
          <p:cNvSpPr txBox="1"/>
          <p:nvPr/>
        </p:nvSpPr>
        <p:spPr>
          <a:xfrm>
            <a:off x="5707705" y="3249338"/>
            <a:ext cx="1311442" cy="400110"/>
          </a:xfrm>
          <a:prstGeom prst="rect">
            <a:avLst/>
          </a:prstGeom>
          <a:noFill/>
        </p:spPr>
        <p:txBody>
          <a:bodyPr wrap="square" rtlCol="0">
            <a:spAutoFit/>
          </a:bodyPr>
          <a:lstStyle/>
          <a:p>
            <a:pPr algn="l"/>
            <a:r>
              <a:rPr lang="en-US" sz="2000"/>
              <a:t>Part 1</a:t>
            </a:r>
          </a:p>
        </p:txBody>
      </p:sp>
      <p:sp>
        <p:nvSpPr>
          <p:cNvPr id="9" name="Rechteck 8">
            <a:extLst>
              <a:ext uri="{FF2B5EF4-FFF2-40B4-BE49-F238E27FC236}">
                <a16:creationId xmlns:a16="http://schemas.microsoft.com/office/drawing/2014/main" id="{45BC5D23-C674-404A-B11A-986CF85DC536}"/>
              </a:ext>
            </a:extLst>
          </p:cNvPr>
          <p:cNvSpPr/>
          <p:nvPr/>
        </p:nvSpPr>
        <p:spPr>
          <a:xfrm>
            <a:off x="7414550" y="2395720"/>
            <a:ext cx="2745405" cy="739189"/>
          </a:xfrm>
          <a:prstGeom prst="rect">
            <a:avLst/>
          </a:prstGeom>
          <a:noFill/>
          <a:ln w="28575">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feld 9">
            <a:extLst>
              <a:ext uri="{FF2B5EF4-FFF2-40B4-BE49-F238E27FC236}">
                <a16:creationId xmlns:a16="http://schemas.microsoft.com/office/drawing/2014/main" id="{DBABEACC-B9E4-4B42-A031-27376C4F256C}"/>
              </a:ext>
            </a:extLst>
          </p:cNvPr>
          <p:cNvSpPr txBox="1"/>
          <p:nvPr/>
        </p:nvSpPr>
        <p:spPr>
          <a:xfrm>
            <a:off x="8968830" y="2367774"/>
            <a:ext cx="1311442" cy="400110"/>
          </a:xfrm>
          <a:prstGeom prst="rect">
            <a:avLst/>
          </a:prstGeom>
          <a:noFill/>
        </p:spPr>
        <p:txBody>
          <a:bodyPr wrap="square" rtlCol="0">
            <a:spAutoFit/>
          </a:bodyPr>
          <a:lstStyle/>
          <a:p>
            <a:pPr algn="l"/>
            <a:r>
              <a:rPr lang="en-US" sz="2000"/>
              <a:t>Part 2</a:t>
            </a:r>
          </a:p>
        </p:txBody>
      </p:sp>
    </p:spTree>
    <p:extLst>
      <p:ext uri="{BB962C8B-B14F-4D97-AF65-F5344CB8AC3E}">
        <p14:creationId xmlns:p14="http://schemas.microsoft.com/office/powerpoint/2010/main" val="190305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CD7853C-F6E0-4DFF-81E2-1C8C8E410BBB}"/>
              </a:ext>
            </a:extLst>
          </p:cNvPr>
          <p:cNvSpPr>
            <a:spLocks noGrp="1"/>
          </p:cNvSpPr>
          <p:nvPr>
            <p:ph idx="1"/>
          </p:nvPr>
        </p:nvSpPr>
        <p:spPr>
          <a:xfrm>
            <a:off x="377373" y="1005841"/>
            <a:ext cx="7138549" cy="5038120"/>
          </a:xfrm>
        </p:spPr>
        <p:txBody>
          <a:bodyPr>
            <a:normAutofit/>
          </a:bodyPr>
          <a:lstStyle/>
          <a:p>
            <a:r>
              <a:rPr lang="de-DE" sz="1700" dirty="0">
                <a:cs typeface="Calibri Light" panose="020F0302020204030204" pitchFamily="34" charset="0"/>
              </a:rPr>
              <a:t>Import </a:t>
            </a:r>
            <a:r>
              <a:rPr lang="de-DE" sz="1700" dirty="0" err="1">
                <a:cs typeface="Calibri Light" panose="020F0302020204030204" pitchFamily="34" charset="0"/>
              </a:rPr>
              <a:t>the</a:t>
            </a:r>
            <a:r>
              <a:rPr lang="de-DE" sz="1700" dirty="0">
                <a:cs typeface="Calibri Light" panose="020F0302020204030204" pitchFamily="34" charset="0"/>
              </a:rPr>
              <a:t> </a:t>
            </a:r>
            <a:r>
              <a:rPr lang="de-DE" sz="1700" dirty="0" err="1">
                <a:cs typeface="Calibri Light" panose="020F0302020204030204" pitchFamily="34" charset="0"/>
              </a:rPr>
              <a:t>template</a:t>
            </a:r>
            <a:r>
              <a:rPr lang="de-DE" sz="1700" dirty="0">
                <a:cs typeface="Calibri Light" panose="020F0302020204030204" pitchFamily="34" charset="0"/>
              </a:rPr>
              <a:t> </a:t>
            </a:r>
            <a:r>
              <a:rPr lang="de-DE" sz="1700" dirty="0" err="1">
                <a:cs typeface="Calibri Light" panose="020F0302020204030204" pitchFamily="34" charset="0"/>
              </a:rPr>
              <a:t>flow</a:t>
            </a:r>
            <a:r>
              <a:rPr lang="de-DE" sz="1700" dirty="0">
                <a:cs typeface="Calibri Light" panose="020F0302020204030204" pitchFamily="34" charset="0"/>
              </a:rPr>
              <a:t> </a:t>
            </a:r>
            <a:r>
              <a:rPr lang="de-DE" sz="1700" dirty="0" err="1">
                <a:cs typeface="Calibri Light" panose="020F0302020204030204" pitchFamily="34" charset="0"/>
              </a:rPr>
              <a:t>for</a:t>
            </a:r>
            <a:r>
              <a:rPr lang="de-DE" sz="1700" dirty="0">
                <a:cs typeface="Calibri Light" panose="020F0302020204030204" pitchFamily="34" charset="0"/>
              </a:rPr>
              <a:t> </a:t>
            </a:r>
            <a:r>
              <a:rPr lang="de-DE" sz="1700" dirty="0" err="1">
                <a:cs typeface="Calibri Light" panose="020F0302020204030204" pitchFamily="34" charset="0"/>
              </a:rPr>
              <a:t>agent</a:t>
            </a:r>
            <a:r>
              <a:rPr lang="de-DE" sz="1700" dirty="0">
                <a:cs typeface="Calibri Light" panose="020F0302020204030204" pitchFamily="34" charset="0"/>
              </a:rPr>
              <a:t> "Sensor A"</a:t>
            </a:r>
            <a:br>
              <a:rPr lang="de-DE" sz="1700" dirty="0">
                <a:cs typeface="Calibri Light" panose="020F0302020204030204" pitchFamily="34" charset="0"/>
              </a:rPr>
            </a:br>
            <a:endParaRPr lang="de-DE" sz="1700" dirty="0">
              <a:cs typeface="Calibri Light" panose="020F0302020204030204" pitchFamily="34" charset="0"/>
            </a:endParaRPr>
          </a:p>
          <a:p>
            <a:endParaRPr lang="de-DE" sz="1700" dirty="0">
              <a:cs typeface="Calibri Light" panose="020F0302020204030204" pitchFamily="34" charset="0"/>
            </a:endParaRPr>
          </a:p>
          <a:p>
            <a:r>
              <a:rPr lang="de-DE" sz="1700" dirty="0">
                <a:cs typeface="Calibri Light" panose="020F0302020204030204" pitchFamily="34" charset="0"/>
              </a:rPr>
              <a:t>An </a:t>
            </a:r>
            <a:r>
              <a:rPr lang="de-DE" sz="1700" dirty="0" err="1">
                <a:cs typeface="Calibri Light" panose="020F0302020204030204" pitchFamily="34" charset="0"/>
              </a:rPr>
              <a:t>Inject</a:t>
            </a:r>
            <a:r>
              <a:rPr lang="de-DE" sz="1700" dirty="0">
                <a:cs typeface="Calibri Light" panose="020F0302020204030204" pitchFamily="34" charset="0"/>
              </a:rPr>
              <a:t> </a:t>
            </a:r>
            <a:r>
              <a:rPr lang="de-DE" sz="1700" dirty="0" err="1">
                <a:cs typeface="Calibri Light" panose="020F0302020204030204" pitchFamily="34" charset="0"/>
              </a:rPr>
              <a:t>node</a:t>
            </a:r>
            <a:r>
              <a:rPr lang="de-DE" sz="1700" dirty="0">
                <a:cs typeface="Calibri Light" panose="020F0302020204030204" pitchFamily="34" charset="0"/>
              </a:rPr>
              <a:t> </a:t>
            </a:r>
            <a:r>
              <a:rPr lang="de-DE" sz="1700" dirty="0" err="1">
                <a:cs typeface="Calibri Light" panose="020F0302020204030204" pitchFamily="34" charset="0"/>
              </a:rPr>
              <a:t>needs</a:t>
            </a:r>
            <a:r>
              <a:rPr lang="de-DE" sz="1700" dirty="0">
                <a:cs typeface="Calibri Light" panose="020F0302020204030204" pitchFamily="34" charset="0"/>
              </a:rPr>
              <a:t> </a:t>
            </a:r>
            <a:r>
              <a:rPr lang="de-DE" sz="1700" dirty="0" err="1">
                <a:cs typeface="Calibri Light" panose="020F0302020204030204" pitchFamily="34" charset="0"/>
              </a:rPr>
              <a:t>to</a:t>
            </a:r>
            <a:r>
              <a:rPr lang="de-DE" sz="1700" dirty="0">
                <a:cs typeface="Calibri Light" panose="020F0302020204030204" pitchFamily="34" charset="0"/>
              </a:rPr>
              <a:t> </a:t>
            </a:r>
            <a:r>
              <a:rPr lang="de-DE" sz="1700" dirty="0" err="1">
                <a:cs typeface="Calibri Light" panose="020F0302020204030204" pitchFamily="34" charset="0"/>
              </a:rPr>
              <a:t>generate</a:t>
            </a:r>
            <a:r>
              <a:rPr lang="de-DE" sz="1700" dirty="0">
                <a:cs typeface="Calibri Light" panose="020F0302020204030204" pitchFamily="34" charset="0"/>
              </a:rPr>
              <a:t> a </a:t>
            </a:r>
            <a:r>
              <a:rPr lang="de-DE" sz="1700" dirty="0" err="1">
                <a:cs typeface="Calibri Light" panose="020F0302020204030204" pitchFamily="34" charset="0"/>
              </a:rPr>
              <a:t>message</a:t>
            </a:r>
            <a:r>
              <a:rPr lang="de-DE" sz="1700" dirty="0">
                <a:cs typeface="Calibri Light" panose="020F0302020204030204" pitchFamily="34" charset="0"/>
              </a:rPr>
              <a:t> </a:t>
            </a:r>
            <a:r>
              <a:rPr lang="de-DE" sz="1700" dirty="0" err="1">
                <a:cs typeface="Calibri Light" panose="020F0302020204030204" pitchFamily="34" charset="0"/>
              </a:rPr>
              <a:t>with</a:t>
            </a:r>
            <a:r>
              <a:rPr lang="de-DE" sz="1700" dirty="0">
                <a:cs typeface="Calibri Light" panose="020F0302020204030204" pitchFamily="34" charset="0"/>
              </a:rPr>
              <a:t>…</a:t>
            </a:r>
          </a:p>
          <a:p>
            <a:pPr lvl="1"/>
            <a:r>
              <a:rPr lang="de-DE" sz="1300" dirty="0">
                <a:cs typeface="Calibri Light" panose="020F0302020204030204" pitchFamily="34" charset="0"/>
              </a:rPr>
              <a:t>… an </a:t>
            </a:r>
            <a:r>
              <a:rPr lang="de-DE" sz="1300" dirty="0" err="1">
                <a:cs typeface="Calibri Light" panose="020F0302020204030204" pitchFamily="34" charset="0"/>
              </a:rPr>
              <a:t>empty</a:t>
            </a:r>
            <a:r>
              <a:rPr lang="de-DE" sz="1300" dirty="0">
                <a:cs typeface="Calibri Light" panose="020F0302020204030204" pitchFamily="34" charset="0"/>
              </a:rPr>
              <a:t> JSON </a:t>
            </a:r>
            <a:r>
              <a:rPr lang="de-DE" sz="1300" dirty="0" err="1">
                <a:cs typeface="Calibri Light" panose="020F0302020204030204" pitchFamily="34" charset="0"/>
              </a:rPr>
              <a:t>object</a:t>
            </a:r>
            <a:r>
              <a:rPr lang="de-DE" sz="1300" dirty="0">
                <a:cs typeface="Calibri Light" panose="020F0302020204030204" pitchFamily="34" charset="0"/>
              </a:rPr>
              <a:t> ( {} ) </a:t>
            </a:r>
            <a:r>
              <a:rPr lang="de-DE" sz="1300" dirty="0" err="1">
                <a:cs typeface="Calibri Light" panose="020F0302020204030204" pitchFamily="34" charset="0"/>
              </a:rPr>
              <a:t>as</a:t>
            </a:r>
            <a:r>
              <a:rPr lang="de-DE" sz="1300" dirty="0">
                <a:cs typeface="Calibri Light" panose="020F0302020204030204" pitchFamily="34" charset="0"/>
              </a:rPr>
              <a:t> </a:t>
            </a:r>
            <a:r>
              <a:rPr lang="de-DE" sz="1300" dirty="0" err="1">
                <a:cs typeface="Calibri Light" panose="020F0302020204030204" pitchFamily="34" charset="0"/>
              </a:rPr>
              <a:t>its</a:t>
            </a:r>
            <a:r>
              <a:rPr lang="de-DE" sz="1300" dirty="0">
                <a:cs typeface="Calibri Light" panose="020F0302020204030204" pitchFamily="34" charset="0"/>
              </a:rPr>
              <a:t> </a:t>
            </a:r>
            <a:r>
              <a:rPr lang="de-DE" sz="1300" dirty="0" err="1">
                <a:cs typeface="Calibri Light" panose="020F0302020204030204" pitchFamily="34" charset="0"/>
              </a:rPr>
              <a:t>msg.payload</a:t>
            </a:r>
            <a:endParaRPr lang="de-DE" sz="1300" dirty="0">
              <a:cs typeface="Calibri Light" panose="020F0302020204030204" pitchFamily="34" charset="0"/>
            </a:endParaRPr>
          </a:p>
          <a:p>
            <a:pPr lvl="1"/>
            <a:r>
              <a:rPr lang="de-DE" sz="1300" dirty="0">
                <a:cs typeface="Calibri Light" panose="020F0302020204030204" pitchFamily="34" charset="0"/>
              </a:rPr>
              <a:t>… a </a:t>
            </a:r>
            <a:r>
              <a:rPr lang="de-DE" sz="1300" dirty="0" err="1">
                <a:cs typeface="Calibri Light" panose="020F0302020204030204" pitchFamily="34" charset="0"/>
              </a:rPr>
              <a:t>msg.delay</a:t>
            </a:r>
            <a:r>
              <a:rPr lang="de-DE" sz="1300" dirty="0">
                <a:cs typeface="Calibri Light" panose="020F0302020204030204" pitchFamily="34" charset="0"/>
              </a:rPr>
              <a:t> </a:t>
            </a:r>
            <a:r>
              <a:rPr lang="de-DE" sz="1300" dirty="0" err="1">
                <a:cs typeface="Calibri Light" panose="020F0302020204030204" pitchFamily="34" charset="0"/>
              </a:rPr>
              <a:t>of</a:t>
            </a:r>
            <a:r>
              <a:rPr lang="de-DE" sz="1300" dirty="0">
                <a:cs typeface="Calibri Light" panose="020F0302020204030204" pitchFamily="34" charset="0"/>
              </a:rPr>
              <a:t> </a:t>
            </a:r>
            <a:r>
              <a:rPr lang="de-DE" sz="1400" dirty="0">
                <a:cs typeface="Calibri Light" panose="020F0302020204030204" pitchFamily="34" charset="0"/>
              </a:rPr>
              <a:t>"500 + $</a:t>
            </a:r>
            <a:r>
              <a:rPr lang="de-DE" sz="1400" dirty="0" err="1">
                <a:cs typeface="Calibri Light" panose="020F0302020204030204" pitchFamily="34" charset="0"/>
              </a:rPr>
              <a:t>random</a:t>
            </a:r>
            <a:r>
              <a:rPr lang="de-DE" sz="1400" dirty="0">
                <a:cs typeface="Calibri Light" panose="020F0302020204030204" pitchFamily="34" charset="0"/>
              </a:rPr>
              <a:t>() * 500" (</a:t>
            </a:r>
            <a:r>
              <a:rPr lang="de-DE" sz="1400" dirty="0" err="1">
                <a:cs typeface="Calibri Light" panose="020F0302020204030204" pitchFamily="34" charset="0"/>
              </a:rPr>
              <a:t>as</a:t>
            </a:r>
            <a:r>
              <a:rPr lang="de-DE" sz="1400" dirty="0">
                <a:cs typeface="Calibri Light" panose="020F0302020204030204" pitchFamily="34" charset="0"/>
              </a:rPr>
              <a:t> an </a:t>
            </a:r>
            <a:r>
              <a:rPr lang="de-DE" sz="1400" dirty="0" err="1">
                <a:cs typeface="Calibri Light" panose="020F0302020204030204" pitchFamily="34" charset="0"/>
              </a:rPr>
              <a:t>expression</a:t>
            </a:r>
            <a:r>
              <a:rPr lang="de-DE" sz="1400" dirty="0">
                <a:cs typeface="Calibri Light" panose="020F0302020204030204" pitchFamily="34" charset="0"/>
              </a:rPr>
              <a:t>)</a:t>
            </a:r>
          </a:p>
          <a:p>
            <a:pPr lvl="1">
              <a:buFont typeface="Wingdings" panose="05000000000000000000" pitchFamily="2" charset="2"/>
              <a:buChar char="Ø"/>
            </a:pPr>
            <a:r>
              <a:rPr lang="de-DE" sz="1400" dirty="0">
                <a:cs typeface="Calibri Light" panose="020F0302020204030204" pitchFamily="34" charset="0"/>
                <a:sym typeface="Wingdings" panose="05000000000000000000" pitchFamily="2" charset="2"/>
              </a:rPr>
              <a:t>This </a:t>
            </a:r>
            <a:r>
              <a:rPr lang="de-DE" sz="1400" dirty="0" err="1">
                <a:cs typeface="Calibri Light" panose="020F0302020204030204" pitchFamily="34" charset="0"/>
                <a:sym typeface="Wingdings" panose="05000000000000000000" pitchFamily="2" charset="2"/>
              </a:rPr>
              <a:t>delay</a:t>
            </a:r>
            <a:r>
              <a:rPr lang="de-DE" sz="1400" dirty="0">
                <a:cs typeface="Calibri Light" panose="020F0302020204030204" pitchFamily="34" charset="0"/>
                <a:sym typeface="Wingdings" panose="05000000000000000000" pitchFamily="2" charset="2"/>
              </a:rPr>
              <a:t> </a:t>
            </a:r>
            <a:r>
              <a:rPr lang="de-DE" sz="1400" dirty="0" err="1">
                <a:cs typeface="Calibri Light" panose="020F0302020204030204" pitchFamily="34" charset="0"/>
                <a:sym typeface="Wingdings" panose="05000000000000000000" pitchFamily="2" charset="2"/>
              </a:rPr>
              <a:t>is</a:t>
            </a:r>
            <a:r>
              <a:rPr lang="de-DE" sz="1400" dirty="0">
                <a:cs typeface="Calibri Light" panose="020F0302020204030204" pitchFamily="34" charset="0"/>
                <a:sym typeface="Wingdings" panose="05000000000000000000" pitchFamily="2" charset="2"/>
              </a:rPr>
              <a:t> </a:t>
            </a:r>
            <a:r>
              <a:rPr lang="de-DE" sz="1400" dirty="0" err="1">
                <a:cs typeface="Calibri Light" panose="020F0302020204030204" pitchFamily="34" charset="0"/>
                <a:sym typeface="Wingdings" panose="05000000000000000000" pitchFamily="2" charset="2"/>
              </a:rPr>
              <a:t>used</a:t>
            </a:r>
            <a:r>
              <a:rPr lang="de-DE" sz="1400" dirty="0">
                <a:cs typeface="Calibri Light" panose="020F0302020204030204" pitchFamily="34" charset="0"/>
                <a:sym typeface="Wingdings" panose="05000000000000000000" pitchFamily="2" charset="2"/>
              </a:rPr>
              <a:t> </a:t>
            </a:r>
            <a:r>
              <a:rPr lang="de-DE" sz="1400" dirty="0" err="1">
                <a:cs typeface="Calibri Light" panose="020F0302020204030204" pitchFamily="34" charset="0"/>
                <a:sym typeface="Wingdings" panose="05000000000000000000" pitchFamily="2" charset="2"/>
              </a:rPr>
              <a:t>to</a:t>
            </a:r>
            <a:r>
              <a:rPr lang="de-DE" sz="1400" dirty="0">
                <a:cs typeface="Calibri Light" panose="020F0302020204030204" pitchFamily="34" charset="0"/>
                <a:sym typeface="Wingdings" panose="05000000000000000000" pitchFamily="2" charset="2"/>
              </a:rPr>
              <a:t> </a:t>
            </a:r>
            <a:r>
              <a:rPr lang="de-DE" sz="1400" dirty="0" err="1">
                <a:cs typeface="Calibri Light" panose="020F0302020204030204" pitchFamily="34" charset="0"/>
                <a:sym typeface="Wingdings" panose="05000000000000000000" pitchFamily="2" charset="2"/>
              </a:rPr>
              <a:t>simulate</a:t>
            </a:r>
            <a:r>
              <a:rPr lang="de-DE" sz="1400" dirty="0">
                <a:cs typeface="Calibri Light" panose="020F0302020204030204" pitchFamily="34" charset="0"/>
                <a:sym typeface="Wingdings" panose="05000000000000000000" pitchFamily="2" charset="2"/>
              </a:rPr>
              <a:t> </a:t>
            </a:r>
            <a:r>
              <a:rPr lang="de-DE" sz="1400" dirty="0" err="1">
                <a:cs typeface="Calibri Light" panose="020F0302020204030204" pitchFamily="34" charset="0"/>
                <a:sym typeface="Wingdings" panose="05000000000000000000" pitchFamily="2" charset="2"/>
              </a:rPr>
              <a:t>the</a:t>
            </a:r>
            <a:r>
              <a:rPr lang="de-DE" sz="1400" dirty="0">
                <a:cs typeface="Calibri Light" panose="020F0302020204030204" pitchFamily="34" charset="0"/>
                <a:sym typeface="Wingdings" panose="05000000000000000000" pitchFamily="2" charset="2"/>
              </a:rPr>
              <a:t> time </a:t>
            </a:r>
            <a:r>
              <a:rPr lang="de-DE" sz="1400" dirty="0" err="1">
                <a:cs typeface="Calibri Light" panose="020F0302020204030204" pitchFamily="34" charset="0"/>
                <a:sym typeface="Wingdings" panose="05000000000000000000" pitchFamily="2" charset="2"/>
              </a:rPr>
              <a:t>it</a:t>
            </a:r>
            <a:r>
              <a:rPr lang="de-DE" sz="1400" dirty="0">
                <a:cs typeface="Calibri Light" panose="020F0302020204030204" pitchFamily="34" charset="0"/>
                <a:sym typeface="Wingdings" panose="05000000000000000000" pitchFamily="2" charset="2"/>
              </a:rPr>
              <a:t> </a:t>
            </a:r>
            <a:r>
              <a:rPr lang="de-DE" sz="1400" dirty="0" err="1">
                <a:cs typeface="Calibri Light" panose="020F0302020204030204" pitchFamily="34" charset="0"/>
                <a:sym typeface="Wingdings" panose="05000000000000000000" pitchFamily="2" charset="2"/>
              </a:rPr>
              <a:t>takes</a:t>
            </a:r>
            <a:r>
              <a:rPr lang="de-DE" sz="1400" dirty="0">
                <a:cs typeface="Calibri Light" panose="020F0302020204030204" pitchFamily="34" charset="0"/>
                <a:sym typeface="Wingdings" panose="05000000000000000000" pitchFamily="2" charset="2"/>
              </a:rPr>
              <a:t> </a:t>
            </a:r>
            <a:r>
              <a:rPr lang="de-DE" sz="1400" dirty="0" err="1">
                <a:cs typeface="Calibri Light" panose="020F0302020204030204" pitchFamily="34" charset="0"/>
                <a:sym typeface="Wingdings" panose="05000000000000000000" pitchFamily="2" charset="2"/>
              </a:rPr>
              <a:t>the</a:t>
            </a:r>
            <a:r>
              <a:rPr lang="de-DE" sz="1400" dirty="0">
                <a:cs typeface="Calibri Light" panose="020F0302020204030204" pitchFamily="34" charset="0"/>
                <a:sym typeface="Wingdings" panose="05000000000000000000" pitchFamily="2" charset="2"/>
              </a:rPr>
              <a:t> </a:t>
            </a:r>
            <a:r>
              <a:rPr lang="de-DE" sz="1400" dirty="0" err="1">
                <a:cs typeface="Calibri Light" panose="020F0302020204030204" pitchFamily="34" charset="0"/>
                <a:sym typeface="Wingdings" panose="05000000000000000000" pitchFamily="2" charset="2"/>
              </a:rPr>
              <a:t>workpiece</a:t>
            </a:r>
            <a:r>
              <a:rPr lang="de-DE" sz="1400" dirty="0">
                <a:cs typeface="Calibri Light" panose="020F0302020204030204" pitchFamily="34" charset="0"/>
                <a:sym typeface="Wingdings" panose="05000000000000000000" pitchFamily="2" charset="2"/>
              </a:rPr>
              <a:t> </a:t>
            </a:r>
            <a:r>
              <a:rPr lang="de-DE" sz="1400" dirty="0" err="1">
                <a:cs typeface="Calibri Light" panose="020F0302020204030204" pitchFamily="34" charset="0"/>
                <a:sym typeface="Wingdings" panose="05000000000000000000" pitchFamily="2" charset="2"/>
              </a:rPr>
              <a:t>to</a:t>
            </a:r>
            <a:r>
              <a:rPr lang="de-DE" sz="1400" dirty="0">
                <a:cs typeface="Calibri Light" panose="020F0302020204030204" pitchFamily="34" charset="0"/>
                <a:sym typeface="Wingdings" panose="05000000000000000000" pitchFamily="2" charset="2"/>
              </a:rPr>
              <a:t> pass </a:t>
            </a:r>
            <a:r>
              <a:rPr lang="de-DE" sz="1400" dirty="0" err="1">
                <a:cs typeface="Calibri Light" panose="020F0302020204030204" pitchFamily="34" charset="0"/>
                <a:sym typeface="Wingdings" panose="05000000000000000000" pitchFamily="2" charset="2"/>
              </a:rPr>
              <a:t>through</a:t>
            </a:r>
            <a:r>
              <a:rPr lang="de-DE" sz="1400" dirty="0">
                <a:cs typeface="Calibri Light" panose="020F0302020204030204" pitchFamily="34" charset="0"/>
                <a:sym typeface="Wingdings" panose="05000000000000000000" pitchFamily="2" charset="2"/>
              </a:rPr>
              <a:t> Sensor A</a:t>
            </a:r>
            <a:endParaRPr lang="de-DE" sz="1300" dirty="0">
              <a:cs typeface="Calibri Light" panose="020F0302020204030204" pitchFamily="34" charset="0"/>
            </a:endParaRPr>
          </a:p>
          <a:p>
            <a:pPr lvl="1"/>
            <a:endParaRPr lang="de-DE" sz="1700" dirty="0">
              <a:cs typeface="Calibri Light" panose="020F0302020204030204" pitchFamily="34" charset="0"/>
            </a:endParaRPr>
          </a:p>
          <a:p>
            <a:pPr lvl="1"/>
            <a:endParaRPr lang="de-DE" sz="1700" dirty="0">
              <a:cs typeface="Calibri Light" panose="020F0302020204030204" pitchFamily="34" charset="0"/>
            </a:endParaRPr>
          </a:p>
          <a:p>
            <a:r>
              <a:rPr lang="de-DE" sz="1700" dirty="0">
                <a:cs typeface="Calibri Light" panose="020F0302020204030204" pitchFamily="34" charset="0"/>
              </a:rPr>
              <a:t>Connect </a:t>
            </a:r>
            <a:r>
              <a:rPr lang="de-DE" sz="1700" dirty="0" err="1">
                <a:cs typeface="Calibri Light" panose="020F0302020204030204" pitchFamily="34" charset="0"/>
              </a:rPr>
              <a:t>your</a:t>
            </a:r>
            <a:r>
              <a:rPr lang="de-DE" sz="1700" dirty="0">
                <a:cs typeface="Calibri Light" panose="020F0302020204030204" pitchFamily="34" charset="0"/>
              </a:rPr>
              <a:t> </a:t>
            </a:r>
            <a:r>
              <a:rPr lang="de-DE" sz="1700" dirty="0" err="1">
                <a:cs typeface="Calibri Light" panose="020F0302020204030204" pitchFamily="34" charset="0"/>
              </a:rPr>
              <a:t>Inject</a:t>
            </a:r>
            <a:r>
              <a:rPr lang="de-DE" sz="1700" dirty="0">
                <a:cs typeface="Calibri Light" panose="020F0302020204030204" pitchFamily="34" charset="0"/>
              </a:rPr>
              <a:t> </a:t>
            </a:r>
            <a:r>
              <a:rPr lang="de-DE" sz="1700" dirty="0" err="1">
                <a:cs typeface="Calibri Light" panose="020F0302020204030204" pitchFamily="34" charset="0"/>
              </a:rPr>
              <a:t>node</a:t>
            </a:r>
            <a:r>
              <a:rPr lang="de-DE" sz="1700" dirty="0">
                <a:cs typeface="Calibri Light" panose="020F0302020204030204" pitchFamily="34" charset="0"/>
              </a:rPr>
              <a:t> </a:t>
            </a:r>
            <a:r>
              <a:rPr lang="de-DE" sz="1700" dirty="0" err="1">
                <a:cs typeface="Calibri Light" panose="020F0302020204030204" pitchFamily="34" charset="0"/>
              </a:rPr>
              <a:t>with</a:t>
            </a:r>
            <a:r>
              <a:rPr lang="de-DE" sz="1700" dirty="0">
                <a:cs typeface="Calibri Light" panose="020F0302020204030204" pitchFamily="34" charset="0"/>
              </a:rPr>
              <a:t> </a:t>
            </a:r>
            <a:r>
              <a:rPr lang="de-DE" sz="1700" dirty="0" err="1">
                <a:cs typeface="Calibri Light" panose="020F0302020204030204" pitchFamily="34" charset="0"/>
              </a:rPr>
              <a:t>the</a:t>
            </a:r>
            <a:r>
              <a:rPr lang="de-DE" sz="1700" dirty="0">
                <a:cs typeface="Calibri Light" panose="020F0302020204030204" pitchFamily="34" charset="0"/>
              </a:rPr>
              <a:t> </a:t>
            </a:r>
            <a:r>
              <a:rPr lang="de-DE" sz="1700" dirty="0" err="1">
                <a:cs typeface="Calibri Light" panose="020F0302020204030204" pitchFamily="34" charset="0"/>
              </a:rPr>
              <a:t>given</a:t>
            </a:r>
            <a:r>
              <a:rPr lang="de-DE" sz="1700" dirty="0">
                <a:cs typeface="Calibri Light" panose="020F0302020204030204" pitchFamily="34" charset="0"/>
              </a:rPr>
              <a:t> </a:t>
            </a:r>
            <a:r>
              <a:rPr lang="de-DE" sz="1700" dirty="0" err="1">
                <a:cs typeface="Calibri Light" panose="020F0302020204030204" pitchFamily="34" charset="0"/>
              </a:rPr>
              <a:t>node</a:t>
            </a:r>
            <a:r>
              <a:rPr lang="de-DE" sz="1700" dirty="0">
                <a:cs typeface="Calibri Light" panose="020F0302020204030204" pitchFamily="34" charset="0"/>
              </a:rPr>
              <a:t> "</a:t>
            </a:r>
            <a:r>
              <a:rPr lang="de-DE" sz="1700" dirty="0" err="1">
                <a:cs typeface="Calibri Light" panose="020F0302020204030204" pitchFamily="34" charset="0"/>
              </a:rPr>
              <a:t>generate</a:t>
            </a:r>
            <a:r>
              <a:rPr lang="de-DE" sz="1700" dirty="0">
                <a:cs typeface="Calibri Light" panose="020F0302020204030204" pitchFamily="34" charset="0"/>
              </a:rPr>
              <a:t> </a:t>
            </a:r>
            <a:r>
              <a:rPr lang="de-DE" sz="1700" dirty="0" err="1">
                <a:cs typeface="Calibri Light" panose="020F0302020204030204" pitchFamily="34" charset="0"/>
              </a:rPr>
              <a:t>random</a:t>
            </a:r>
            <a:r>
              <a:rPr lang="de-DE" sz="1700" dirty="0">
                <a:cs typeface="Calibri Light" panose="020F0302020204030204" pitchFamily="34" charset="0"/>
              </a:rPr>
              <a:t> ID and time"</a:t>
            </a:r>
          </a:p>
        </p:txBody>
      </p:sp>
      <p:sp>
        <p:nvSpPr>
          <p:cNvPr id="3" name="Titel 2">
            <a:extLst>
              <a:ext uri="{FF2B5EF4-FFF2-40B4-BE49-F238E27FC236}">
                <a16:creationId xmlns:a16="http://schemas.microsoft.com/office/drawing/2014/main" id="{FB3B4EDF-43A8-4149-961D-04B690665CBF}"/>
              </a:ext>
            </a:extLst>
          </p:cNvPr>
          <p:cNvSpPr>
            <a:spLocks noGrp="1"/>
          </p:cNvSpPr>
          <p:nvPr>
            <p:ph type="title"/>
          </p:nvPr>
        </p:nvSpPr>
        <p:spPr/>
        <p:txBody>
          <a:bodyPr/>
          <a:lstStyle/>
          <a:p>
            <a:r>
              <a:rPr lang="de-DE" dirty="0"/>
              <a:t>Part 1 – Sensor A</a:t>
            </a:r>
          </a:p>
        </p:txBody>
      </p:sp>
      <p:pic>
        <p:nvPicPr>
          <p:cNvPr id="4" name="Inhaltsplatzhalter 4">
            <a:extLst>
              <a:ext uri="{FF2B5EF4-FFF2-40B4-BE49-F238E27FC236}">
                <a16:creationId xmlns:a16="http://schemas.microsoft.com/office/drawing/2014/main" id="{1F946019-E92B-44C6-8D6D-8AC38E8AC54F}"/>
              </a:ext>
            </a:extLst>
          </p:cNvPr>
          <p:cNvPicPr>
            <a:picLocks noChangeAspect="1"/>
          </p:cNvPicPr>
          <p:nvPr/>
        </p:nvPicPr>
        <p:blipFill rotWithShape="1">
          <a:blip r:embed="rId3"/>
          <a:srcRect l="1" t="6086" r="73911" b="63043"/>
          <a:stretch/>
        </p:blipFill>
        <p:spPr>
          <a:xfrm>
            <a:off x="8736199" y="1984687"/>
            <a:ext cx="2273474" cy="2126394"/>
          </a:xfrm>
          <a:prstGeom prst="rect">
            <a:avLst/>
          </a:prstGeom>
        </p:spPr>
      </p:pic>
    </p:spTree>
    <p:extLst>
      <p:ext uri="{BB962C8B-B14F-4D97-AF65-F5344CB8AC3E}">
        <p14:creationId xmlns:p14="http://schemas.microsoft.com/office/powerpoint/2010/main" val="292704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CD7853C-F6E0-4DFF-81E2-1C8C8E410BBB}"/>
              </a:ext>
            </a:extLst>
          </p:cNvPr>
          <p:cNvSpPr>
            <a:spLocks noGrp="1"/>
          </p:cNvSpPr>
          <p:nvPr>
            <p:ph idx="1"/>
          </p:nvPr>
        </p:nvSpPr>
        <p:spPr>
          <a:xfrm>
            <a:off x="377373" y="1086523"/>
            <a:ext cx="8264822" cy="5198554"/>
          </a:xfrm>
        </p:spPr>
        <p:txBody>
          <a:bodyPr>
            <a:normAutofit/>
          </a:bodyPr>
          <a:lstStyle/>
          <a:p>
            <a:r>
              <a:rPr lang="de-DE" sz="1800" dirty="0">
                <a:cs typeface="Calibri Light" panose="020F0302020204030204" pitchFamily="34" charset="0"/>
              </a:rPr>
              <a:t>A Delay </a:t>
            </a:r>
            <a:r>
              <a:rPr lang="de-DE" sz="1800" dirty="0" err="1">
                <a:cs typeface="Calibri Light" panose="020F0302020204030204" pitchFamily="34" charset="0"/>
              </a:rPr>
              <a:t>node</a:t>
            </a:r>
            <a:r>
              <a:rPr lang="de-DE" sz="1800" dirty="0">
                <a:cs typeface="Calibri Light" panose="020F0302020204030204" pitchFamily="34" charset="0"/>
              </a:rPr>
              <a:t> (</a:t>
            </a:r>
            <a:r>
              <a:rPr lang="de-DE" sz="1800" dirty="0" err="1">
                <a:cs typeface="Calibri Light" panose="020F0302020204030204" pitchFamily="34" charset="0"/>
              </a:rPr>
              <a:t>between</a:t>
            </a:r>
            <a:r>
              <a:rPr lang="de-DE" sz="1800" dirty="0">
                <a:cs typeface="Calibri Light" panose="020F0302020204030204" pitchFamily="34" charset="0"/>
              </a:rPr>
              <a:t> "</a:t>
            </a:r>
            <a:r>
              <a:rPr lang="de-DE" sz="1800" dirty="0" err="1">
                <a:cs typeface="Calibri Light" panose="020F0302020204030204" pitchFamily="34" charset="0"/>
              </a:rPr>
              <a:t>generate</a:t>
            </a:r>
            <a:r>
              <a:rPr lang="de-DE" sz="1800" dirty="0">
                <a:cs typeface="Calibri Light" panose="020F0302020204030204" pitchFamily="34" charset="0"/>
              </a:rPr>
              <a:t> </a:t>
            </a:r>
            <a:r>
              <a:rPr lang="de-DE" sz="1800" dirty="0" err="1">
                <a:cs typeface="Calibri Light" panose="020F0302020204030204" pitchFamily="34" charset="0"/>
              </a:rPr>
              <a:t>random</a:t>
            </a:r>
            <a:r>
              <a:rPr lang="de-DE" sz="1800" dirty="0">
                <a:cs typeface="Calibri Light" panose="020F0302020204030204" pitchFamily="34" charset="0"/>
              </a:rPr>
              <a:t> ID and time" and "</a:t>
            </a:r>
            <a:r>
              <a:rPr lang="de-DE" sz="1800" dirty="0" err="1">
                <a:cs typeface="Calibri Light" panose="020F0302020204030204" pitchFamily="34" charset="0"/>
              </a:rPr>
              <a:t>time_difference</a:t>
            </a:r>
            <a:r>
              <a:rPr lang="de-DE" sz="1800" dirty="0">
                <a:cs typeface="Calibri Light" panose="020F0302020204030204" pitchFamily="34" charset="0"/>
              </a:rPr>
              <a:t>") </a:t>
            </a:r>
            <a:r>
              <a:rPr lang="de-DE" sz="1800" dirty="0" err="1">
                <a:cs typeface="Calibri Light" panose="020F0302020204030204" pitchFamily="34" charset="0"/>
              </a:rPr>
              <a:t>is</a:t>
            </a:r>
            <a:r>
              <a:rPr lang="de-DE" sz="1800" dirty="0">
                <a:cs typeface="Calibri Light" panose="020F0302020204030204" pitchFamily="34" charset="0"/>
              </a:rPr>
              <a:t> </a:t>
            </a:r>
            <a:r>
              <a:rPr lang="de-DE" sz="1800" dirty="0" err="1">
                <a:cs typeface="Calibri Light" panose="020F0302020204030204" pitchFamily="34" charset="0"/>
              </a:rPr>
              <a:t>going</a:t>
            </a:r>
            <a:r>
              <a:rPr lang="de-DE" sz="1800" dirty="0">
                <a:cs typeface="Calibri Light" panose="020F0302020204030204" pitchFamily="34" charset="0"/>
              </a:rPr>
              <a:t> </a:t>
            </a:r>
            <a:r>
              <a:rPr lang="de-DE" sz="1800" dirty="0" err="1">
                <a:cs typeface="Calibri Light" panose="020F0302020204030204" pitchFamily="34" charset="0"/>
              </a:rPr>
              <a:t>to</a:t>
            </a:r>
            <a:r>
              <a:rPr lang="de-DE" sz="1800" dirty="0">
                <a:cs typeface="Calibri Light" panose="020F0302020204030204" pitchFamily="34" charset="0"/>
              </a:rPr>
              <a:t> </a:t>
            </a:r>
            <a:r>
              <a:rPr lang="de-DE" sz="1800" dirty="0" err="1">
                <a:cs typeface="Calibri Light" panose="020F0302020204030204" pitchFamily="34" charset="0"/>
              </a:rPr>
              <a:t>simulate</a:t>
            </a:r>
            <a:r>
              <a:rPr lang="de-DE" sz="1800" dirty="0">
                <a:cs typeface="Calibri Light" panose="020F0302020204030204" pitchFamily="34" charset="0"/>
              </a:rPr>
              <a:t> </a:t>
            </a:r>
            <a:r>
              <a:rPr lang="de-DE" sz="1800" dirty="0" err="1">
                <a:cs typeface="Calibri Light" panose="020F0302020204030204" pitchFamily="34" charset="0"/>
              </a:rPr>
              <a:t>the</a:t>
            </a:r>
            <a:r>
              <a:rPr lang="de-DE" sz="1800" dirty="0">
                <a:cs typeface="Calibri Light" panose="020F0302020204030204" pitchFamily="34" charset="0"/>
              </a:rPr>
              <a:t> </a:t>
            </a:r>
            <a:r>
              <a:rPr lang="de-DE" sz="1800" dirty="0" err="1">
                <a:cs typeface="Calibri Light" panose="020F0302020204030204" pitchFamily="34" charset="0"/>
              </a:rPr>
              <a:t>workpiece</a:t>
            </a:r>
            <a:r>
              <a:rPr lang="de-DE" sz="1800" dirty="0">
                <a:cs typeface="Calibri Light" panose="020F0302020204030204" pitchFamily="34" charset="0"/>
              </a:rPr>
              <a:t> </a:t>
            </a:r>
            <a:r>
              <a:rPr lang="de-DE" sz="1800" dirty="0" err="1">
                <a:cs typeface="Calibri Light" panose="020F0302020204030204" pitchFamily="34" charset="0"/>
              </a:rPr>
              <a:t>passing</a:t>
            </a:r>
            <a:r>
              <a:rPr lang="de-DE" sz="1800" dirty="0">
                <a:cs typeface="Calibri Light" panose="020F0302020204030204" pitchFamily="34" charset="0"/>
              </a:rPr>
              <a:t> </a:t>
            </a:r>
            <a:r>
              <a:rPr lang="de-DE" sz="1800" dirty="0" err="1">
                <a:cs typeface="Calibri Light" panose="020F0302020204030204" pitchFamily="34" charset="0"/>
              </a:rPr>
              <a:t>through</a:t>
            </a:r>
            <a:r>
              <a:rPr lang="de-DE" sz="1800" dirty="0">
                <a:cs typeface="Calibri Light" panose="020F0302020204030204" pitchFamily="34" charset="0"/>
              </a:rPr>
              <a:t> </a:t>
            </a:r>
            <a:r>
              <a:rPr lang="de-DE" sz="1800" dirty="0" err="1">
                <a:cs typeface="Calibri Light" panose="020F0302020204030204" pitchFamily="34" charset="0"/>
              </a:rPr>
              <a:t>the</a:t>
            </a:r>
            <a:r>
              <a:rPr lang="de-DE" sz="1800" dirty="0">
                <a:cs typeface="Calibri Light" panose="020F0302020204030204" pitchFamily="34" charset="0"/>
              </a:rPr>
              <a:t> </a:t>
            </a:r>
            <a:r>
              <a:rPr lang="de-DE" sz="1800" dirty="0" err="1">
                <a:cs typeface="Calibri Light" panose="020F0302020204030204" pitchFamily="34" charset="0"/>
              </a:rPr>
              <a:t>sensor</a:t>
            </a:r>
            <a:endParaRPr lang="de-DE" sz="1800" dirty="0">
              <a:cs typeface="Calibri Light" panose="020F0302020204030204" pitchFamily="34" charset="0"/>
            </a:endParaRPr>
          </a:p>
          <a:p>
            <a:pPr lvl="1"/>
            <a:r>
              <a:rPr lang="de-DE" sz="1600" dirty="0">
                <a:cs typeface="Calibri Light" panose="020F0302020204030204" pitchFamily="34" charset="0"/>
              </a:rPr>
              <a:t>Add a Delay </a:t>
            </a:r>
            <a:r>
              <a:rPr lang="de-DE" sz="1600" dirty="0" err="1">
                <a:cs typeface="Calibri Light" panose="020F0302020204030204" pitchFamily="34" charset="0"/>
              </a:rPr>
              <a:t>node</a:t>
            </a:r>
            <a:endParaRPr lang="de-DE" sz="1600" dirty="0">
              <a:cs typeface="Calibri Light" panose="020F0302020204030204" pitchFamily="34" charset="0"/>
            </a:endParaRPr>
          </a:p>
          <a:p>
            <a:pPr lvl="1"/>
            <a:r>
              <a:rPr lang="de-DE" sz="1600" dirty="0">
                <a:cs typeface="Calibri Light" panose="020F0302020204030204" pitchFamily="34" charset="0"/>
              </a:rPr>
              <a:t>This </a:t>
            </a:r>
            <a:r>
              <a:rPr lang="de-DE" sz="1600" dirty="0" err="1">
                <a:cs typeface="Calibri Light" panose="020F0302020204030204" pitchFamily="34" charset="0"/>
              </a:rPr>
              <a:t>node</a:t>
            </a:r>
            <a:r>
              <a:rPr lang="de-DE" sz="1600" dirty="0">
                <a:cs typeface="Calibri Light" panose="020F0302020204030204" pitchFamily="34" charset="0"/>
              </a:rPr>
              <a:t> </a:t>
            </a:r>
            <a:r>
              <a:rPr lang="de-DE" sz="1600" dirty="0" err="1">
                <a:cs typeface="Calibri Light" panose="020F0302020204030204" pitchFamily="34" charset="0"/>
              </a:rPr>
              <a:t>needs</a:t>
            </a:r>
            <a:r>
              <a:rPr lang="de-DE" sz="1600" dirty="0">
                <a:cs typeface="Calibri Light" panose="020F0302020204030204" pitchFamily="34" charset="0"/>
              </a:rPr>
              <a:t> </a:t>
            </a:r>
            <a:r>
              <a:rPr lang="de-DE" sz="1600" dirty="0" err="1">
                <a:cs typeface="Calibri Light" panose="020F0302020204030204" pitchFamily="34" charset="0"/>
              </a:rPr>
              <a:t>to</a:t>
            </a:r>
            <a:r>
              <a:rPr lang="de-DE" sz="1600" dirty="0">
                <a:cs typeface="Calibri Light" panose="020F0302020204030204" pitchFamily="34" charset="0"/>
              </a:rPr>
              <a:t> </a:t>
            </a:r>
            <a:r>
              <a:rPr lang="de-DE" sz="1600" dirty="0" err="1">
                <a:cs typeface="Calibri Light" panose="020F0302020204030204" pitchFamily="34" charset="0"/>
              </a:rPr>
              <a:t>use</a:t>
            </a:r>
            <a:r>
              <a:rPr lang="de-DE" sz="1600" dirty="0">
                <a:cs typeface="Calibri Light" panose="020F0302020204030204" pitchFamily="34" charset="0"/>
              </a:rPr>
              <a:t> </a:t>
            </a:r>
            <a:r>
              <a:rPr lang="de-DE" sz="1600" dirty="0" err="1">
                <a:cs typeface="Calibri Light" panose="020F0302020204030204" pitchFamily="34" charset="0"/>
              </a:rPr>
              <a:t>our</a:t>
            </a:r>
            <a:r>
              <a:rPr lang="de-DE" sz="1600" dirty="0">
                <a:cs typeface="Calibri Light" panose="020F0302020204030204" pitchFamily="34" charset="0"/>
              </a:rPr>
              <a:t> </a:t>
            </a:r>
            <a:r>
              <a:rPr lang="de-DE" sz="1600" dirty="0" err="1">
                <a:cs typeface="Calibri Light" panose="020F0302020204030204" pitchFamily="34" charset="0"/>
              </a:rPr>
              <a:t>randomly</a:t>
            </a:r>
            <a:r>
              <a:rPr lang="de-DE" sz="1600" dirty="0">
                <a:cs typeface="Calibri Light" panose="020F0302020204030204" pitchFamily="34" charset="0"/>
              </a:rPr>
              <a:t> </a:t>
            </a:r>
            <a:r>
              <a:rPr lang="de-DE" sz="1600" dirty="0" err="1">
                <a:cs typeface="Calibri Light" panose="020F0302020204030204" pitchFamily="34" charset="0"/>
              </a:rPr>
              <a:t>generated</a:t>
            </a:r>
            <a:r>
              <a:rPr lang="de-DE" sz="1600" dirty="0">
                <a:cs typeface="Calibri Light" panose="020F0302020204030204" pitchFamily="34" charset="0"/>
              </a:rPr>
              <a:t> </a:t>
            </a:r>
            <a:r>
              <a:rPr lang="de-DE" sz="1600" dirty="0" err="1">
                <a:cs typeface="Calibri Light" panose="020F0302020204030204" pitchFamily="34" charset="0"/>
              </a:rPr>
              <a:t>msg.delay</a:t>
            </a:r>
            <a:r>
              <a:rPr lang="de-DE" sz="1600" dirty="0">
                <a:cs typeface="Calibri Light" panose="020F0302020204030204" pitchFamily="34" charset="0"/>
              </a:rPr>
              <a:t> (</a:t>
            </a:r>
            <a:r>
              <a:rPr lang="de-DE" sz="1600" dirty="0" err="1">
                <a:cs typeface="Calibri Light" panose="020F0302020204030204" pitchFamily="34" charset="0"/>
              </a:rPr>
              <a:t>is</a:t>
            </a:r>
            <a:r>
              <a:rPr lang="de-DE" sz="1600" dirty="0">
                <a:cs typeface="Calibri Light" panose="020F0302020204030204" pitchFamily="34" charset="0"/>
              </a:rPr>
              <a:t> </a:t>
            </a:r>
            <a:r>
              <a:rPr lang="de-DE" sz="1600" dirty="0" err="1">
                <a:cs typeface="Calibri Light" panose="020F0302020204030204" pitchFamily="34" charset="0"/>
              </a:rPr>
              <a:t>defined</a:t>
            </a:r>
            <a:r>
              <a:rPr lang="de-DE" sz="1600" dirty="0">
                <a:cs typeface="Calibri Light" panose="020F0302020204030204" pitchFamily="34" charset="0"/>
              </a:rPr>
              <a:t> in </a:t>
            </a:r>
            <a:r>
              <a:rPr lang="de-DE" sz="1600" dirty="0" err="1">
                <a:cs typeface="Calibri Light" panose="020F0302020204030204" pitchFamily="34" charset="0"/>
              </a:rPr>
              <a:t>the</a:t>
            </a:r>
            <a:r>
              <a:rPr lang="de-DE" sz="1600" dirty="0">
                <a:cs typeface="Calibri Light" panose="020F0302020204030204" pitchFamily="34" charset="0"/>
              </a:rPr>
              <a:t> </a:t>
            </a:r>
            <a:r>
              <a:rPr lang="de-DE" sz="1600" dirty="0" err="1">
                <a:cs typeface="Calibri Light" panose="020F0302020204030204" pitchFamily="34" charset="0"/>
              </a:rPr>
              <a:t>inject</a:t>
            </a:r>
            <a:r>
              <a:rPr lang="de-DE" sz="1600" dirty="0">
                <a:cs typeface="Calibri Light" panose="020F0302020204030204" pitchFamily="34" charset="0"/>
              </a:rPr>
              <a:t> </a:t>
            </a:r>
            <a:r>
              <a:rPr lang="de-DE" sz="1600" dirty="0" err="1">
                <a:cs typeface="Calibri Light" panose="020F0302020204030204" pitchFamily="34" charset="0"/>
              </a:rPr>
              <a:t>node</a:t>
            </a:r>
            <a:r>
              <a:rPr lang="de-DE" sz="1600" dirty="0">
                <a:cs typeface="Calibri Light" panose="020F0302020204030204" pitchFamily="34" charset="0"/>
              </a:rPr>
              <a:t>)</a:t>
            </a:r>
          </a:p>
          <a:p>
            <a:pPr marL="457200" lvl="1" indent="0">
              <a:buNone/>
            </a:pPr>
            <a:endParaRPr lang="de-DE" sz="1700" dirty="0">
              <a:cs typeface="Calibri Light" panose="020F0302020204030204" pitchFamily="34" charset="0"/>
            </a:endParaRPr>
          </a:p>
          <a:p>
            <a:pPr marL="457200" lvl="1" indent="0">
              <a:buNone/>
            </a:pPr>
            <a:endParaRPr lang="de-DE" sz="1700" dirty="0">
              <a:cs typeface="Calibri Light" panose="020F0302020204030204" pitchFamily="34" charset="0"/>
            </a:endParaRPr>
          </a:p>
          <a:p>
            <a:r>
              <a:rPr lang="de-DE" sz="1800" dirty="0">
                <a:cs typeface="Calibri Light" panose="020F0302020204030204" pitchFamily="34" charset="0"/>
              </a:rPr>
              <a:t>Implement </a:t>
            </a:r>
            <a:r>
              <a:rPr lang="de-DE" sz="1800" dirty="0" err="1">
                <a:cs typeface="Calibri Light" panose="020F0302020204030204" pitchFamily="34" charset="0"/>
              </a:rPr>
              <a:t>the</a:t>
            </a:r>
            <a:r>
              <a:rPr lang="de-DE" sz="1800" dirty="0">
                <a:cs typeface="Calibri Light" panose="020F0302020204030204" pitchFamily="34" charset="0"/>
              </a:rPr>
              <a:t> </a:t>
            </a:r>
            <a:r>
              <a:rPr lang="de-DE" sz="1800" dirty="0" err="1">
                <a:cs typeface="Calibri Light" panose="020F0302020204030204" pitchFamily="34" charset="0"/>
              </a:rPr>
              <a:t>function</a:t>
            </a:r>
            <a:r>
              <a:rPr lang="de-DE" sz="1800" dirty="0">
                <a:cs typeface="Calibri Light" panose="020F0302020204030204" pitchFamily="34" charset="0"/>
              </a:rPr>
              <a:t> "</a:t>
            </a:r>
            <a:r>
              <a:rPr lang="de-DE" sz="1800" dirty="0" err="1">
                <a:cs typeface="Calibri Light" panose="020F0302020204030204" pitchFamily="34" charset="0"/>
              </a:rPr>
              <a:t>time_difference</a:t>
            </a:r>
            <a:r>
              <a:rPr lang="de-DE" sz="1800" dirty="0">
                <a:cs typeface="Calibri Light" panose="020F0302020204030204" pitchFamily="34" charset="0"/>
              </a:rPr>
              <a:t>"</a:t>
            </a:r>
          </a:p>
          <a:p>
            <a:pPr lvl="1"/>
            <a:r>
              <a:rPr lang="de-DE" sz="1600" dirty="0">
                <a:cs typeface="Calibri Light" panose="020F0302020204030204" pitchFamily="34" charset="0"/>
              </a:rPr>
              <a:t>In </a:t>
            </a:r>
            <a:r>
              <a:rPr lang="de-DE" sz="1600" dirty="0" err="1">
                <a:cs typeface="Calibri Light" panose="020F0302020204030204" pitchFamily="34" charset="0"/>
              </a:rPr>
              <a:t>this</a:t>
            </a:r>
            <a:r>
              <a:rPr lang="de-DE" sz="1600" dirty="0">
                <a:cs typeface="Calibri Light" panose="020F0302020204030204" pitchFamily="34" charset="0"/>
              </a:rPr>
              <a:t> </a:t>
            </a:r>
            <a:r>
              <a:rPr lang="de-DE" sz="1600" dirty="0" err="1">
                <a:cs typeface="Calibri Light" panose="020F0302020204030204" pitchFamily="34" charset="0"/>
              </a:rPr>
              <a:t>function</a:t>
            </a:r>
            <a:r>
              <a:rPr lang="de-DE" sz="1600" dirty="0">
                <a:cs typeface="Calibri Light" panose="020F0302020204030204" pitchFamily="34" charset="0"/>
              </a:rPr>
              <a:t>, </a:t>
            </a:r>
            <a:r>
              <a:rPr lang="de-DE" sz="1600" dirty="0" err="1">
                <a:cs typeface="Calibri Light" panose="020F0302020204030204" pitchFamily="34" charset="0"/>
              </a:rPr>
              <a:t>define</a:t>
            </a:r>
            <a:r>
              <a:rPr lang="de-DE" sz="1600" dirty="0">
                <a:cs typeface="Calibri Light" panose="020F0302020204030204" pitchFamily="34" charset="0"/>
              </a:rPr>
              <a:t> a variable "</a:t>
            </a:r>
            <a:r>
              <a:rPr lang="de-DE" sz="1600" dirty="0" err="1">
                <a:cs typeface="Calibri Light" panose="020F0302020204030204" pitchFamily="34" charset="0"/>
              </a:rPr>
              <a:t>sensorA_timeEndDetection</a:t>
            </a:r>
            <a:r>
              <a:rPr lang="de-DE" sz="1600" dirty="0">
                <a:cs typeface="Calibri Light" panose="020F0302020204030204" pitchFamily="34" charset="0"/>
              </a:rPr>
              <a:t>" </a:t>
            </a:r>
            <a:r>
              <a:rPr lang="de-DE" sz="1600" dirty="0" err="1">
                <a:cs typeface="Calibri Light" panose="020F0302020204030204" pitchFamily="34" charset="0"/>
              </a:rPr>
              <a:t>which</a:t>
            </a:r>
            <a:r>
              <a:rPr lang="de-DE" sz="1600" dirty="0">
                <a:cs typeface="Calibri Light" panose="020F0302020204030204" pitchFamily="34" charset="0"/>
              </a:rPr>
              <a:t> </a:t>
            </a:r>
            <a:r>
              <a:rPr lang="de-DE" sz="1600" dirty="0" err="1">
                <a:cs typeface="Calibri Light" panose="020F0302020204030204" pitchFamily="34" charset="0"/>
              </a:rPr>
              <a:t>adds</a:t>
            </a:r>
            <a:r>
              <a:rPr lang="de-DE" sz="1600" dirty="0">
                <a:cs typeface="Calibri Light" panose="020F0302020204030204" pitchFamily="34" charset="0"/>
              </a:rPr>
              <a:t> </a:t>
            </a:r>
            <a:r>
              <a:rPr lang="de-DE" sz="1600" dirty="0" err="1">
                <a:cs typeface="Calibri Light" panose="020F0302020204030204" pitchFamily="34" charset="0"/>
              </a:rPr>
              <a:t>the</a:t>
            </a:r>
            <a:r>
              <a:rPr lang="de-DE" sz="1600" dirty="0">
                <a:cs typeface="Calibri Light" panose="020F0302020204030204" pitchFamily="34" charset="0"/>
              </a:rPr>
              <a:t> </a:t>
            </a:r>
            <a:r>
              <a:rPr lang="de-DE" sz="1600" dirty="0" err="1">
                <a:cs typeface="Calibri Light" panose="020F0302020204030204" pitchFamily="34" charset="0"/>
              </a:rPr>
              <a:t>delay</a:t>
            </a:r>
            <a:r>
              <a:rPr lang="de-DE" sz="1600" dirty="0">
                <a:cs typeface="Calibri Light" panose="020F0302020204030204" pitchFamily="34" charset="0"/>
              </a:rPr>
              <a:t> </a:t>
            </a:r>
            <a:r>
              <a:rPr lang="de-DE" sz="1600" dirty="0" err="1">
                <a:cs typeface="Calibri Light" panose="020F0302020204030204" pitchFamily="34" charset="0"/>
              </a:rPr>
              <a:t>to</a:t>
            </a:r>
            <a:r>
              <a:rPr lang="de-DE" sz="1600" dirty="0">
                <a:cs typeface="Calibri Light" panose="020F0302020204030204" pitchFamily="34" charset="0"/>
              </a:rPr>
              <a:t> </a:t>
            </a:r>
            <a:r>
              <a:rPr lang="de-DE" sz="1600" dirty="0" err="1">
                <a:cs typeface="Calibri Light" panose="020F0302020204030204" pitchFamily="34" charset="0"/>
              </a:rPr>
              <a:t>the</a:t>
            </a:r>
            <a:r>
              <a:rPr lang="de-DE" sz="1600" dirty="0">
                <a:cs typeface="Calibri Light" panose="020F0302020204030204" pitchFamily="34" charset="0"/>
              </a:rPr>
              <a:t> initial </a:t>
            </a:r>
            <a:r>
              <a:rPr lang="de-DE" sz="1600" dirty="0" err="1">
                <a:cs typeface="Calibri Light" panose="020F0302020204030204" pitchFamily="34" charset="0"/>
              </a:rPr>
              <a:t>detection</a:t>
            </a:r>
            <a:r>
              <a:rPr lang="de-DE" sz="1600" dirty="0">
                <a:cs typeface="Calibri Light" panose="020F0302020204030204" pitchFamily="34" charset="0"/>
              </a:rPr>
              <a:t> time ("</a:t>
            </a:r>
            <a:r>
              <a:rPr lang="de-DE" sz="1600" dirty="0" err="1">
                <a:cs typeface="Calibri Light" panose="020F0302020204030204" pitchFamily="34" charset="0"/>
              </a:rPr>
              <a:t>sensorA_timeStartDetection</a:t>
            </a:r>
            <a:r>
              <a:rPr lang="de-DE" sz="1600" dirty="0">
                <a:cs typeface="Calibri Light" panose="020F0302020204030204" pitchFamily="34" charset="0"/>
              </a:rPr>
              <a:t>")</a:t>
            </a:r>
          </a:p>
          <a:p>
            <a:pPr lvl="1"/>
            <a:r>
              <a:rPr lang="de-DE" sz="1600" dirty="0" err="1">
                <a:cs typeface="Calibri Light" panose="020F0302020204030204" pitchFamily="34" charset="0"/>
              </a:rPr>
              <a:t>Make</a:t>
            </a:r>
            <a:r>
              <a:rPr lang="de-DE" sz="1600" dirty="0">
                <a:cs typeface="Calibri Light" panose="020F0302020204030204" pitchFamily="34" charset="0"/>
              </a:rPr>
              <a:t> </a:t>
            </a:r>
            <a:r>
              <a:rPr lang="de-DE" sz="1600" dirty="0" err="1">
                <a:cs typeface="Calibri Light" panose="020F0302020204030204" pitchFamily="34" charset="0"/>
              </a:rPr>
              <a:t>sure</a:t>
            </a:r>
            <a:r>
              <a:rPr lang="de-DE" sz="1600" dirty="0">
                <a:cs typeface="Calibri Light" panose="020F0302020204030204" pitchFamily="34" charset="0"/>
              </a:rPr>
              <a:t> </a:t>
            </a:r>
            <a:r>
              <a:rPr lang="de-DE" sz="1600" dirty="0" err="1">
                <a:cs typeface="Calibri Light" panose="020F0302020204030204" pitchFamily="34" charset="0"/>
              </a:rPr>
              <a:t>to</a:t>
            </a:r>
            <a:r>
              <a:rPr lang="de-DE" sz="1600" dirty="0">
                <a:cs typeface="Calibri Light" panose="020F0302020204030204" pitchFamily="34" charset="0"/>
              </a:rPr>
              <a:t> </a:t>
            </a:r>
            <a:r>
              <a:rPr lang="de-DE" sz="1600" dirty="0" err="1">
                <a:cs typeface="Calibri Light" panose="020F0302020204030204" pitchFamily="34" charset="0"/>
              </a:rPr>
              <a:t>store</a:t>
            </a:r>
            <a:r>
              <a:rPr lang="de-DE" sz="1600" dirty="0">
                <a:cs typeface="Calibri Light" panose="020F0302020204030204" pitchFamily="34" charset="0"/>
              </a:rPr>
              <a:t> </a:t>
            </a:r>
            <a:r>
              <a:rPr lang="de-DE" sz="1600" dirty="0" err="1">
                <a:cs typeface="Calibri Light" panose="020F0302020204030204" pitchFamily="34" charset="0"/>
              </a:rPr>
              <a:t>your</a:t>
            </a:r>
            <a:r>
              <a:rPr lang="de-DE" sz="1600" dirty="0">
                <a:cs typeface="Calibri Light" panose="020F0302020204030204" pitchFamily="34" charset="0"/>
              </a:rPr>
              <a:t> variable </a:t>
            </a:r>
            <a:r>
              <a:rPr lang="de-DE" sz="1600" dirty="0" err="1">
                <a:cs typeface="Calibri Light" panose="020F0302020204030204" pitchFamily="34" charset="0"/>
              </a:rPr>
              <a:t>inside</a:t>
            </a:r>
            <a:r>
              <a:rPr lang="de-DE" sz="1600" dirty="0">
                <a:cs typeface="Calibri Light" panose="020F0302020204030204" pitchFamily="34" charset="0"/>
              </a:rPr>
              <a:t> </a:t>
            </a:r>
            <a:r>
              <a:rPr lang="de-DE" sz="1600" dirty="0" err="1">
                <a:cs typeface="Calibri Light" panose="020F0302020204030204" pitchFamily="34" charset="0"/>
              </a:rPr>
              <a:t>msg.payload</a:t>
            </a:r>
            <a:endParaRPr lang="de-DE" sz="1600" dirty="0">
              <a:cs typeface="Calibri Light" panose="020F0302020204030204" pitchFamily="34" charset="0"/>
            </a:endParaRPr>
          </a:p>
          <a:p>
            <a:pPr lvl="1"/>
            <a:endParaRPr lang="de-DE" sz="1700" dirty="0">
              <a:cs typeface="Calibri Light" panose="020F0302020204030204" pitchFamily="34" charset="0"/>
            </a:endParaRPr>
          </a:p>
          <a:p>
            <a:pPr lvl="1"/>
            <a:endParaRPr lang="de-DE" sz="1700" dirty="0">
              <a:cs typeface="Calibri Light" panose="020F0302020204030204" pitchFamily="34" charset="0"/>
            </a:endParaRPr>
          </a:p>
          <a:p>
            <a:r>
              <a:rPr lang="de-DE" sz="1800" dirty="0">
                <a:cs typeface="Calibri Light" panose="020F0302020204030204" pitchFamily="34" charset="0"/>
              </a:rPr>
              <a:t>Check </a:t>
            </a:r>
            <a:r>
              <a:rPr lang="de-DE" sz="1800" dirty="0" err="1">
                <a:cs typeface="Calibri Light" panose="020F0302020204030204" pitchFamily="34" charset="0"/>
              </a:rPr>
              <a:t>the</a:t>
            </a:r>
            <a:r>
              <a:rPr lang="de-DE" sz="1800" dirty="0">
                <a:cs typeface="Calibri Light" panose="020F0302020204030204" pitchFamily="34" charset="0"/>
              </a:rPr>
              <a:t> </a:t>
            </a:r>
            <a:r>
              <a:rPr lang="de-DE" sz="1800" dirty="0" err="1">
                <a:cs typeface="Calibri Light" panose="020F0302020204030204" pitchFamily="34" charset="0"/>
              </a:rPr>
              <a:t>current</a:t>
            </a:r>
            <a:r>
              <a:rPr lang="de-DE" sz="1800" dirty="0">
                <a:cs typeface="Calibri Light" panose="020F0302020204030204" pitchFamily="34" charset="0"/>
              </a:rPr>
              <a:t> </a:t>
            </a:r>
            <a:r>
              <a:rPr lang="de-DE" sz="1800" dirty="0" err="1">
                <a:cs typeface="Calibri Light" panose="020F0302020204030204" pitchFamily="34" charset="0"/>
              </a:rPr>
              <a:t>msg.payload</a:t>
            </a:r>
            <a:r>
              <a:rPr lang="de-DE" sz="1800" dirty="0">
                <a:cs typeface="Calibri Light" panose="020F0302020204030204" pitchFamily="34" charset="0"/>
              </a:rPr>
              <a:t> </a:t>
            </a:r>
            <a:r>
              <a:rPr lang="de-DE" sz="1800" dirty="0" err="1">
                <a:cs typeface="Calibri Light" panose="020F0302020204030204" pitchFamily="34" charset="0"/>
              </a:rPr>
              <a:t>with</a:t>
            </a:r>
            <a:r>
              <a:rPr lang="de-DE" sz="1800" dirty="0">
                <a:cs typeface="Calibri Light" panose="020F0302020204030204" pitchFamily="34" charset="0"/>
              </a:rPr>
              <a:t> a </a:t>
            </a:r>
            <a:r>
              <a:rPr lang="de-DE" sz="1800" dirty="0" err="1">
                <a:cs typeface="Calibri Light" panose="020F0302020204030204" pitchFamily="34" charset="0"/>
              </a:rPr>
              <a:t>Debug</a:t>
            </a:r>
            <a:r>
              <a:rPr lang="de-DE" sz="1800" dirty="0">
                <a:cs typeface="Calibri Light" panose="020F0302020204030204" pitchFamily="34" charset="0"/>
              </a:rPr>
              <a:t> </a:t>
            </a:r>
            <a:r>
              <a:rPr lang="de-DE" sz="1800" dirty="0" err="1">
                <a:cs typeface="Calibri Light" panose="020F0302020204030204" pitchFamily="34" charset="0"/>
              </a:rPr>
              <a:t>node</a:t>
            </a:r>
            <a:r>
              <a:rPr lang="de-DE" sz="1800" dirty="0">
                <a:cs typeface="Calibri Light" panose="020F0302020204030204" pitchFamily="34" charset="0"/>
              </a:rPr>
              <a:t> </a:t>
            </a:r>
            <a:r>
              <a:rPr lang="de-DE" sz="1800" dirty="0" err="1">
                <a:cs typeface="Calibri Light" panose="020F0302020204030204" pitchFamily="34" charset="0"/>
              </a:rPr>
              <a:t>behind</a:t>
            </a:r>
            <a:r>
              <a:rPr lang="de-DE" sz="1800" dirty="0">
                <a:cs typeface="Calibri Light" panose="020F0302020204030204" pitchFamily="34" charset="0"/>
              </a:rPr>
              <a:t> "</a:t>
            </a:r>
            <a:r>
              <a:rPr lang="de-DE" sz="1800" dirty="0" err="1">
                <a:cs typeface="Calibri Light" panose="020F0302020204030204" pitchFamily="34" charset="0"/>
              </a:rPr>
              <a:t>time_difference</a:t>
            </a:r>
            <a:r>
              <a:rPr lang="de-DE" sz="1800" dirty="0">
                <a:cs typeface="Calibri Light" panose="020F0302020204030204" pitchFamily="34" charset="0"/>
              </a:rPr>
              <a:t>"</a:t>
            </a:r>
          </a:p>
          <a:p>
            <a:pPr marL="457200" lvl="1" indent="0">
              <a:buNone/>
            </a:pPr>
            <a:endParaRPr lang="de-DE" sz="1700" dirty="0">
              <a:cs typeface="Calibri Light" panose="020F0302020204030204" pitchFamily="34" charset="0"/>
            </a:endParaRPr>
          </a:p>
        </p:txBody>
      </p:sp>
      <p:sp>
        <p:nvSpPr>
          <p:cNvPr id="3" name="Titel 2">
            <a:extLst>
              <a:ext uri="{FF2B5EF4-FFF2-40B4-BE49-F238E27FC236}">
                <a16:creationId xmlns:a16="http://schemas.microsoft.com/office/drawing/2014/main" id="{FB3B4EDF-43A8-4149-961D-04B690665CBF}"/>
              </a:ext>
            </a:extLst>
          </p:cNvPr>
          <p:cNvSpPr>
            <a:spLocks noGrp="1"/>
          </p:cNvSpPr>
          <p:nvPr>
            <p:ph type="title"/>
          </p:nvPr>
        </p:nvSpPr>
        <p:spPr/>
        <p:txBody>
          <a:bodyPr/>
          <a:lstStyle/>
          <a:p>
            <a:r>
              <a:rPr lang="de-DE" dirty="0"/>
              <a:t>Part 1 – Sensor A</a:t>
            </a:r>
          </a:p>
        </p:txBody>
      </p:sp>
      <p:pic>
        <p:nvPicPr>
          <p:cNvPr id="7" name="Inhaltsplatzhalter 4">
            <a:extLst>
              <a:ext uri="{FF2B5EF4-FFF2-40B4-BE49-F238E27FC236}">
                <a16:creationId xmlns:a16="http://schemas.microsoft.com/office/drawing/2014/main" id="{7FF637C2-1B8B-48C5-98A8-9A370F454176}"/>
              </a:ext>
            </a:extLst>
          </p:cNvPr>
          <p:cNvPicPr>
            <a:picLocks noChangeAspect="1"/>
          </p:cNvPicPr>
          <p:nvPr/>
        </p:nvPicPr>
        <p:blipFill rotWithShape="1">
          <a:blip r:embed="rId3"/>
          <a:srcRect l="1" t="6086" r="73911" b="63043"/>
          <a:stretch/>
        </p:blipFill>
        <p:spPr>
          <a:xfrm>
            <a:off x="9331688" y="2365803"/>
            <a:ext cx="2273474" cy="2126394"/>
          </a:xfrm>
          <a:prstGeom prst="rect">
            <a:avLst/>
          </a:prstGeom>
        </p:spPr>
      </p:pic>
    </p:spTree>
    <p:extLst>
      <p:ext uri="{BB962C8B-B14F-4D97-AF65-F5344CB8AC3E}">
        <p14:creationId xmlns:p14="http://schemas.microsoft.com/office/powerpoint/2010/main" val="356869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Effect transition="in" filter="fade">
                                      <p:cBhvr>
                                        <p:cTn id="3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F96E625-5C12-4FD4-BE37-414422F1CA3E}"/>
              </a:ext>
            </a:extLst>
          </p:cNvPr>
          <p:cNvSpPr>
            <a:spLocks noGrp="1"/>
          </p:cNvSpPr>
          <p:nvPr>
            <p:ph idx="1"/>
          </p:nvPr>
        </p:nvSpPr>
        <p:spPr>
          <a:xfrm>
            <a:off x="377373" y="1005840"/>
            <a:ext cx="7328245" cy="5316903"/>
          </a:xfrm>
        </p:spPr>
        <p:txBody>
          <a:bodyPr anchor="ctr"/>
          <a:lstStyle/>
          <a:p>
            <a:r>
              <a:rPr lang="de-DE" sz="1700" dirty="0" err="1">
                <a:cs typeface="Calibri Light" panose="020F0302020204030204" pitchFamily="34" charset="0"/>
              </a:rPr>
              <a:t>Let's</a:t>
            </a:r>
            <a:r>
              <a:rPr lang="de-DE" sz="1700" dirty="0">
                <a:cs typeface="Calibri Light" panose="020F0302020204030204" pitchFamily="34" charset="0"/>
              </a:rPr>
              <a:t> </a:t>
            </a:r>
            <a:r>
              <a:rPr lang="de-DE" sz="1700" dirty="0" err="1">
                <a:cs typeface="Calibri Light" panose="020F0302020204030204" pitchFamily="34" charset="0"/>
              </a:rPr>
              <a:t>take</a:t>
            </a:r>
            <a:r>
              <a:rPr lang="de-DE" sz="1700" dirty="0">
                <a:cs typeface="Calibri Light" panose="020F0302020204030204" pitchFamily="34" charset="0"/>
              </a:rPr>
              <a:t> a </a:t>
            </a:r>
            <a:r>
              <a:rPr lang="de-DE" sz="1700" dirty="0" err="1">
                <a:cs typeface="Calibri Light" panose="020F0302020204030204" pitchFamily="34" charset="0"/>
              </a:rPr>
              <a:t>look</a:t>
            </a:r>
            <a:r>
              <a:rPr lang="de-DE" sz="1700" dirty="0">
                <a:cs typeface="Calibri Light" panose="020F0302020204030204" pitchFamily="34" charset="0"/>
              </a:rPr>
              <a:t> at </a:t>
            </a:r>
            <a:r>
              <a:rPr lang="de-DE" sz="1700" dirty="0" err="1">
                <a:cs typeface="Calibri Light" panose="020F0302020204030204" pitchFamily="34" charset="0"/>
              </a:rPr>
              <a:t>the</a:t>
            </a:r>
            <a:r>
              <a:rPr lang="de-DE" sz="1700" dirty="0">
                <a:cs typeface="Calibri Light" panose="020F0302020204030204" pitchFamily="34" charset="0"/>
              </a:rPr>
              <a:t> </a:t>
            </a:r>
            <a:r>
              <a:rPr lang="de-DE" sz="1700" dirty="0" err="1">
                <a:cs typeface="Calibri Light" panose="020F0302020204030204" pitchFamily="34" charset="0"/>
              </a:rPr>
              <a:t>node</a:t>
            </a:r>
            <a:r>
              <a:rPr lang="de-DE" sz="1700" dirty="0">
                <a:cs typeface="Calibri Light" panose="020F0302020204030204" pitchFamily="34" charset="0"/>
              </a:rPr>
              <a:t> </a:t>
            </a:r>
            <a:r>
              <a:rPr lang="de-DE" sz="1700" dirty="0" err="1">
                <a:cs typeface="Calibri Light" panose="020F0302020204030204" pitchFamily="34" charset="0"/>
              </a:rPr>
              <a:t>to</a:t>
            </a:r>
            <a:r>
              <a:rPr lang="de-DE" sz="1700" dirty="0">
                <a:cs typeface="Calibri Light" panose="020F0302020204030204" pitchFamily="34" charset="0"/>
              </a:rPr>
              <a:t> </a:t>
            </a:r>
            <a:r>
              <a:rPr lang="de-DE" sz="1700" dirty="0" err="1">
                <a:cs typeface="Calibri Light" panose="020F0302020204030204" pitchFamily="34" charset="0"/>
              </a:rPr>
              <a:t>get</a:t>
            </a:r>
            <a:r>
              <a:rPr lang="de-DE" sz="1700" dirty="0">
                <a:cs typeface="Calibri Light" panose="020F0302020204030204" pitchFamily="34" charset="0"/>
              </a:rPr>
              <a:t> </a:t>
            </a:r>
            <a:r>
              <a:rPr lang="de-DE" sz="1700" dirty="0" err="1">
                <a:cs typeface="Calibri Light" panose="020F0302020204030204" pitchFamily="34" charset="0"/>
              </a:rPr>
              <a:t>workpiece</a:t>
            </a:r>
            <a:r>
              <a:rPr lang="de-DE" sz="1700" dirty="0">
                <a:cs typeface="Calibri Light" panose="020F0302020204030204" pitchFamily="34" charset="0"/>
              </a:rPr>
              <a:t> </a:t>
            </a:r>
            <a:r>
              <a:rPr lang="de-DE" sz="1700" dirty="0" err="1">
                <a:cs typeface="Calibri Light" panose="020F0302020204030204" pitchFamily="34" charset="0"/>
              </a:rPr>
              <a:t>lengths</a:t>
            </a:r>
            <a:r>
              <a:rPr lang="de-DE" sz="1700" dirty="0">
                <a:cs typeface="Calibri Light" panose="020F0302020204030204" pitchFamily="34" charset="0"/>
              </a:rPr>
              <a:t> </a:t>
            </a:r>
            <a:r>
              <a:rPr lang="de-DE" sz="1700" dirty="0" err="1">
                <a:cs typeface="Calibri Light" panose="020F0302020204030204" pitchFamily="34" charset="0"/>
              </a:rPr>
              <a:t>from</a:t>
            </a:r>
            <a:r>
              <a:rPr lang="de-DE" sz="1700" dirty="0">
                <a:cs typeface="Calibri Light" panose="020F0302020204030204" pitchFamily="34" charset="0"/>
              </a:rPr>
              <a:t> </a:t>
            </a:r>
            <a:r>
              <a:rPr lang="de-DE" sz="1700" dirty="0" err="1">
                <a:cs typeface="Calibri Light" panose="020F0302020204030204" pitchFamily="34" charset="0"/>
              </a:rPr>
              <a:t>the</a:t>
            </a:r>
            <a:r>
              <a:rPr lang="de-DE" sz="1700" dirty="0">
                <a:cs typeface="Calibri Light" panose="020F0302020204030204" pitchFamily="34" charset="0"/>
              </a:rPr>
              <a:t> </a:t>
            </a:r>
            <a:r>
              <a:rPr lang="de-DE" sz="1700" dirty="0" err="1">
                <a:cs typeface="Calibri Light" panose="020F0302020204030204" pitchFamily="34" charset="0"/>
              </a:rPr>
              <a:t>conveyor</a:t>
            </a:r>
            <a:r>
              <a:rPr lang="de-DE" sz="1700" dirty="0">
                <a:cs typeface="Calibri Light" panose="020F0302020204030204" pitchFamily="34" charset="0"/>
              </a:rPr>
              <a:t>…</a:t>
            </a:r>
          </a:p>
          <a:p>
            <a:endParaRPr lang="de-DE" sz="1700" dirty="0">
              <a:cs typeface="Calibri Light" panose="020F0302020204030204" pitchFamily="34" charset="0"/>
            </a:endParaRPr>
          </a:p>
          <a:p>
            <a:pPr>
              <a:buFont typeface="Wingdings" panose="05000000000000000000" pitchFamily="2" charset="2"/>
              <a:buChar char="Ø"/>
            </a:pPr>
            <a:r>
              <a:rPr lang="de-DE" sz="1700" dirty="0">
                <a:cs typeface="Calibri Light" panose="020F0302020204030204" pitchFamily="34" charset="0"/>
              </a:rPr>
              <a:t>Communication via HTTP</a:t>
            </a:r>
          </a:p>
        </p:txBody>
      </p:sp>
      <p:sp>
        <p:nvSpPr>
          <p:cNvPr id="3" name="Titel 2">
            <a:extLst>
              <a:ext uri="{FF2B5EF4-FFF2-40B4-BE49-F238E27FC236}">
                <a16:creationId xmlns:a16="http://schemas.microsoft.com/office/drawing/2014/main" id="{5311CD56-C189-4386-91A9-7584E8A68CA4}"/>
              </a:ext>
            </a:extLst>
          </p:cNvPr>
          <p:cNvSpPr>
            <a:spLocks noGrp="1"/>
          </p:cNvSpPr>
          <p:nvPr>
            <p:ph type="title"/>
          </p:nvPr>
        </p:nvSpPr>
        <p:spPr/>
        <p:txBody>
          <a:bodyPr/>
          <a:lstStyle/>
          <a:p>
            <a:r>
              <a:rPr lang="de-DE" dirty="0"/>
              <a:t>Part 1 – Communication </a:t>
            </a:r>
            <a:r>
              <a:rPr lang="de-DE" dirty="0" err="1"/>
              <a:t>between</a:t>
            </a:r>
            <a:r>
              <a:rPr lang="de-DE" dirty="0"/>
              <a:t> Sensor A and </a:t>
            </a:r>
            <a:r>
              <a:rPr lang="de-DE" dirty="0" err="1"/>
              <a:t>conveyor</a:t>
            </a:r>
            <a:endParaRPr lang="de-DE" dirty="0"/>
          </a:p>
        </p:txBody>
      </p:sp>
      <p:pic>
        <p:nvPicPr>
          <p:cNvPr id="4" name="Inhaltsplatzhalter 4">
            <a:extLst>
              <a:ext uri="{FF2B5EF4-FFF2-40B4-BE49-F238E27FC236}">
                <a16:creationId xmlns:a16="http://schemas.microsoft.com/office/drawing/2014/main" id="{20859963-904F-463F-8E38-FC93E369500B}"/>
              </a:ext>
            </a:extLst>
          </p:cNvPr>
          <p:cNvPicPr>
            <a:picLocks noChangeAspect="1"/>
          </p:cNvPicPr>
          <p:nvPr/>
        </p:nvPicPr>
        <p:blipFill rotWithShape="1">
          <a:blip r:embed="rId3"/>
          <a:srcRect t="6086" r="57443" b="47758"/>
          <a:stretch/>
        </p:blipFill>
        <p:spPr>
          <a:xfrm>
            <a:off x="8344960" y="2182298"/>
            <a:ext cx="3172370" cy="2719433"/>
          </a:xfrm>
          <a:prstGeom prst="rect">
            <a:avLst/>
          </a:prstGeom>
        </p:spPr>
      </p:pic>
    </p:spTree>
    <p:extLst>
      <p:ext uri="{BB962C8B-B14F-4D97-AF65-F5344CB8AC3E}">
        <p14:creationId xmlns:p14="http://schemas.microsoft.com/office/powerpoint/2010/main" val="612515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0822BAD-3536-476C-8D8F-F2F045D3BB6C}"/>
              </a:ext>
            </a:extLst>
          </p:cNvPr>
          <p:cNvSpPr>
            <a:spLocks noGrp="1"/>
          </p:cNvSpPr>
          <p:nvPr>
            <p:ph idx="1"/>
          </p:nvPr>
        </p:nvSpPr>
        <p:spPr>
          <a:xfrm>
            <a:off x="377373" y="1005840"/>
            <a:ext cx="7120707" cy="3072468"/>
          </a:xfrm>
        </p:spPr>
        <p:txBody>
          <a:bodyPr>
            <a:noAutofit/>
          </a:bodyPr>
          <a:lstStyle/>
          <a:p>
            <a:r>
              <a:rPr lang="de-DE" sz="1800" dirty="0">
                <a:cs typeface="Calibri Light" panose="020F0302020204030204" pitchFamily="34" charset="0"/>
              </a:rPr>
              <a:t>HTTP-Nodes</a:t>
            </a:r>
          </a:p>
          <a:p>
            <a:pPr lvl="1"/>
            <a:r>
              <a:rPr lang="de-DE" sz="1600" dirty="0">
                <a:cs typeface="Calibri Light" panose="020F0302020204030204" pitchFamily="34" charset="0"/>
              </a:rPr>
              <a:t>http-</a:t>
            </a:r>
            <a:r>
              <a:rPr lang="de-DE" sz="1600" dirty="0" err="1">
                <a:cs typeface="Calibri Light" panose="020F0302020204030204" pitchFamily="34" charset="0"/>
              </a:rPr>
              <a:t>request</a:t>
            </a:r>
            <a:r>
              <a:rPr lang="de-DE" sz="1600" dirty="0">
                <a:cs typeface="Calibri Light" panose="020F0302020204030204" pitchFamily="34" charset="0"/>
              </a:rPr>
              <a:t>: </a:t>
            </a:r>
            <a:r>
              <a:rPr lang="de-DE" sz="1600" dirty="0" err="1">
                <a:cs typeface="Calibri Light" panose="020F0302020204030204" pitchFamily="34" charset="0"/>
              </a:rPr>
              <a:t>To</a:t>
            </a:r>
            <a:r>
              <a:rPr lang="de-DE" sz="1600" dirty="0">
                <a:cs typeface="Calibri Light" panose="020F0302020204030204" pitchFamily="34" charset="0"/>
              </a:rPr>
              <a:t> </a:t>
            </a:r>
            <a:r>
              <a:rPr lang="de-DE" sz="1600" dirty="0" err="1">
                <a:cs typeface="Calibri Light" panose="020F0302020204030204" pitchFamily="34" charset="0"/>
              </a:rPr>
              <a:t>request</a:t>
            </a:r>
            <a:r>
              <a:rPr lang="de-DE" sz="1600" dirty="0">
                <a:cs typeface="Calibri Light" panose="020F0302020204030204" pitchFamily="34" charset="0"/>
              </a:rPr>
              <a:t> a web </a:t>
            </a:r>
            <a:r>
              <a:rPr lang="de-DE" sz="1600" dirty="0" err="1">
                <a:cs typeface="Calibri Light" panose="020F0302020204030204" pitchFamily="34" charset="0"/>
              </a:rPr>
              <a:t>service</a:t>
            </a:r>
            <a:endParaRPr lang="de-DE" sz="1600" dirty="0">
              <a:cs typeface="Calibri Light" panose="020F0302020204030204" pitchFamily="34" charset="0"/>
            </a:endParaRPr>
          </a:p>
          <a:p>
            <a:pPr lvl="2"/>
            <a:r>
              <a:rPr lang="de-DE" sz="1400" dirty="0">
                <a:cs typeface="Calibri Light" panose="020F0302020204030204" pitchFamily="34" charset="0"/>
                <a:sym typeface="Wingdings" panose="05000000000000000000" pitchFamily="2" charset="2"/>
              </a:rPr>
              <a:t>HTTP Method and URL (</a:t>
            </a:r>
            <a:r>
              <a:rPr lang="de-DE" sz="1400" dirty="0" err="1">
                <a:cs typeface="Calibri Light" panose="020F0302020204030204" pitchFamily="34" charset="0"/>
                <a:sym typeface="Wingdings" panose="05000000000000000000" pitchFamily="2" charset="2"/>
              </a:rPr>
              <a:t>here</a:t>
            </a:r>
            <a:r>
              <a:rPr lang="de-DE" sz="1400" dirty="0">
                <a:cs typeface="Calibri Light" panose="020F0302020204030204" pitchFamily="34" charset="0"/>
                <a:sym typeface="Wingdings" panose="05000000000000000000" pitchFamily="2" charset="2"/>
              </a:rPr>
              <a:t> "</a:t>
            </a:r>
            <a:r>
              <a:rPr lang="de-DE" sz="1400" dirty="0" err="1">
                <a:cs typeface="Calibri Light" panose="020F0302020204030204" pitchFamily="34" charset="0"/>
                <a:sym typeface="Wingdings" panose="05000000000000000000" pitchFamily="2" charset="2"/>
              </a:rPr>
              <a:t>l</a:t>
            </a:r>
            <a:r>
              <a:rPr lang="de-DE" sz="1400" dirty="0" err="1">
                <a:cs typeface="Calibri Light" panose="020F0302020204030204" pitchFamily="34" charset="0"/>
              </a:rPr>
              <a:t>ocalhost</a:t>
            </a:r>
            <a:r>
              <a:rPr lang="de-DE" sz="1400" dirty="0">
                <a:cs typeface="Calibri Light" panose="020F0302020204030204" pitchFamily="34" charset="0"/>
              </a:rPr>
              <a:t>" + </a:t>
            </a:r>
            <a:r>
              <a:rPr lang="de-DE" sz="1400" dirty="0" err="1">
                <a:cs typeface="Calibri Light" panose="020F0302020204030204" pitchFamily="34" charset="0"/>
              </a:rPr>
              <a:t>port</a:t>
            </a:r>
            <a:r>
              <a:rPr lang="de-DE" sz="1400" dirty="0">
                <a:cs typeface="Calibri Light" panose="020F0302020204030204" pitchFamily="34" charset="0"/>
              </a:rPr>
              <a:t> + "</a:t>
            </a:r>
            <a:r>
              <a:rPr lang="de-DE" sz="1400" dirty="0" err="1">
                <a:cs typeface="Calibri Light" panose="020F0302020204030204" pitchFamily="34" charset="0"/>
              </a:rPr>
              <a:t>service</a:t>
            </a:r>
            <a:r>
              <a:rPr lang="de-DE" sz="1400" dirty="0">
                <a:cs typeface="Calibri Light" panose="020F0302020204030204" pitchFamily="34" charset="0"/>
              </a:rPr>
              <a:t> </a:t>
            </a:r>
            <a:r>
              <a:rPr lang="de-DE" sz="1400" dirty="0" err="1">
                <a:cs typeface="Calibri Light" panose="020F0302020204030204" pitchFamily="34" charset="0"/>
              </a:rPr>
              <a:t>name</a:t>
            </a:r>
            <a:r>
              <a:rPr lang="de-DE" sz="1400" dirty="0">
                <a:cs typeface="Calibri Light" panose="020F0302020204030204" pitchFamily="34" charset="0"/>
              </a:rPr>
              <a:t>") </a:t>
            </a:r>
            <a:r>
              <a:rPr lang="de-DE" sz="1400" dirty="0" err="1">
                <a:cs typeface="Calibri Light" panose="020F0302020204030204" pitchFamily="34" charset="0"/>
              </a:rPr>
              <a:t>required</a:t>
            </a:r>
            <a:endParaRPr lang="de-DE" sz="1400" dirty="0">
              <a:cs typeface="Calibri Light" panose="020F0302020204030204" pitchFamily="34" charset="0"/>
            </a:endParaRPr>
          </a:p>
          <a:p>
            <a:pPr lvl="2"/>
            <a:r>
              <a:rPr lang="de-DE" sz="1400" dirty="0">
                <a:cs typeface="Calibri Light" panose="020F0302020204030204" pitchFamily="34" charset="0"/>
              </a:rPr>
              <a:t>URL </a:t>
            </a:r>
            <a:r>
              <a:rPr lang="de-DE" sz="1400" dirty="0" err="1">
                <a:cs typeface="Calibri Light" panose="020F0302020204030204" pitchFamily="34" charset="0"/>
              </a:rPr>
              <a:t>may</a:t>
            </a:r>
            <a:r>
              <a:rPr lang="de-DE" sz="1400" dirty="0">
                <a:cs typeface="Calibri Light" panose="020F0302020204030204" pitchFamily="34" charset="0"/>
              </a:rPr>
              <a:t> </a:t>
            </a:r>
            <a:r>
              <a:rPr lang="de-DE" sz="1400" dirty="0" err="1">
                <a:cs typeface="Calibri Light" panose="020F0302020204030204" pitchFamily="34" charset="0"/>
              </a:rPr>
              <a:t>be</a:t>
            </a:r>
            <a:r>
              <a:rPr lang="de-DE" sz="1400" dirty="0">
                <a:cs typeface="Calibri Light" panose="020F0302020204030204" pitchFamily="34" charset="0"/>
              </a:rPr>
              <a:t> </a:t>
            </a:r>
            <a:r>
              <a:rPr lang="de-DE" sz="1400" dirty="0" err="1">
                <a:cs typeface="Calibri Light" panose="020F0302020204030204" pitchFamily="34" charset="0"/>
              </a:rPr>
              <a:t>set</a:t>
            </a:r>
            <a:r>
              <a:rPr lang="de-DE" sz="1400" dirty="0">
                <a:cs typeface="Calibri Light" panose="020F0302020204030204" pitchFamily="34" charset="0"/>
              </a:rPr>
              <a:t> </a:t>
            </a:r>
            <a:r>
              <a:rPr lang="de-DE" sz="1400" dirty="0" err="1">
                <a:cs typeface="Calibri Light" panose="020F0302020204030204" pitchFamily="34" charset="0"/>
              </a:rPr>
              <a:t>dynamically</a:t>
            </a:r>
            <a:r>
              <a:rPr lang="de-DE" sz="1400" dirty="0">
                <a:cs typeface="Calibri Light" panose="020F0302020204030204" pitchFamily="34" charset="0"/>
              </a:rPr>
              <a:t>: msg.url = "http://localhost:1880/" + </a:t>
            </a:r>
            <a:r>
              <a:rPr lang="de-DE" sz="1400" dirty="0" err="1">
                <a:cs typeface="Calibri Light" panose="020F0302020204030204" pitchFamily="34" charset="0"/>
              </a:rPr>
              <a:t>someVariable</a:t>
            </a:r>
            <a:r>
              <a:rPr lang="de-DE" sz="1400" dirty="0">
                <a:cs typeface="Calibri Light" panose="020F0302020204030204" pitchFamily="34" charset="0"/>
              </a:rPr>
              <a:t>;</a:t>
            </a:r>
          </a:p>
          <a:p>
            <a:pPr lvl="1"/>
            <a:endParaRPr lang="de-DE" sz="1700" dirty="0">
              <a:cs typeface="Calibri Light" panose="020F0302020204030204" pitchFamily="34" charset="0"/>
            </a:endParaRPr>
          </a:p>
          <a:p>
            <a:pPr lvl="1"/>
            <a:r>
              <a:rPr lang="de-DE" sz="1600" dirty="0">
                <a:cs typeface="Calibri Light" panose="020F0302020204030204" pitchFamily="34" charset="0"/>
              </a:rPr>
              <a:t>http-in: </a:t>
            </a:r>
            <a:r>
              <a:rPr lang="de-DE" sz="1600" dirty="0" err="1">
                <a:cs typeface="Calibri Light" panose="020F0302020204030204" pitchFamily="34" charset="0"/>
              </a:rPr>
              <a:t>To</a:t>
            </a:r>
            <a:r>
              <a:rPr lang="de-DE" sz="1600" dirty="0">
                <a:cs typeface="Calibri Light" panose="020F0302020204030204" pitchFamily="34" charset="0"/>
              </a:rPr>
              <a:t> </a:t>
            </a:r>
            <a:r>
              <a:rPr lang="de-DE" sz="1600" dirty="0" err="1">
                <a:cs typeface="Calibri Light" panose="020F0302020204030204" pitchFamily="34" charset="0"/>
              </a:rPr>
              <a:t>provide</a:t>
            </a:r>
            <a:r>
              <a:rPr lang="de-DE" sz="1600" dirty="0">
                <a:cs typeface="Calibri Light" panose="020F0302020204030204" pitchFamily="34" charset="0"/>
              </a:rPr>
              <a:t> a web </a:t>
            </a:r>
            <a:r>
              <a:rPr lang="de-DE" sz="1600" dirty="0" err="1">
                <a:cs typeface="Calibri Light" panose="020F0302020204030204" pitchFamily="34" charset="0"/>
              </a:rPr>
              <a:t>service</a:t>
            </a:r>
            <a:endParaRPr lang="de-DE" sz="1600" dirty="0">
              <a:cs typeface="Calibri Light" panose="020F0302020204030204" pitchFamily="34" charset="0"/>
            </a:endParaRPr>
          </a:p>
          <a:p>
            <a:pPr lvl="2"/>
            <a:r>
              <a:rPr lang="de-DE" sz="1400" dirty="0">
                <a:cs typeface="Calibri Light" panose="020F0302020204030204" pitchFamily="34" charset="0"/>
              </a:rPr>
              <a:t>Method and URL (</a:t>
            </a:r>
            <a:r>
              <a:rPr lang="de-DE" sz="1400" dirty="0" err="1">
                <a:cs typeface="Calibri Light" panose="020F0302020204030204" pitchFamily="34" charset="0"/>
              </a:rPr>
              <a:t>more</a:t>
            </a:r>
            <a:r>
              <a:rPr lang="de-DE" sz="1400" dirty="0">
                <a:cs typeface="Calibri Light" panose="020F0302020204030204" pitchFamily="34" charset="0"/>
              </a:rPr>
              <a:t> </a:t>
            </a:r>
            <a:r>
              <a:rPr lang="de-DE" sz="1400" dirty="0" err="1">
                <a:cs typeface="Calibri Light" panose="020F0302020204030204" pitchFamily="34" charset="0"/>
              </a:rPr>
              <a:t>precise</a:t>
            </a:r>
            <a:r>
              <a:rPr lang="de-DE" sz="1400" dirty="0">
                <a:cs typeface="Calibri Light" panose="020F0302020204030204" pitchFamily="34" charset="0"/>
              </a:rPr>
              <a:t>: </a:t>
            </a:r>
            <a:r>
              <a:rPr lang="de-DE" sz="1400" dirty="0" err="1">
                <a:cs typeface="Calibri Light" panose="020F0302020204030204" pitchFamily="34" charset="0"/>
              </a:rPr>
              <a:t>path</a:t>
            </a:r>
            <a:r>
              <a:rPr lang="de-DE" sz="1400" dirty="0">
                <a:cs typeface="Calibri Light" panose="020F0302020204030204" pitchFamily="34" charset="0"/>
              </a:rPr>
              <a:t> relative </a:t>
            </a:r>
            <a:r>
              <a:rPr lang="de-DE" sz="1400" dirty="0" err="1">
                <a:cs typeface="Calibri Light" panose="020F0302020204030204" pitchFamily="34" charset="0"/>
              </a:rPr>
              <a:t>to</a:t>
            </a:r>
            <a:r>
              <a:rPr lang="de-DE" sz="1400" dirty="0">
                <a:cs typeface="Calibri Light" panose="020F0302020204030204" pitchFamily="34" charset="0"/>
              </a:rPr>
              <a:t> "localhost:1880") </a:t>
            </a:r>
            <a:r>
              <a:rPr lang="de-DE" sz="1400" dirty="0" err="1">
                <a:cs typeface="Calibri Light" panose="020F0302020204030204" pitchFamily="34" charset="0"/>
              </a:rPr>
              <a:t>required</a:t>
            </a:r>
            <a:endParaRPr lang="de-DE" sz="1400" dirty="0">
              <a:cs typeface="Calibri Light" panose="020F0302020204030204" pitchFamily="34" charset="0"/>
            </a:endParaRPr>
          </a:p>
          <a:p>
            <a:pPr lvl="2"/>
            <a:r>
              <a:rPr lang="de-DE" sz="1400" dirty="0" err="1">
                <a:cs typeface="Calibri Light" panose="020F0302020204030204" pitchFamily="34" charset="0"/>
              </a:rPr>
              <a:t>Important</a:t>
            </a:r>
            <a:r>
              <a:rPr lang="de-DE" sz="1400" dirty="0">
                <a:cs typeface="Calibri Light" panose="020F0302020204030204" pitchFamily="34" charset="0"/>
              </a:rPr>
              <a:t>: A http-response </a:t>
            </a:r>
            <a:r>
              <a:rPr lang="de-DE" sz="1400" dirty="0" err="1">
                <a:cs typeface="Calibri Light" panose="020F0302020204030204" pitchFamily="34" charset="0"/>
              </a:rPr>
              <a:t>node</a:t>
            </a:r>
            <a:r>
              <a:rPr lang="de-DE" sz="1400" dirty="0">
                <a:cs typeface="Calibri Light" panose="020F0302020204030204" pitchFamily="34" charset="0"/>
              </a:rPr>
              <a:t> </a:t>
            </a:r>
            <a:r>
              <a:rPr lang="de-DE" sz="1400" dirty="0" err="1">
                <a:cs typeface="Calibri Light" panose="020F0302020204030204" pitchFamily="34" charset="0"/>
              </a:rPr>
              <a:t>is</a:t>
            </a:r>
            <a:r>
              <a:rPr lang="de-DE" sz="1400" dirty="0">
                <a:cs typeface="Calibri Light" panose="020F0302020204030204" pitchFamily="34" charset="0"/>
              </a:rPr>
              <a:t> </a:t>
            </a:r>
            <a:r>
              <a:rPr lang="de-DE" sz="1400" dirty="0" err="1">
                <a:cs typeface="Calibri Light" panose="020F0302020204030204" pitchFamily="34" charset="0"/>
              </a:rPr>
              <a:t>required</a:t>
            </a:r>
            <a:r>
              <a:rPr lang="de-DE" sz="1400" dirty="0">
                <a:cs typeface="Calibri Light" panose="020F0302020204030204" pitchFamily="34" charset="0"/>
              </a:rPr>
              <a:t> </a:t>
            </a:r>
            <a:r>
              <a:rPr lang="de-DE" sz="1400" dirty="0" err="1">
                <a:cs typeface="Calibri Light" panose="020F0302020204030204" pitchFamily="34" charset="0"/>
              </a:rPr>
              <a:t>to</a:t>
            </a:r>
            <a:r>
              <a:rPr lang="de-DE" sz="1400" dirty="0">
                <a:cs typeface="Calibri Light" panose="020F0302020204030204" pitchFamily="34" charset="0"/>
              </a:rPr>
              <a:t> send a </a:t>
            </a:r>
            <a:r>
              <a:rPr lang="de-DE" sz="1400" dirty="0" err="1">
                <a:cs typeface="Calibri Light" panose="020F0302020204030204" pitchFamily="34" charset="0"/>
              </a:rPr>
              <a:t>response</a:t>
            </a:r>
            <a:r>
              <a:rPr lang="de-DE" sz="1400" dirty="0">
                <a:cs typeface="Calibri Light" panose="020F0302020204030204" pitchFamily="34" charset="0"/>
              </a:rPr>
              <a:t> and end </a:t>
            </a:r>
            <a:r>
              <a:rPr lang="de-DE" sz="1400" dirty="0" err="1">
                <a:cs typeface="Calibri Light" panose="020F0302020204030204" pitchFamily="34" charset="0"/>
              </a:rPr>
              <a:t>the</a:t>
            </a:r>
            <a:r>
              <a:rPr lang="de-DE" sz="1400" dirty="0">
                <a:cs typeface="Calibri Light" panose="020F0302020204030204" pitchFamily="34" charset="0"/>
              </a:rPr>
              <a:t> </a:t>
            </a:r>
            <a:r>
              <a:rPr lang="de-DE" sz="1400" dirty="0" err="1">
                <a:cs typeface="Calibri Light" panose="020F0302020204030204" pitchFamily="34" charset="0"/>
              </a:rPr>
              <a:t>request</a:t>
            </a:r>
            <a:endParaRPr lang="de-DE" sz="1700" dirty="0">
              <a:cs typeface="Calibri Light" panose="020F0302020204030204" pitchFamily="34" charset="0"/>
            </a:endParaRPr>
          </a:p>
          <a:p>
            <a:endParaRPr lang="de-DE" sz="1700" dirty="0">
              <a:cs typeface="Calibri Light" panose="020F0302020204030204" pitchFamily="34" charset="0"/>
            </a:endParaRPr>
          </a:p>
        </p:txBody>
      </p:sp>
      <p:sp>
        <p:nvSpPr>
          <p:cNvPr id="3" name="Titel 2">
            <a:extLst>
              <a:ext uri="{FF2B5EF4-FFF2-40B4-BE49-F238E27FC236}">
                <a16:creationId xmlns:a16="http://schemas.microsoft.com/office/drawing/2014/main" id="{EC14F900-402B-42AD-BA58-EC9843A6792B}"/>
              </a:ext>
            </a:extLst>
          </p:cNvPr>
          <p:cNvSpPr>
            <a:spLocks noGrp="1"/>
          </p:cNvSpPr>
          <p:nvPr>
            <p:ph type="title"/>
          </p:nvPr>
        </p:nvSpPr>
        <p:spPr/>
        <p:txBody>
          <a:bodyPr/>
          <a:lstStyle/>
          <a:p>
            <a:r>
              <a:rPr lang="de-DE" dirty="0"/>
              <a:t>Part 1 – HTTP </a:t>
            </a:r>
            <a:r>
              <a:rPr lang="de-DE" dirty="0" err="1"/>
              <a:t>communication</a:t>
            </a:r>
            <a:endParaRPr lang="de-DE" dirty="0"/>
          </a:p>
        </p:txBody>
      </p:sp>
      <p:grpSp>
        <p:nvGrpSpPr>
          <p:cNvPr id="4" name="Gruppieren 3">
            <a:extLst>
              <a:ext uri="{FF2B5EF4-FFF2-40B4-BE49-F238E27FC236}">
                <a16:creationId xmlns:a16="http://schemas.microsoft.com/office/drawing/2014/main" id="{ACDD664D-4C27-4761-B870-85D461A51337}"/>
              </a:ext>
            </a:extLst>
          </p:cNvPr>
          <p:cNvGrpSpPr/>
          <p:nvPr/>
        </p:nvGrpSpPr>
        <p:grpSpPr>
          <a:xfrm>
            <a:off x="7814869" y="1179082"/>
            <a:ext cx="3894157" cy="4534292"/>
            <a:chOff x="6536654" y="1633490"/>
            <a:chExt cx="4121385" cy="4798872"/>
          </a:xfrm>
          <a:effectLst>
            <a:outerShdw blurRad="50800" dist="38100" dir="2700000" algn="tl" rotWithShape="0">
              <a:prstClr val="black">
                <a:alpha val="40000"/>
              </a:prstClr>
            </a:outerShdw>
          </a:effectLst>
        </p:grpSpPr>
        <p:pic>
          <p:nvPicPr>
            <p:cNvPr id="10" name="Grafik 9">
              <a:extLst>
                <a:ext uri="{FF2B5EF4-FFF2-40B4-BE49-F238E27FC236}">
                  <a16:creationId xmlns:a16="http://schemas.microsoft.com/office/drawing/2014/main" id="{A0C2FFF6-31CB-4DF4-B82F-1969D0F4677C}"/>
                </a:ext>
              </a:extLst>
            </p:cNvPr>
            <p:cNvPicPr>
              <a:picLocks noChangeAspect="1"/>
            </p:cNvPicPr>
            <p:nvPr/>
          </p:nvPicPr>
          <p:blipFill>
            <a:blip r:embed="rId3"/>
            <a:srcRect/>
            <a:stretch/>
          </p:blipFill>
          <p:spPr>
            <a:xfrm>
              <a:off x="6536654" y="1633490"/>
              <a:ext cx="4121385" cy="4798872"/>
            </a:xfrm>
            <a:prstGeom prst="rect">
              <a:avLst/>
            </a:prstGeom>
          </p:spPr>
        </p:pic>
        <p:sp>
          <p:nvSpPr>
            <p:cNvPr id="6" name="Rechteck 5">
              <a:extLst>
                <a:ext uri="{FF2B5EF4-FFF2-40B4-BE49-F238E27FC236}">
                  <a16:creationId xmlns:a16="http://schemas.microsoft.com/office/drawing/2014/main" id="{AD9514D5-D342-474E-8848-FD8C8541B4D3}"/>
                </a:ext>
              </a:extLst>
            </p:cNvPr>
            <p:cNvSpPr/>
            <p:nvPr/>
          </p:nvSpPr>
          <p:spPr>
            <a:xfrm>
              <a:off x="6847367" y="1653607"/>
              <a:ext cx="673868" cy="224815"/>
            </a:xfrm>
            <a:prstGeom prst="rect">
              <a:avLst/>
            </a:prstGeom>
            <a:solidFill>
              <a:srgbClr val="FFFF00">
                <a:alpha val="3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7" name="Rechteck 6">
              <a:extLst>
                <a:ext uri="{FF2B5EF4-FFF2-40B4-BE49-F238E27FC236}">
                  <a16:creationId xmlns:a16="http://schemas.microsoft.com/office/drawing/2014/main" id="{87475E01-5A81-4599-8C22-DD2D18823989}"/>
                </a:ext>
              </a:extLst>
            </p:cNvPr>
            <p:cNvSpPr/>
            <p:nvPr/>
          </p:nvSpPr>
          <p:spPr>
            <a:xfrm>
              <a:off x="7571392" y="3048922"/>
              <a:ext cx="2503072" cy="239952"/>
            </a:xfrm>
            <a:prstGeom prst="rect">
              <a:avLst/>
            </a:prstGeom>
            <a:solidFill>
              <a:srgbClr val="FFFF00">
                <a:alpha val="3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grpSp>
      <p:grpSp>
        <p:nvGrpSpPr>
          <p:cNvPr id="16" name="Gruppieren 15">
            <a:extLst>
              <a:ext uri="{FF2B5EF4-FFF2-40B4-BE49-F238E27FC236}">
                <a16:creationId xmlns:a16="http://schemas.microsoft.com/office/drawing/2014/main" id="{D2BB45E6-CEA1-4CB0-BAE1-BF7F642188BD}"/>
              </a:ext>
            </a:extLst>
          </p:cNvPr>
          <p:cNvGrpSpPr/>
          <p:nvPr/>
        </p:nvGrpSpPr>
        <p:grpSpPr>
          <a:xfrm>
            <a:off x="1467275" y="4174754"/>
            <a:ext cx="3780334" cy="2284412"/>
            <a:chOff x="692468" y="3230028"/>
            <a:chExt cx="3780334" cy="2284412"/>
          </a:xfrm>
        </p:grpSpPr>
        <p:pic>
          <p:nvPicPr>
            <p:cNvPr id="15" name="Grafik 14">
              <a:extLst>
                <a:ext uri="{FF2B5EF4-FFF2-40B4-BE49-F238E27FC236}">
                  <a16:creationId xmlns:a16="http://schemas.microsoft.com/office/drawing/2014/main" id="{617A5B84-0B55-40A6-B5AF-D075A2E024D6}"/>
                </a:ext>
              </a:extLst>
            </p:cNvPr>
            <p:cNvPicPr>
              <a:picLocks noChangeAspect="1"/>
            </p:cNvPicPr>
            <p:nvPr/>
          </p:nvPicPr>
          <p:blipFill>
            <a:blip r:embed="rId4"/>
            <a:srcRect/>
            <a:stretch/>
          </p:blipFill>
          <p:spPr>
            <a:xfrm>
              <a:off x="692468" y="3230028"/>
              <a:ext cx="3780334" cy="2284412"/>
            </a:xfrm>
            <a:prstGeom prst="rect">
              <a:avLst/>
            </a:prstGeom>
            <a:effectLst>
              <a:outerShdw blurRad="50800" dist="38100" dir="2700000" algn="tl" rotWithShape="0">
                <a:prstClr val="black">
                  <a:alpha val="40000"/>
                </a:prstClr>
              </a:outerShdw>
            </a:effectLst>
          </p:spPr>
        </p:pic>
        <p:sp>
          <p:nvSpPr>
            <p:cNvPr id="8" name="Rechteck 7">
              <a:extLst>
                <a:ext uri="{FF2B5EF4-FFF2-40B4-BE49-F238E27FC236}">
                  <a16:creationId xmlns:a16="http://schemas.microsoft.com/office/drawing/2014/main" id="{658CD155-38FF-4214-BA78-B462F6A3BE7D}"/>
                </a:ext>
              </a:extLst>
            </p:cNvPr>
            <p:cNvSpPr/>
            <p:nvPr/>
          </p:nvSpPr>
          <p:spPr>
            <a:xfrm>
              <a:off x="1618248" y="4539749"/>
              <a:ext cx="1452607" cy="223285"/>
            </a:xfrm>
            <a:prstGeom prst="rect">
              <a:avLst/>
            </a:prstGeom>
            <a:solidFill>
              <a:srgbClr val="FFFF00">
                <a:alpha val="3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24" name="Rechteck 23">
              <a:extLst>
                <a:ext uri="{FF2B5EF4-FFF2-40B4-BE49-F238E27FC236}">
                  <a16:creationId xmlns:a16="http://schemas.microsoft.com/office/drawing/2014/main" id="{8DA448D0-FFB2-4EB0-97EA-8AC7D7240CE7}"/>
                </a:ext>
              </a:extLst>
            </p:cNvPr>
            <p:cNvSpPr/>
            <p:nvPr/>
          </p:nvSpPr>
          <p:spPr>
            <a:xfrm>
              <a:off x="1015082" y="3262763"/>
              <a:ext cx="395516" cy="244550"/>
            </a:xfrm>
            <a:prstGeom prst="rect">
              <a:avLst/>
            </a:prstGeom>
            <a:solidFill>
              <a:srgbClr val="FFFF00">
                <a:alpha val="3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grpSp>
      <p:cxnSp>
        <p:nvCxnSpPr>
          <p:cNvPr id="11" name="Gerader Verbinder 10">
            <a:extLst>
              <a:ext uri="{FF2B5EF4-FFF2-40B4-BE49-F238E27FC236}">
                <a16:creationId xmlns:a16="http://schemas.microsoft.com/office/drawing/2014/main" id="{31E069FC-5898-48BC-982C-CE1C9420C2EE}"/>
              </a:ext>
            </a:extLst>
          </p:cNvPr>
          <p:cNvCxnSpPr>
            <a:cxnSpLocks/>
          </p:cNvCxnSpPr>
          <p:nvPr/>
        </p:nvCxnSpPr>
        <p:spPr>
          <a:xfrm flipH="1" flipV="1">
            <a:off x="1169942" y="2952621"/>
            <a:ext cx="269752" cy="109408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537989F5-64A4-4E6D-911B-5E9785FE536B}"/>
              </a:ext>
            </a:extLst>
          </p:cNvPr>
          <p:cNvCxnSpPr>
            <a:cxnSpLocks/>
          </p:cNvCxnSpPr>
          <p:nvPr/>
        </p:nvCxnSpPr>
        <p:spPr>
          <a:xfrm flipH="1" flipV="1">
            <a:off x="7112000" y="1879600"/>
            <a:ext cx="1594255" cy="717685"/>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41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E5A503E-42DA-47AE-84B6-587795C879D6}"/>
              </a:ext>
            </a:extLst>
          </p:cNvPr>
          <p:cNvSpPr>
            <a:spLocks noGrp="1"/>
          </p:cNvSpPr>
          <p:nvPr>
            <p:ph idx="1"/>
          </p:nvPr>
        </p:nvSpPr>
        <p:spPr/>
        <p:txBody>
          <a:bodyPr>
            <a:normAutofit/>
          </a:bodyPr>
          <a:lstStyle/>
          <a:p>
            <a:r>
              <a:rPr lang="de-DE" sz="2000" dirty="0" err="1"/>
              <a:t>Node</a:t>
            </a:r>
            <a:r>
              <a:rPr lang="de-DE" sz="2000" dirty="0"/>
              <a:t>-RED </a:t>
            </a:r>
            <a:r>
              <a:rPr lang="de-DE" sz="2000" dirty="0" err="1"/>
              <a:t>as</a:t>
            </a:r>
            <a:r>
              <a:rPr lang="de-DE" sz="2000" dirty="0"/>
              <a:t> an </a:t>
            </a:r>
            <a:r>
              <a:rPr lang="de-DE" sz="2000" dirty="0" err="1"/>
              <a:t>exemplary</a:t>
            </a:r>
            <a:r>
              <a:rPr lang="de-DE" sz="2000" dirty="0"/>
              <a:t> </a:t>
            </a:r>
            <a:r>
              <a:rPr lang="de-DE" sz="2000" dirty="0" err="1"/>
              <a:t>low</a:t>
            </a:r>
            <a:r>
              <a:rPr lang="de-DE" sz="2000" dirty="0"/>
              <a:t>-code </a:t>
            </a:r>
            <a:r>
              <a:rPr lang="de-DE" sz="2000" dirty="0" err="1"/>
              <a:t>environment</a:t>
            </a:r>
            <a:r>
              <a:rPr lang="de-DE" sz="2000" dirty="0"/>
              <a:t> &amp; </a:t>
            </a:r>
            <a:r>
              <a:rPr lang="de-DE" sz="2000" dirty="0" err="1"/>
              <a:t>edge-capable</a:t>
            </a:r>
            <a:r>
              <a:rPr lang="de-DE" sz="2000" dirty="0"/>
              <a:t> </a:t>
            </a:r>
            <a:r>
              <a:rPr lang="de-DE" sz="2000" dirty="0" err="1"/>
              <a:t>runtime</a:t>
            </a:r>
            <a:r>
              <a:rPr lang="de-DE" sz="2000" dirty="0"/>
              <a:t> </a:t>
            </a:r>
            <a:r>
              <a:rPr lang="de-DE" sz="2000" dirty="0" err="1"/>
              <a:t>environment</a:t>
            </a:r>
            <a:endParaRPr lang="de-DE" sz="2000" dirty="0"/>
          </a:p>
        </p:txBody>
      </p:sp>
      <p:sp>
        <p:nvSpPr>
          <p:cNvPr id="3" name="Titel 2">
            <a:extLst>
              <a:ext uri="{FF2B5EF4-FFF2-40B4-BE49-F238E27FC236}">
                <a16:creationId xmlns:a16="http://schemas.microsoft.com/office/drawing/2014/main" id="{6DA66042-22B7-40BD-8D45-6995F0618B48}"/>
              </a:ext>
            </a:extLst>
          </p:cNvPr>
          <p:cNvSpPr>
            <a:spLocks noGrp="1"/>
          </p:cNvSpPr>
          <p:nvPr>
            <p:ph type="title"/>
          </p:nvPr>
        </p:nvSpPr>
        <p:spPr/>
        <p:txBody>
          <a:bodyPr/>
          <a:lstStyle/>
          <a:p>
            <a:r>
              <a:rPr lang="de-DE" dirty="0" err="1"/>
              <a:t>Scope</a:t>
            </a:r>
            <a:r>
              <a:rPr lang="de-DE" dirty="0"/>
              <a:t> </a:t>
            </a:r>
            <a:r>
              <a:rPr lang="de-DE" dirty="0" err="1"/>
              <a:t>of</a:t>
            </a:r>
            <a:r>
              <a:rPr lang="de-DE" dirty="0"/>
              <a:t> </a:t>
            </a:r>
            <a:r>
              <a:rPr lang="de-DE" dirty="0" err="1"/>
              <a:t>the</a:t>
            </a:r>
            <a:r>
              <a:rPr lang="de-DE" dirty="0"/>
              <a:t> Workshop</a:t>
            </a:r>
          </a:p>
        </p:txBody>
      </p:sp>
      <p:sp>
        <p:nvSpPr>
          <p:cNvPr id="4" name="Rechteck 3">
            <a:extLst>
              <a:ext uri="{FF2B5EF4-FFF2-40B4-BE49-F238E27FC236}">
                <a16:creationId xmlns:a16="http://schemas.microsoft.com/office/drawing/2014/main" id="{E832B00C-02FB-4E09-931A-63588348E8CC}"/>
              </a:ext>
            </a:extLst>
          </p:cNvPr>
          <p:cNvSpPr/>
          <p:nvPr/>
        </p:nvSpPr>
        <p:spPr>
          <a:xfrm>
            <a:off x="521109" y="1703675"/>
            <a:ext cx="8396747" cy="1277273"/>
          </a:xfrm>
          <a:prstGeom prst="rect">
            <a:avLst/>
          </a:prstGeom>
        </p:spPr>
        <p:txBody>
          <a:bodyPr wrap="square">
            <a:spAutoFit/>
          </a:bodyPr>
          <a:lstStyle/>
          <a:p>
            <a:pPr>
              <a:spcBef>
                <a:spcPts val="600"/>
              </a:spcBef>
            </a:pPr>
            <a:r>
              <a:rPr lang="en-US" dirty="0"/>
              <a:t>“20 years ago, enterprise systems were implemented by 100s of consultants and experts at a multi-million dollar cost, now with no code/low code, the same systems can be implemented by smaller players at a fraction of the price and in a fraction of the time.” </a:t>
            </a:r>
          </a:p>
          <a:p>
            <a:pPr>
              <a:spcBef>
                <a:spcPts val="600"/>
              </a:spcBef>
            </a:pPr>
            <a:r>
              <a:rPr lang="en-US" sz="1600" i="1" dirty="0"/>
              <a:t>     Simon Chan, Founder and CEO, </a:t>
            </a:r>
            <a:r>
              <a:rPr lang="en-US" sz="1600" i="1" dirty="0" err="1"/>
              <a:t>DigiVue</a:t>
            </a:r>
            <a:r>
              <a:rPr lang="en-US" sz="1600" i="1" dirty="0"/>
              <a:t> Consulting</a:t>
            </a:r>
            <a:endParaRPr lang="de-DE" sz="1600" i="1" dirty="0"/>
          </a:p>
        </p:txBody>
      </p:sp>
      <p:sp>
        <p:nvSpPr>
          <p:cNvPr id="5" name="Rechteck 4">
            <a:extLst>
              <a:ext uri="{FF2B5EF4-FFF2-40B4-BE49-F238E27FC236}">
                <a16:creationId xmlns:a16="http://schemas.microsoft.com/office/drawing/2014/main" id="{11087D79-05EA-4DA1-AD18-F44CB765A6D4}"/>
              </a:ext>
            </a:extLst>
          </p:cNvPr>
          <p:cNvSpPr/>
          <p:nvPr/>
        </p:nvSpPr>
        <p:spPr>
          <a:xfrm>
            <a:off x="5739319" y="3430777"/>
            <a:ext cx="6226537" cy="892552"/>
          </a:xfrm>
          <a:prstGeom prst="rect">
            <a:avLst/>
          </a:prstGeom>
        </p:spPr>
        <p:txBody>
          <a:bodyPr wrap="square">
            <a:spAutoFit/>
          </a:bodyPr>
          <a:lstStyle/>
          <a:p>
            <a:r>
              <a:rPr lang="en-US" dirty="0"/>
              <a:t>“While I really appreciate hand coding for very specific things, for a lot of other things it just seems dumb and irrelevant work,” </a:t>
            </a:r>
          </a:p>
          <a:p>
            <a:r>
              <a:rPr lang="en-US" sz="1600" i="1" dirty="0"/>
              <a:t>     Jan </a:t>
            </a:r>
            <a:r>
              <a:rPr lang="en-US" sz="1600" i="1" dirty="0" err="1"/>
              <a:t>Bolhuis</a:t>
            </a:r>
            <a:r>
              <a:rPr lang="en-US" sz="1600" i="1" dirty="0"/>
              <a:t>, IT </a:t>
            </a:r>
            <a:r>
              <a:rPr lang="en-US" sz="1600" i="1" dirty="0" err="1"/>
              <a:t>Regiemanager</a:t>
            </a:r>
            <a:r>
              <a:rPr lang="en-US" sz="1600" i="1" dirty="0"/>
              <a:t>, Master Software.</a:t>
            </a:r>
            <a:endParaRPr lang="de-DE" sz="1600" i="1" dirty="0"/>
          </a:p>
        </p:txBody>
      </p:sp>
      <p:sp>
        <p:nvSpPr>
          <p:cNvPr id="6" name="Rechteck 5">
            <a:extLst>
              <a:ext uri="{FF2B5EF4-FFF2-40B4-BE49-F238E27FC236}">
                <a16:creationId xmlns:a16="http://schemas.microsoft.com/office/drawing/2014/main" id="{029C8571-67FE-48AC-B7A5-2CED05564EAE}"/>
              </a:ext>
            </a:extLst>
          </p:cNvPr>
          <p:cNvSpPr/>
          <p:nvPr/>
        </p:nvSpPr>
        <p:spPr>
          <a:xfrm>
            <a:off x="521108" y="5051306"/>
            <a:ext cx="9080091" cy="1169551"/>
          </a:xfrm>
          <a:prstGeom prst="rect">
            <a:avLst/>
          </a:prstGeom>
        </p:spPr>
        <p:txBody>
          <a:bodyPr wrap="square">
            <a:spAutoFit/>
          </a:bodyPr>
          <a:lstStyle/>
          <a:p>
            <a:r>
              <a:rPr lang="en-US" dirty="0"/>
              <a:t>“Low-Code/No-Code will disrupt [the] entire pattern [of software development], as enterprises realize they can be even more successful with their digital transformations if they do away with hand-coding altogether, adopting Low-Code/No-Code across their organizations instead.” </a:t>
            </a:r>
          </a:p>
          <a:p>
            <a:r>
              <a:rPr lang="en-US" sz="1600" i="1" dirty="0"/>
              <a:t>     Jason Bloomberg, IT industry analyst, Forbes contributor </a:t>
            </a:r>
            <a:endParaRPr lang="de-DE" sz="1600" i="1" dirty="0"/>
          </a:p>
        </p:txBody>
      </p:sp>
    </p:spTree>
    <p:extLst>
      <p:ext uri="{BB962C8B-B14F-4D97-AF65-F5344CB8AC3E}">
        <p14:creationId xmlns:p14="http://schemas.microsoft.com/office/powerpoint/2010/main" val="1852661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F96E625-5C12-4FD4-BE37-414422F1CA3E}"/>
              </a:ext>
            </a:extLst>
          </p:cNvPr>
          <p:cNvSpPr>
            <a:spLocks noGrp="1"/>
          </p:cNvSpPr>
          <p:nvPr>
            <p:ph idx="1"/>
          </p:nvPr>
        </p:nvSpPr>
        <p:spPr>
          <a:xfrm>
            <a:off x="377373" y="1005840"/>
            <a:ext cx="7328245" cy="3118505"/>
          </a:xfrm>
        </p:spPr>
        <p:txBody>
          <a:bodyPr>
            <a:normAutofit/>
          </a:bodyPr>
          <a:lstStyle/>
          <a:p>
            <a:endParaRPr lang="de-DE" sz="1700" dirty="0">
              <a:solidFill>
                <a:srgbClr val="695C5D"/>
              </a:solidFill>
              <a:cs typeface="Calibri Light" panose="020F0302020204030204" pitchFamily="34" charset="0"/>
            </a:endParaRPr>
          </a:p>
          <a:p>
            <a:r>
              <a:rPr lang="de-DE" sz="1800" dirty="0">
                <a:solidFill>
                  <a:srgbClr val="695C5D"/>
                </a:solidFill>
                <a:cs typeface="Calibri Light" panose="020F0302020204030204" pitchFamily="34" charset="0"/>
              </a:rPr>
              <a:t>Next </a:t>
            </a:r>
            <a:r>
              <a:rPr lang="de-DE" sz="1800" dirty="0" err="1">
                <a:solidFill>
                  <a:srgbClr val="695C5D"/>
                </a:solidFill>
                <a:cs typeface="Calibri Light" panose="020F0302020204030204" pitchFamily="34" charset="0"/>
              </a:rPr>
              <a:t>steps</a:t>
            </a:r>
            <a:r>
              <a:rPr lang="de-DE" sz="1800" dirty="0">
                <a:solidFill>
                  <a:srgbClr val="695C5D"/>
                </a:solidFill>
                <a:cs typeface="Calibri Light" panose="020F0302020204030204" pitchFamily="34" charset="0"/>
              </a:rPr>
              <a:t>:</a:t>
            </a:r>
          </a:p>
          <a:p>
            <a:pPr lvl="1"/>
            <a:r>
              <a:rPr lang="de-DE" sz="1600" dirty="0" err="1">
                <a:solidFill>
                  <a:srgbClr val="695C5D"/>
                </a:solidFill>
                <a:cs typeface="Calibri Light" panose="020F0302020204030204" pitchFamily="34" charset="0"/>
              </a:rPr>
              <a:t>How</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can</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we</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calculate</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the</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workpiece</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length</a:t>
            </a:r>
            <a:r>
              <a:rPr lang="de-DE" sz="1600" dirty="0">
                <a:solidFill>
                  <a:srgbClr val="695C5D"/>
                </a:solidFill>
                <a:cs typeface="Calibri Light" panose="020F0302020204030204" pitchFamily="34" charset="0"/>
              </a:rPr>
              <a:t>?</a:t>
            </a:r>
          </a:p>
          <a:p>
            <a:pPr lvl="1"/>
            <a:r>
              <a:rPr lang="de-DE" sz="1600" dirty="0" err="1">
                <a:solidFill>
                  <a:srgbClr val="695C5D"/>
                </a:solidFill>
                <a:cs typeface="Calibri Light" panose="020F0302020204030204" pitchFamily="34" charset="0"/>
              </a:rPr>
              <a:t>Which</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information</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is</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required</a:t>
            </a:r>
            <a:r>
              <a:rPr lang="de-DE" sz="1600" dirty="0">
                <a:solidFill>
                  <a:srgbClr val="695C5D"/>
                </a:solidFill>
                <a:cs typeface="Calibri Light" panose="020F0302020204030204" pitchFamily="34" charset="0"/>
              </a:rPr>
              <a:t>?</a:t>
            </a:r>
          </a:p>
          <a:p>
            <a:endParaRPr lang="de-DE" sz="1700" dirty="0">
              <a:solidFill>
                <a:srgbClr val="695C5D"/>
              </a:solidFill>
              <a:cs typeface="Calibri Light" panose="020F0302020204030204" pitchFamily="34" charset="0"/>
            </a:endParaRPr>
          </a:p>
          <a:p>
            <a:r>
              <a:rPr lang="de-DE" sz="1800" dirty="0">
                <a:solidFill>
                  <a:srgbClr val="695C5D"/>
                </a:solidFill>
                <a:cs typeface="Calibri Light" panose="020F0302020204030204" pitchFamily="34" charset="0"/>
              </a:rPr>
              <a:t>Import </a:t>
            </a:r>
            <a:r>
              <a:rPr lang="de-DE" sz="1800" dirty="0" err="1">
                <a:solidFill>
                  <a:srgbClr val="695C5D"/>
                </a:solidFill>
                <a:cs typeface="Calibri Light" panose="020F0302020204030204" pitchFamily="34" charset="0"/>
              </a:rPr>
              <a:t>the</a:t>
            </a:r>
            <a:r>
              <a:rPr lang="de-DE" sz="1800" dirty="0">
                <a:solidFill>
                  <a:srgbClr val="695C5D"/>
                </a:solidFill>
                <a:cs typeface="Calibri Light" panose="020F0302020204030204" pitchFamily="34" charset="0"/>
              </a:rPr>
              <a:t> </a:t>
            </a:r>
            <a:r>
              <a:rPr lang="de-DE" sz="1800" dirty="0" err="1">
                <a:solidFill>
                  <a:srgbClr val="695C5D"/>
                </a:solidFill>
                <a:cs typeface="Calibri Light" panose="020F0302020204030204" pitchFamily="34" charset="0"/>
              </a:rPr>
              <a:t>conveyor</a:t>
            </a:r>
            <a:r>
              <a:rPr lang="de-DE" sz="1800" dirty="0">
                <a:solidFill>
                  <a:srgbClr val="695C5D"/>
                </a:solidFill>
                <a:cs typeface="Calibri Light" panose="020F0302020204030204" pitchFamily="34" charset="0"/>
              </a:rPr>
              <a:t> </a:t>
            </a:r>
            <a:r>
              <a:rPr lang="de-DE" sz="1800" dirty="0" err="1">
                <a:solidFill>
                  <a:srgbClr val="695C5D"/>
                </a:solidFill>
                <a:cs typeface="Calibri Light" panose="020F0302020204030204" pitchFamily="34" charset="0"/>
              </a:rPr>
              <a:t>agent</a:t>
            </a:r>
            <a:r>
              <a:rPr lang="de-DE" sz="1800" dirty="0">
                <a:solidFill>
                  <a:srgbClr val="695C5D"/>
                </a:solidFill>
                <a:cs typeface="Calibri Light" panose="020F0302020204030204" pitchFamily="34" charset="0"/>
              </a:rPr>
              <a:t> </a:t>
            </a:r>
            <a:r>
              <a:rPr lang="de-DE" sz="1800" dirty="0" err="1">
                <a:solidFill>
                  <a:srgbClr val="695C5D"/>
                </a:solidFill>
                <a:cs typeface="Calibri Light" panose="020F0302020204030204" pitchFamily="34" charset="0"/>
              </a:rPr>
              <a:t>flow</a:t>
            </a:r>
            <a:r>
              <a:rPr lang="de-DE" sz="1800" dirty="0">
                <a:solidFill>
                  <a:srgbClr val="695C5D"/>
                </a:solidFill>
                <a:cs typeface="Calibri Light" panose="020F0302020204030204" pitchFamily="34" charset="0"/>
              </a:rPr>
              <a:t> and </a:t>
            </a:r>
            <a:r>
              <a:rPr lang="de-DE" sz="1800" dirty="0" err="1">
                <a:solidFill>
                  <a:srgbClr val="695C5D"/>
                </a:solidFill>
                <a:cs typeface="Calibri Light" panose="020F0302020204030204" pitchFamily="34" charset="0"/>
              </a:rPr>
              <a:t>extend</a:t>
            </a:r>
            <a:r>
              <a:rPr lang="de-DE" sz="1800" dirty="0">
                <a:solidFill>
                  <a:srgbClr val="695C5D"/>
                </a:solidFill>
                <a:cs typeface="Calibri Light" panose="020F0302020204030204" pitchFamily="34" charset="0"/>
              </a:rPr>
              <a:t> </a:t>
            </a:r>
            <a:r>
              <a:rPr lang="de-DE" sz="1800" dirty="0" err="1">
                <a:solidFill>
                  <a:srgbClr val="695C5D"/>
                </a:solidFill>
                <a:cs typeface="Calibri Light" panose="020F0302020204030204" pitchFamily="34" charset="0"/>
              </a:rPr>
              <a:t>it</a:t>
            </a:r>
            <a:r>
              <a:rPr lang="de-DE" sz="1800" dirty="0">
                <a:solidFill>
                  <a:srgbClr val="695C5D"/>
                </a:solidFill>
                <a:cs typeface="Calibri Light" panose="020F0302020204030204" pitchFamily="34" charset="0"/>
              </a:rPr>
              <a:t> </a:t>
            </a:r>
            <a:r>
              <a:rPr lang="de-DE" sz="1800" dirty="0" err="1">
                <a:solidFill>
                  <a:srgbClr val="695C5D"/>
                </a:solidFill>
                <a:cs typeface="Calibri Light" panose="020F0302020204030204" pitchFamily="34" charset="0"/>
              </a:rPr>
              <a:t>by</a:t>
            </a:r>
            <a:r>
              <a:rPr lang="de-DE" sz="1800" dirty="0">
                <a:solidFill>
                  <a:srgbClr val="695C5D"/>
                </a:solidFill>
                <a:cs typeface="Calibri Light" panose="020F0302020204030204" pitchFamily="34" charset="0"/>
              </a:rPr>
              <a:t> </a:t>
            </a:r>
            <a:r>
              <a:rPr lang="de-DE" sz="1800" dirty="0" err="1">
                <a:solidFill>
                  <a:srgbClr val="695C5D"/>
                </a:solidFill>
                <a:cs typeface="Calibri Light" panose="020F0302020204030204" pitchFamily="34" charset="0"/>
              </a:rPr>
              <a:t>implementing</a:t>
            </a:r>
            <a:r>
              <a:rPr lang="de-DE" sz="1800" dirty="0">
                <a:solidFill>
                  <a:srgbClr val="695C5D"/>
                </a:solidFill>
                <a:cs typeface="Calibri Light" panose="020F0302020204030204" pitchFamily="34" charset="0"/>
              </a:rPr>
              <a:t> </a:t>
            </a:r>
            <a:r>
              <a:rPr lang="de-DE" sz="1800" dirty="0" err="1">
                <a:solidFill>
                  <a:srgbClr val="695C5D"/>
                </a:solidFill>
                <a:cs typeface="Calibri Light" panose="020F0302020204030204" pitchFamily="34" charset="0"/>
              </a:rPr>
              <a:t>the</a:t>
            </a:r>
            <a:r>
              <a:rPr lang="de-DE" sz="1800" dirty="0">
                <a:solidFill>
                  <a:srgbClr val="695C5D"/>
                </a:solidFill>
                <a:cs typeface="Calibri Light" panose="020F0302020204030204" pitchFamily="34" charset="0"/>
              </a:rPr>
              <a:t> </a:t>
            </a:r>
            <a:r>
              <a:rPr lang="de-DE" sz="1800" dirty="0" err="1">
                <a:solidFill>
                  <a:srgbClr val="695C5D"/>
                </a:solidFill>
                <a:cs typeface="Calibri Light" panose="020F0302020204030204" pitchFamily="34" charset="0"/>
              </a:rPr>
              <a:t>function</a:t>
            </a:r>
            <a:r>
              <a:rPr lang="de-DE" sz="1800" dirty="0">
                <a:solidFill>
                  <a:srgbClr val="695C5D"/>
                </a:solidFill>
                <a:cs typeface="Calibri Light" panose="020F0302020204030204" pitchFamily="34" charset="0"/>
              </a:rPr>
              <a:t> "</a:t>
            </a:r>
            <a:r>
              <a:rPr lang="de-DE" sz="1800" dirty="0" err="1">
                <a:solidFill>
                  <a:srgbClr val="695C5D"/>
                </a:solidFill>
                <a:cs typeface="Calibri Light" panose="020F0302020204030204" pitchFamily="34" charset="0"/>
              </a:rPr>
              <a:t>caluclate</a:t>
            </a:r>
            <a:r>
              <a:rPr lang="de-DE" sz="1800" dirty="0">
                <a:solidFill>
                  <a:srgbClr val="695C5D"/>
                </a:solidFill>
                <a:cs typeface="Calibri Light" panose="020F0302020204030204" pitchFamily="34" charset="0"/>
              </a:rPr>
              <a:t> </a:t>
            </a:r>
            <a:r>
              <a:rPr lang="de-DE" sz="1800" dirty="0" err="1">
                <a:solidFill>
                  <a:srgbClr val="695C5D"/>
                </a:solidFill>
                <a:cs typeface="Calibri Light" panose="020F0302020204030204" pitchFamily="34" charset="0"/>
              </a:rPr>
              <a:t>length</a:t>
            </a:r>
            <a:r>
              <a:rPr lang="de-DE" sz="1800" dirty="0">
                <a:solidFill>
                  <a:srgbClr val="695C5D"/>
                </a:solidFill>
                <a:cs typeface="Calibri Light" panose="020F0302020204030204" pitchFamily="34" charset="0"/>
              </a:rPr>
              <a:t> via </a:t>
            </a:r>
            <a:r>
              <a:rPr lang="de-DE" sz="1800" dirty="0" err="1">
                <a:solidFill>
                  <a:srgbClr val="695C5D"/>
                </a:solidFill>
                <a:cs typeface="Calibri Light" panose="020F0302020204030204" pitchFamily="34" charset="0"/>
              </a:rPr>
              <a:t>timestamps</a:t>
            </a:r>
            <a:r>
              <a:rPr lang="de-DE" sz="1800" dirty="0">
                <a:solidFill>
                  <a:srgbClr val="695C5D"/>
                </a:solidFill>
                <a:cs typeface="Calibri Light" panose="020F0302020204030204" pitchFamily="34" charset="0"/>
              </a:rPr>
              <a:t>"</a:t>
            </a:r>
          </a:p>
        </p:txBody>
      </p:sp>
      <p:sp>
        <p:nvSpPr>
          <p:cNvPr id="3" name="Titel 2">
            <a:extLst>
              <a:ext uri="{FF2B5EF4-FFF2-40B4-BE49-F238E27FC236}">
                <a16:creationId xmlns:a16="http://schemas.microsoft.com/office/drawing/2014/main" id="{5311CD56-C189-4386-91A9-7584E8A68CA4}"/>
              </a:ext>
            </a:extLst>
          </p:cNvPr>
          <p:cNvSpPr>
            <a:spLocks noGrp="1"/>
          </p:cNvSpPr>
          <p:nvPr>
            <p:ph type="title"/>
          </p:nvPr>
        </p:nvSpPr>
        <p:spPr/>
        <p:txBody>
          <a:bodyPr/>
          <a:lstStyle/>
          <a:p>
            <a:r>
              <a:rPr lang="de-DE" dirty="0"/>
              <a:t>Part 1 – Communication </a:t>
            </a:r>
            <a:r>
              <a:rPr lang="de-DE" dirty="0" err="1"/>
              <a:t>between</a:t>
            </a:r>
            <a:r>
              <a:rPr lang="de-DE" dirty="0"/>
              <a:t> Sensor A and </a:t>
            </a:r>
            <a:r>
              <a:rPr lang="de-DE" dirty="0" err="1"/>
              <a:t>conveyor</a:t>
            </a:r>
            <a:endParaRPr lang="de-DE" dirty="0"/>
          </a:p>
        </p:txBody>
      </p:sp>
      <p:pic>
        <p:nvPicPr>
          <p:cNvPr id="4" name="Inhaltsplatzhalter 4">
            <a:extLst>
              <a:ext uri="{FF2B5EF4-FFF2-40B4-BE49-F238E27FC236}">
                <a16:creationId xmlns:a16="http://schemas.microsoft.com/office/drawing/2014/main" id="{20859963-904F-463F-8E38-FC93E369500B}"/>
              </a:ext>
            </a:extLst>
          </p:cNvPr>
          <p:cNvPicPr>
            <a:picLocks noChangeAspect="1"/>
          </p:cNvPicPr>
          <p:nvPr/>
        </p:nvPicPr>
        <p:blipFill rotWithShape="1">
          <a:blip r:embed="rId3"/>
          <a:srcRect t="6086" r="57443" b="47758"/>
          <a:stretch/>
        </p:blipFill>
        <p:spPr>
          <a:xfrm>
            <a:off x="8760351" y="1091545"/>
            <a:ext cx="2544965" cy="2181606"/>
          </a:xfrm>
          <a:prstGeom prst="rect">
            <a:avLst/>
          </a:prstGeom>
        </p:spPr>
      </p:pic>
      <p:pic>
        <p:nvPicPr>
          <p:cNvPr id="7" name="Grafik 6">
            <a:extLst>
              <a:ext uri="{FF2B5EF4-FFF2-40B4-BE49-F238E27FC236}">
                <a16:creationId xmlns:a16="http://schemas.microsoft.com/office/drawing/2014/main" id="{35E93327-05A7-40D4-8C88-3CE0C213295A}"/>
              </a:ext>
            </a:extLst>
          </p:cNvPr>
          <p:cNvPicPr>
            <a:picLocks noChangeAspect="1"/>
          </p:cNvPicPr>
          <p:nvPr/>
        </p:nvPicPr>
        <p:blipFill rotWithShape="1">
          <a:blip r:embed="rId4"/>
          <a:srcRect l="-1338" r="-1340"/>
          <a:stretch/>
        </p:blipFill>
        <p:spPr>
          <a:xfrm>
            <a:off x="1744678" y="4732497"/>
            <a:ext cx="8702828" cy="1215344"/>
          </a:xfrm>
          <a:prstGeom prst="rect">
            <a:avLst/>
          </a:prstGeom>
        </p:spPr>
      </p:pic>
      <p:sp>
        <p:nvSpPr>
          <p:cNvPr id="8" name="Textfeld 7">
            <a:extLst>
              <a:ext uri="{FF2B5EF4-FFF2-40B4-BE49-F238E27FC236}">
                <a16:creationId xmlns:a16="http://schemas.microsoft.com/office/drawing/2014/main" id="{A8D54ADA-56C6-4FD4-B3C0-E2793B4FA56C}"/>
              </a:ext>
            </a:extLst>
          </p:cNvPr>
          <p:cNvSpPr txBox="1"/>
          <p:nvPr/>
        </p:nvSpPr>
        <p:spPr>
          <a:xfrm>
            <a:off x="557180" y="4107212"/>
            <a:ext cx="3637052" cy="523220"/>
          </a:xfrm>
          <a:prstGeom prst="rect">
            <a:avLst/>
          </a:prstGeom>
          <a:noFill/>
        </p:spPr>
        <p:txBody>
          <a:bodyPr wrap="square" rtlCol="0">
            <a:spAutoFit/>
          </a:bodyPr>
          <a:lstStyle/>
          <a:p>
            <a:pPr algn="l"/>
            <a:r>
              <a:rPr lang="de-DE" sz="1400" dirty="0" err="1">
                <a:solidFill>
                  <a:srgbClr val="695C5D"/>
                </a:solidFill>
                <a:ea typeface="Helvetica Neue Light" charset="0"/>
                <a:cs typeface="Calibri Light" panose="020F0302020204030204" pitchFamily="34" charset="0"/>
              </a:rPr>
              <a:t>Provided</a:t>
            </a:r>
            <a:r>
              <a:rPr lang="de-DE" sz="1400" dirty="0">
                <a:solidFill>
                  <a:srgbClr val="695C5D"/>
                </a:solidFill>
                <a:ea typeface="Helvetica Neue Light" charset="0"/>
                <a:cs typeface="Calibri Light" panose="020F0302020204030204" pitchFamily="34" charset="0"/>
              </a:rPr>
              <a:t> HTTP </a:t>
            </a:r>
            <a:r>
              <a:rPr lang="de-DE" sz="1400" dirty="0" err="1">
                <a:solidFill>
                  <a:srgbClr val="695C5D"/>
                </a:solidFill>
                <a:ea typeface="Helvetica Neue Light" charset="0"/>
                <a:cs typeface="Calibri Light" panose="020F0302020204030204" pitchFamily="34" charset="0"/>
              </a:rPr>
              <a:t>endpoint</a:t>
            </a:r>
            <a:r>
              <a:rPr lang="de-DE" sz="1400" dirty="0">
                <a:solidFill>
                  <a:srgbClr val="695C5D"/>
                </a:solidFill>
                <a:ea typeface="Helvetica Neue Light" charset="0"/>
                <a:cs typeface="Calibri Light" panose="020F0302020204030204" pitchFamily="34" charset="0"/>
              </a:rPr>
              <a:t> at </a:t>
            </a:r>
            <a:r>
              <a:rPr lang="de-DE" sz="1400" dirty="0" err="1">
                <a:solidFill>
                  <a:srgbClr val="695C5D"/>
                </a:solidFill>
                <a:ea typeface="Helvetica Neue Light" charset="0"/>
                <a:cs typeface="Calibri Light" panose="020F0302020204030204" pitchFamily="34" charset="0"/>
              </a:rPr>
              <a:t>which</a:t>
            </a:r>
            <a:r>
              <a:rPr lang="de-DE" sz="1400" dirty="0">
                <a:solidFill>
                  <a:srgbClr val="695C5D"/>
                </a:solidFill>
                <a:ea typeface="Helvetica Neue Light" charset="0"/>
                <a:cs typeface="Calibri Light" panose="020F0302020204030204" pitchFamily="34" charset="0"/>
              </a:rPr>
              <a:t> a </a:t>
            </a:r>
            <a:r>
              <a:rPr lang="de-DE" sz="1400" dirty="0" err="1">
                <a:solidFill>
                  <a:srgbClr val="695C5D"/>
                </a:solidFill>
                <a:ea typeface="Helvetica Neue Light" charset="0"/>
                <a:cs typeface="Calibri Light" panose="020F0302020204030204" pitchFamily="34" charset="0"/>
              </a:rPr>
              <a:t>service</a:t>
            </a:r>
            <a:r>
              <a:rPr lang="de-DE" sz="1400" dirty="0">
                <a:solidFill>
                  <a:srgbClr val="695C5D"/>
                </a:solidFill>
                <a:ea typeface="Helvetica Neue Light" charset="0"/>
                <a:cs typeface="Calibri Light" panose="020F0302020204030204" pitchFamily="34" charset="0"/>
              </a:rPr>
              <a:t> </a:t>
            </a:r>
            <a:r>
              <a:rPr lang="de-DE" sz="1400" dirty="0" err="1">
                <a:solidFill>
                  <a:srgbClr val="695C5D"/>
                </a:solidFill>
                <a:ea typeface="Helvetica Neue Light" charset="0"/>
                <a:cs typeface="Calibri Light" panose="020F0302020204030204" pitchFamily="34" charset="0"/>
              </a:rPr>
              <a:t>is</a:t>
            </a:r>
            <a:r>
              <a:rPr lang="de-DE" sz="1400" dirty="0">
                <a:solidFill>
                  <a:srgbClr val="695C5D"/>
                </a:solidFill>
                <a:ea typeface="Helvetica Neue Light" charset="0"/>
                <a:cs typeface="Calibri Light" panose="020F0302020204030204" pitchFamily="34" charset="0"/>
              </a:rPr>
              <a:t> </a:t>
            </a:r>
            <a:r>
              <a:rPr lang="de-DE" sz="1400" dirty="0" err="1">
                <a:solidFill>
                  <a:srgbClr val="695C5D"/>
                </a:solidFill>
                <a:ea typeface="Helvetica Neue Light" charset="0"/>
                <a:cs typeface="Calibri Light" panose="020F0302020204030204" pitchFamily="34" charset="0"/>
              </a:rPr>
              <a:t>available</a:t>
            </a:r>
            <a:endParaRPr lang="de-DE" sz="1400" dirty="0">
              <a:solidFill>
                <a:srgbClr val="695C5D"/>
              </a:solidFill>
              <a:ea typeface="Helvetica Neue Light" charset="0"/>
              <a:cs typeface="Calibri Light" panose="020F0302020204030204" pitchFamily="34" charset="0"/>
            </a:endParaRPr>
          </a:p>
        </p:txBody>
      </p:sp>
      <p:cxnSp>
        <p:nvCxnSpPr>
          <p:cNvPr id="9" name="Gerader Verbinder 8">
            <a:extLst>
              <a:ext uri="{FF2B5EF4-FFF2-40B4-BE49-F238E27FC236}">
                <a16:creationId xmlns:a16="http://schemas.microsoft.com/office/drawing/2014/main" id="{7D0C2FF8-7DF2-4C28-8B6B-77470A7FDF4A}"/>
              </a:ext>
            </a:extLst>
          </p:cNvPr>
          <p:cNvCxnSpPr>
            <a:cxnSpLocks/>
          </p:cNvCxnSpPr>
          <p:nvPr/>
        </p:nvCxnSpPr>
        <p:spPr>
          <a:xfrm>
            <a:off x="1549172" y="4630432"/>
            <a:ext cx="390643" cy="717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719B4754-F609-49CD-9CCC-E05B7CF84BDA}"/>
              </a:ext>
            </a:extLst>
          </p:cNvPr>
          <p:cNvSpPr txBox="1"/>
          <p:nvPr/>
        </p:nvSpPr>
        <p:spPr>
          <a:xfrm>
            <a:off x="4947968" y="4107212"/>
            <a:ext cx="3022442" cy="523220"/>
          </a:xfrm>
          <a:prstGeom prst="rect">
            <a:avLst/>
          </a:prstGeom>
          <a:noFill/>
        </p:spPr>
        <p:txBody>
          <a:bodyPr wrap="square" rtlCol="0">
            <a:spAutoFit/>
          </a:bodyPr>
          <a:lstStyle/>
          <a:p>
            <a:pPr algn="l"/>
            <a:r>
              <a:rPr lang="de-DE" sz="1400" dirty="0">
                <a:solidFill>
                  <a:srgbClr val="695C5D"/>
                </a:solidFill>
                <a:ea typeface="Helvetica Neue Light" charset="0"/>
                <a:cs typeface="Calibri Light" panose="020F0302020204030204" pitchFamily="34" charset="0"/>
              </a:rPr>
              <a:t>HTTP </a:t>
            </a:r>
            <a:r>
              <a:rPr lang="de-DE" sz="1400" dirty="0" err="1">
                <a:solidFill>
                  <a:srgbClr val="695C5D"/>
                </a:solidFill>
                <a:ea typeface="Helvetica Neue Light" charset="0"/>
                <a:cs typeface="Calibri Light" panose="020F0302020204030204" pitchFamily="34" charset="0"/>
              </a:rPr>
              <a:t>request</a:t>
            </a:r>
            <a:r>
              <a:rPr lang="de-DE" sz="1400" dirty="0">
                <a:solidFill>
                  <a:srgbClr val="695C5D"/>
                </a:solidFill>
                <a:ea typeface="Helvetica Neue Light" charset="0"/>
                <a:cs typeface="Calibri Light" panose="020F0302020204030204" pitchFamily="34" charset="0"/>
              </a:rPr>
              <a:t> </a:t>
            </a:r>
            <a:r>
              <a:rPr lang="de-DE" sz="1400" dirty="0" err="1">
                <a:solidFill>
                  <a:srgbClr val="695C5D"/>
                </a:solidFill>
                <a:ea typeface="Helvetica Neue Light" charset="0"/>
                <a:cs typeface="Calibri Light" panose="020F0302020204030204" pitchFamily="34" charset="0"/>
              </a:rPr>
              <a:t>triggers</a:t>
            </a:r>
            <a:r>
              <a:rPr lang="de-DE" sz="1400" dirty="0">
                <a:solidFill>
                  <a:srgbClr val="695C5D"/>
                </a:solidFill>
                <a:ea typeface="Helvetica Neue Light" charset="0"/>
                <a:cs typeface="Calibri Light" panose="020F0302020204030204" pitchFamily="34" charset="0"/>
              </a:rPr>
              <a:t> </a:t>
            </a:r>
            <a:r>
              <a:rPr lang="de-DE" sz="1400" dirty="0" err="1">
                <a:solidFill>
                  <a:srgbClr val="695C5D"/>
                </a:solidFill>
                <a:ea typeface="Helvetica Neue Light" charset="0"/>
                <a:cs typeface="Calibri Light" panose="020F0302020204030204" pitchFamily="34" charset="0"/>
              </a:rPr>
              <a:t>this</a:t>
            </a:r>
            <a:r>
              <a:rPr lang="de-DE" sz="1400" dirty="0">
                <a:solidFill>
                  <a:srgbClr val="695C5D"/>
                </a:solidFill>
                <a:ea typeface="Helvetica Neue Light" charset="0"/>
                <a:cs typeface="Calibri Light" panose="020F0302020204030204" pitchFamily="34" charset="0"/>
              </a:rPr>
              <a:t> </a:t>
            </a:r>
            <a:r>
              <a:rPr lang="de-DE" sz="1400" dirty="0" err="1">
                <a:solidFill>
                  <a:srgbClr val="695C5D"/>
                </a:solidFill>
                <a:ea typeface="Helvetica Neue Light" charset="0"/>
                <a:cs typeface="Calibri Light" panose="020F0302020204030204" pitchFamily="34" charset="0"/>
              </a:rPr>
              <a:t>function</a:t>
            </a:r>
            <a:r>
              <a:rPr lang="de-DE" sz="1400" dirty="0">
                <a:solidFill>
                  <a:srgbClr val="695C5D"/>
                </a:solidFill>
                <a:ea typeface="Helvetica Neue Light" charset="0"/>
                <a:cs typeface="Calibri Light" panose="020F0302020204030204" pitchFamily="34" charset="0"/>
              </a:rPr>
              <a:t>. </a:t>
            </a:r>
            <a:r>
              <a:rPr lang="de-DE" sz="1400" dirty="0" err="1">
                <a:solidFill>
                  <a:srgbClr val="695C5D"/>
                </a:solidFill>
                <a:ea typeface="Helvetica Neue Light" charset="0"/>
                <a:cs typeface="Calibri Light" panose="020F0302020204030204" pitchFamily="34" charset="0"/>
              </a:rPr>
              <a:t>We</a:t>
            </a:r>
            <a:r>
              <a:rPr lang="de-DE" sz="1400" dirty="0">
                <a:solidFill>
                  <a:srgbClr val="695C5D"/>
                </a:solidFill>
                <a:ea typeface="Helvetica Neue Light" charset="0"/>
                <a:cs typeface="Calibri Light" panose="020F0302020204030204" pitchFamily="34" charset="0"/>
              </a:rPr>
              <a:t> will </a:t>
            </a:r>
            <a:r>
              <a:rPr lang="de-DE" sz="1400" dirty="0" err="1">
                <a:solidFill>
                  <a:srgbClr val="695C5D"/>
                </a:solidFill>
                <a:ea typeface="Helvetica Neue Light" charset="0"/>
                <a:cs typeface="Calibri Light" panose="020F0302020204030204" pitchFamily="34" charset="0"/>
              </a:rPr>
              <a:t>insert</a:t>
            </a:r>
            <a:r>
              <a:rPr lang="de-DE" sz="1400" dirty="0">
                <a:solidFill>
                  <a:srgbClr val="695C5D"/>
                </a:solidFill>
                <a:ea typeface="Helvetica Neue Light" charset="0"/>
                <a:cs typeface="Calibri Light" panose="020F0302020204030204" pitchFamily="34" charset="0"/>
              </a:rPr>
              <a:t> </a:t>
            </a:r>
            <a:r>
              <a:rPr lang="de-DE" sz="1400" dirty="0" err="1">
                <a:solidFill>
                  <a:srgbClr val="695C5D"/>
                </a:solidFill>
                <a:ea typeface="Helvetica Neue Light" charset="0"/>
                <a:cs typeface="Calibri Light" panose="020F0302020204030204" pitchFamily="34" charset="0"/>
              </a:rPr>
              <a:t>our</a:t>
            </a:r>
            <a:r>
              <a:rPr lang="de-DE" sz="1400" dirty="0">
                <a:solidFill>
                  <a:srgbClr val="695C5D"/>
                </a:solidFill>
                <a:ea typeface="Helvetica Neue Light" charset="0"/>
                <a:cs typeface="Calibri Light" panose="020F0302020204030204" pitchFamily="34" charset="0"/>
              </a:rPr>
              <a:t> </a:t>
            </a:r>
            <a:r>
              <a:rPr lang="de-DE" sz="1400" dirty="0" err="1">
                <a:solidFill>
                  <a:srgbClr val="695C5D"/>
                </a:solidFill>
                <a:ea typeface="Helvetica Neue Light" charset="0"/>
                <a:cs typeface="Calibri Light" panose="020F0302020204030204" pitchFamily="34" charset="0"/>
              </a:rPr>
              <a:t>logic</a:t>
            </a:r>
            <a:r>
              <a:rPr lang="de-DE" sz="1400" dirty="0">
                <a:solidFill>
                  <a:srgbClr val="695C5D"/>
                </a:solidFill>
                <a:ea typeface="Helvetica Neue Light" charset="0"/>
                <a:cs typeface="Calibri Light" panose="020F0302020204030204" pitchFamily="34" charset="0"/>
              </a:rPr>
              <a:t> </a:t>
            </a:r>
            <a:r>
              <a:rPr lang="de-DE" sz="1400" dirty="0" err="1">
                <a:solidFill>
                  <a:srgbClr val="695C5D"/>
                </a:solidFill>
                <a:ea typeface="Helvetica Neue Light" charset="0"/>
                <a:cs typeface="Calibri Light" panose="020F0302020204030204" pitchFamily="34" charset="0"/>
              </a:rPr>
              <a:t>here</a:t>
            </a:r>
            <a:endParaRPr lang="de-DE" sz="1400" dirty="0">
              <a:solidFill>
                <a:srgbClr val="695C5D"/>
              </a:solidFill>
              <a:ea typeface="Helvetica Neue Light" charset="0"/>
              <a:cs typeface="Calibri Light" panose="020F0302020204030204" pitchFamily="34" charset="0"/>
            </a:endParaRPr>
          </a:p>
        </p:txBody>
      </p:sp>
      <p:cxnSp>
        <p:nvCxnSpPr>
          <p:cNvPr id="11" name="Gerader Verbinder 10">
            <a:extLst>
              <a:ext uri="{FF2B5EF4-FFF2-40B4-BE49-F238E27FC236}">
                <a16:creationId xmlns:a16="http://schemas.microsoft.com/office/drawing/2014/main" id="{CEB34836-8718-4717-B1EE-C698BC5AD6DA}"/>
              </a:ext>
            </a:extLst>
          </p:cNvPr>
          <p:cNvCxnSpPr>
            <a:cxnSpLocks/>
          </p:cNvCxnSpPr>
          <p:nvPr/>
        </p:nvCxnSpPr>
        <p:spPr>
          <a:xfrm>
            <a:off x="5583700" y="4630432"/>
            <a:ext cx="340445" cy="7489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8E405CBF-357C-49B9-B379-E6B2F4F02A6D}"/>
              </a:ext>
            </a:extLst>
          </p:cNvPr>
          <p:cNvSpPr txBox="1"/>
          <p:nvPr/>
        </p:nvSpPr>
        <p:spPr>
          <a:xfrm>
            <a:off x="8494860" y="4263388"/>
            <a:ext cx="2457392" cy="307777"/>
          </a:xfrm>
          <a:prstGeom prst="rect">
            <a:avLst/>
          </a:prstGeom>
          <a:noFill/>
        </p:spPr>
        <p:txBody>
          <a:bodyPr wrap="square" rtlCol="0">
            <a:spAutoFit/>
          </a:bodyPr>
          <a:lstStyle/>
          <a:p>
            <a:pPr algn="l"/>
            <a:r>
              <a:rPr lang="de-DE" sz="1400" dirty="0">
                <a:solidFill>
                  <a:srgbClr val="695C5D"/>
                </a:solidFill>
                <a:ea typeface="Helvetica Neue Light" charset="0"/>
                <a:cs typeface="Calibri Light" panose="020F0302020204030204" pitchFamily="34" charset="0"/>
              </a:rPr>
              <a:t>Return </a:t>
            </a:r>
            <a:r>
              <a:rPr lang="de-DE" sz="1400" dirty="0" err="1">
                <a:solidFill>
                  <a:srgbClr val="695C5D"/>
                </a:solidFill>
                <a:ea typeface="Helvetica Neue Light" charset="0"/>
                <a:cs typeface="Calibri Light" panose="020F0302020204030204" pitchFamily="34" charset="0"/>
              </a:rPr>
              <a:t>calculated</a:t>
            </a:r>
            <a:r>
              <a:rPr lang="de-DE" sz="1400" dirty="0">
                <a:solidFill>
                  <a:srgbClr val="695C5D"/>
                </a:solidFill>
                <a:ea typeface="Helvetica Neue Light" charset="0"/>
                <a:cs typeface="Calibri Light" panose="020F0302020204030204" pitchFamily="34" charset="0"/>
              </a:rPr>
              <a:t> </a:t>
            </a:r>
            <a:r>
              <a:rPr lang="de-DE" sz="1400" dirty="0" err="1">
                <a:solidFill>
                  <a:srgbClr val="695C5D"/>
                </a:solidFill>
                <a:ea typeface="Helvetica Neue Light" charset="0"/>
                <a:cs typeface="Calibri Light" panose="020F0302020204030204" pitchFamily="34" charset="0"/>
              </a:rPr>
              <a:t>information</a:t>
            </a:r>
            <a:endParaRPr lang="de-DE" sz="1400" dirty="0">
              <a:solidFill>
                <a:srgbClr val="695C5D"/>
              </a:solidFill>
              <a:ea typeface="Helvetica Neue Light" charset="0"/>
              <a:cs typeface="Calibri Light" panose="020F0302020204030204" pitchFamily="34" charset="0"/>
            </a:endParaRPr>
          </a:p>
        </p:txBody>
      </p:sp>
      <p:cxnSp>
        <p:nvCxnSpPr>
          <p:cNvPr id="13" name="Gerader Verbinder 12">
            <a:extLst>
              <a:ext uri="{FF2B5EF4-FFF2-40B4-BE49-F238E27FC236}">
                <a16:creationId xmlns:a16="http://schemas.microsoft.com/office/drawing/2014/main" id="{FA19F722-5839-4784-AD15-C74B1CAAF54C}"/>
              </a:ext>
            </a:extLst>
          </p:cNvPr>
          <p:cNvCxnSpPr>
            <a:cxnSpLocks/>
          </p:cNvCxnSpPr>
          <p:nvPr/>
        </p:nvCxnSpPr>
        <p:spPr>
          <a:xfrm flipH="1">
            <a:off x="10183867" y="4571165"/>
            <a:ext cx="220741" cy="660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90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E1DC82E-2814-4F03-BDEC-2FFFAD71D97A}"/>
              </a:ext>
            </a:extLst>
          </p:cNvPr>
          <p:cNvSpPr>
            <a:spLocks noGrp="1"/>
          </p:cNvSpPr>
          <p:nvPr>
            <p:ph idx="1"/>
          </p:nvPr>
        </p:nvSpPr>
        <p:spPr>
          <a:xfrm>
            <a:off x="377373" y="1005840"/>
            <a:ext cx="5826717" cy="5484170"/>
          </a:xfrm>
        </p:spPr>
        <p:txBody>
          <a:bodyPr>
            <a:noAutofit/>
          </a:bodyPr>
          <a:lstStyle/>
          <a:p>
            <a:r>
              <a:rPr lang="de-DE" sz="1600" dirty="0" err="1">
                <a:solidFill>
                  <a:srgbClr val="695C5D"/>
                </a:solidFill>
                <a:cs typeface="Calibri Light" panose="020F0302020204030204" pitchFamily="34" charset="0"/>
              </a:rPr>
              <a:t>Continue</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as</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before</a:t>
            </a:r>
            <a:r>
              <a:rPr lang="de-DE" sz="1600" dirty="0">
                <a:solidFill>
                  <a:srgbClr val="695C5D"/>
                </a:solidFill>
                <a:cs typeface="Calibri Light" panose="020F0302020204030204" pitchFamily="34" charset="0"/>
              </a:rPr>
              <a:t>:</a:t>
            </a:r>
          </a:p>
          <a:p>
            <a:pPr lvl="1"/>
            <a:r>
              <a:rPr lang="de-DE" sz="1400" dirty="0">
                <a:solidFill>
                  <a:srgbClr val="695C5D"/>
                </a:solidFill>
                <a:cs typeface="Calibri Light" panose="020F0302020204030204" pitchFamily="34" charset="0"/>
              </a:rPr>
              <a:t>Implement </a:t>
            </a:r>
            <a:r>
              <a:rPr lang="de-DE" sz="1400" dirty="0" err="1">
                <a:solidFill>
                  <a:srgbClr val="695C5D"/>
                </a:solidFill>
                <a:cs typeface="Calibri Light" panose="020F0302020204030204" pitchFamily="34" charset="0"/>
              </a:rPr>
              <a:t>functionality</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of</a:t>
            </a:r>
            <a:r>
              <a:rPr lang="de-DE" sz="1400" dirty="0">
                <a:solidFill>
                  <a:srgbClr val="695C5D"/>
                </a:solidFill>
                <a:cs typeface="Calibri Light" panose="020F0302020204030204" pitchFamily="34" charset="0"/>
              </a:rPr>
              <a:t> Sensor B and "</a:t>
            </a:r>
            <a:r>
              <a:rPr lang="de-DE" sz="1400" dirty="0" err="1">
                <a:solidFill>
                  <a:srgbClr val="695C5D"/>
                </a:solidFill>
                <a:cs typeface="Calibri Light" panose="020F0302020204030204" pitchFamily="34" charset="0"/>
              </a:rPr>
              <a:t>hard-wire</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it</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to</a:t>
            </a:r>
            <a:r>
              <a:rPr lang="de-DE" sz="1400" dirty="0">
                <a:solidFill>
                  <a:srgbClr val="695C5D"/>
                </a:solidFill>
                <a:cs typeface="Calibri Light" panose="020F0302020204030204" pitchFamily="34" charset="0"/>
              </a:rPr>
              <a:t> Sensor A (B </a:t>
            </a:r>
            <a:r>
              <a:rPr lang="de-DE" sz="1400" dirty="0" err="1">
                <a:solidFill>
                  <a:srgbClr val="695C5D"/>
                </a:solidFill>
                <a:cs typeface="Calibri Light" panose="020F0302020204030204" pitchFamily="34" charset="0"/>
              </a:rPr>
              <a:t>requests</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length</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from</a:t>
            </a:r>
            <a:r>
              <a:rPr lang="de-DE" sz="1400" dirty="0">
                <a:solidFill>
                  <a:srgbClr val="695C5D"/>
                </a:solidFill>
                <a:cs typeface="Calibri Light" panose="020F0302020204030204" pitchFamily="34" charset="0"/>
              </a:rPr>
              <a:t> A)</a:t>
            </a:r>
          </a:p>
          <a:p>
            <a:pPr lvl="1"/>
            <a:r>
              <a:rPr lang="de-DE" sz="1400" dirty="0">
                <a:solidFill>
                  <a:srgbClr val="695C5D"/>
                </a:solidFill>
                <a:cs typeface="Calibri Light" panose="020F0302020204030204" pitchFamily="34" charset="0"/>
              </a:rPr>
              <a:t>Add </a:t>
            </a:r>
            <a:r>
              <a:rPr lang="de-DE" sz="1400" dirty="0" err="1">
                <a:solidFill>
                  <a:srgbClr val="695C5D"/>
                </a:solidFill>
                <a:cs typeface="Calibri Light" panose="020F0302020204030204" pitchFamily="34" charset="0"/>
              </a:rPr>
              <a:t>two</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gripper</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flows</a:t>
            </a:r>
            <a:r>
              <a:rPr lang="de-DE" sz="1400" dirty="0">
                <a:solidFill>
                  <a:srgbClr val="695C5D"/>
                </a:solidFill>
                <a:cs typeface="Calibri Light" panose="020F0302020204030204" pitchFamily="34" charset="0"/>
              </a:rPr>
              <a:t> + a simple </a:t>
            </a:r>
            <a:r>
              <a:rPr lang="de-DE" sz="1400" dirty="0" err="1">
                <a:solidFill>
                  <a:srgbClr val="695C5D"/>
                </a:solidFill>
                <a:cs typeface="Calibri Light" panose="020F0302020204030204" pitchFamily="34" charset="0"/>
              </a:rPr>
              <a:t>selection</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rule</a:t>
            </a:r>
            <a:r>
              <a:rPr lang="de-DE" sz="1400" dirty="0">
                <a:solidFill>
                  <a:srgbClr val="695C5D"/>
                </a:solidFill>
                <a:cs typeface="Calibri Light" panose="020F0302020204030204" pitchFamily="34" charset="0"/>
              </a:rPr>
              <a:t> in Sensor B </a:t>
            </a:r>
            <a:r>
              <a:rPr lang="de-DE" sz="1400" dirty="0" err="1">
                <a:solidFill>
                  <a:srgbClr val="695C5D"/>
                </a:solidFill>
                <a:cs typeface="Calibri Light" panose="020F0302020204030204" pitchFamily="34" charset="0"/>
              </a:rPr>
              <a:t>to</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determine</a:t>
            </a:r>
            <a:r>
              <a:rPr lang="de-DE" sz="1400" dirty="0">
                <a:solidFill>
                  <a:srgbClr val="695C5D"/>
                </a:solidFill>
                <a:cs typeface="Calibri Light" panose="020F0302020204030204" pitchFamily="34" charset="0"/>
              </a:rPr>
              <a:t> a </a:t>
            </a:r>
            <a:r>
              <a:rPr lang="de-DE" sz="1400" dirty="0" err="1">
                <a:solidFill>
                  <a:srgbClr val="695C5D"/>
                </a:solidFill>
                <a:cs typeface="Calibri Light" panose="020F0302020204030204" pitchFamily="34" charset="0"/>
              </a:rPr>
              <a:t>matching</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gripper</a:t>
            </a:r>
            <a:endParaRPr lang="de-DE" sz="1400" dirty="0">
              <a:solidFill>
                <a:srgbClr val="695C5D"/>
              </a:solidFill>
              <a:cs typeface="Calibri Light" panose="020F0302020204030204" pitchFamily="34" charset="0"/>
            </a:endParaRPr>
          </a:p>
          <a:p>
            <a:endParaRPr lang="de-DE" sz="1800" dirty="0">
              <a:solidFill>
                <a:srgbClr val="695C5D"/>
              </a:solidFill>
              <a:cs typeface="Calibri Light" panose="020F0302020204030204" pitchFamily="34" charset="0"/>
            </a:endParaRPr>
          </a:p>
          <a:p>
            <a:r>
              <a:rPr lang="de-DE" sz="1600" dirty="0" err="1">
                <a:solidFill>
                  <a:srgbClr val="695C5D"/>
                </a:solidFill>
                <a:cs typeface="Calibri Light" panose="020F0302020204030204" pitchFamily="34" charset="0"/>
              </a:rPr>
              <a:t>Downsides</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of</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this</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approach</a:t>
            </a:r>
            <a:endParaRPr lang="de-DE" sz="1600" dirty="0">
              <a:solidFill>
                <a:srgbClr val="695C5D"/>
              </a:solidFill>
              <a:cs typeface="Calibri Light" panose="020F0302020204030204" pitchFamily="34" charset="0"/>
            </a:endParaRPr>
          </a:p>
          <a:p>
            <a:pPr lvl="1"/>
            <a:r>
              <a:rPr lang="de-DE" sz="1400" dirty="0">
                <a:solidFill>
                  <a:srgbClr val="695C5D"/>
                </a:solidFill>
                <a:cs typeface="Calibri Light" panose="020F0302020204030204" pitchFamily="34" charset="0"/>
              </a:rPr>
              <a:t>Error-</a:t>
            </a:r>
            <a:r>
              <a:rPr lang="de-DE" sz="1400" dirty="0" err="1">
                <a:solidFill>
                  <a:srgbClr val="695C5D"/>
                </a:solidFill>
                <a:cs typeface="Calibri Light" panose="020F0302020204030204" pitchFamily="34" charset="0"/>
              </a:rPr>
              <a:t>prone</a:t>
            </a:r>
            <a:r>
              <a:rPr lang="de-DE" sz="1400" dirty="0">
                <a:solidFill>
                  <a:srgbClr val="695C5D"/>
                </a:solidFill>
                <a:cs typeface="Calibri Light" panose="020F0302020204030204" pitchFamily="34" charset="0"/>
              </a:rPr>
              <a:t>:</a:t>
            </a:r>
          </a:p>
          <a:p>
            <a:pPr lvl="2"/>
            <a:r>
              <a:rPr lang="de-DE" sz="1400" dirty="0" err="1">
                <a:solidFill>
                  <a:srgbClr val="695C5D"/>
                </a:solidFill>
                <a:cs typeface="Calibri Light" panose="020F0302020204030204" pitchFamily="34" charset="0"/>
              </a:rPr>
              <a:t>Everything</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hard-coded</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errors</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are</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hard</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to</a:t>
            </a:r>
            <a:r>
              <a:rPr lang="de-DE" sz="1400" dirty="0">
                <a:solidFill>
                  <a:srgbClr val="695C5D"/>
                </a:solidFill>
                <a:cs typeface="Calibri Light" panose="020F0302020204030204" pitchFamily="34" charset="0"/>
              </a:rPr>
              <a:t> find</a:t>
            </a:r>
          </a:p>
          <a:p>
            <a:pPr lvl="2"/>
            <a:r>
              <a:rPr lang="de-DE" sz="1400" dirty="0" err="1">
                <a:solidFill>
                  <a:srgbClr val="695C5D"/>
                </a:solidFill>
                <a:cs typeface="Calibri Light" panose="020F0302020204030204" pitchFamily="34" charset="0"/>
              </a:rPr>
              <a:t>No</a:t>
            </a:r>
            <a:r>
              <a:rPr lang="de-DE" sz="1400" dirty="0">
                <a:solidFill>
                  <a:srgbClr val="695C5D"/>
                </a:solidFill>
                <a:cs typeface="Calibri Light" panose="020F0302020204030204" pitchFamily="34" charset="0"/>
              </a:rPr>
              <a:t> explicit </a:t>
            </a:r>
            <a:r>
              <a:rPr lang="de-DE" sz="1400" dirty="0" err="1">
                <a:solidFill>
                  <a:srgbClr val="695C5D"/>
                </a:solidFill>
                <a:cs typeface="Calibri Light" panose="020F0302020204030204" pitchFamily="34" charset="0"/>
              </a:rPr>
              <a:t>agent</a:t>
            </a:r>
            <a:r>
              <a:rPr lang="de-DE" sz="1400" dirty="0">
                <a:solidFill>
                  <a:srgbClr val="695C5D"/>
                </a:solidFill>
                <a:cs typeface="Calibri Light" panose="020F0302020204030204" pitchFamily="34" charset="0"/>
              </a:rPr>
              <a:t> / </a:t>
            </a:r>
            <a:r>
              <a:rPr lang="de-DE" sz="1400" dirty="0" err="1">
                <a:solidFill>
                  <a:srgbClr val="695C5D"/>
                </a:solidFill>
                <a:cs typeface="Calibri Light" panose="020F0302020204030204" pitchFamily="34" charset="0"/>
              </a:rPr>
              <a:t>capability</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description</a:t>
            </a:r>
            <a:endParaRPr lang="de-DE" sz="1400" dirty="0">
              <a:solidFill>
                <a:srgbClr val="695C5D"/>
              </a:solidFill>
              <a:cs typeface="Calibri Light" panose="020F0302020204030204" pitchFamily="34" charset="0"/>
            </a:endParaRPr>
          </a:p>
          <a:p>
            <a:pPr lvl="1"/>
            <a:r>
              <a:rPr lang="de-DE" sz="1400" dirty="0">
                <a:solidFill>
                  <a:srgbClr val="695C5D"/>
                </a:solidFill>
                <a:cs typeface="Calibri Light" panose="020F0302020204030204" pitchFamily="34" charset="0"/>
              </a:rPr>
              <a:t>Inflexible</a:t>
            </a:r>
            <a:endParaRPr lang="de-DE" sz="1600" dirty="0">
              <a:solidFill>
                <a:srgbClr val="695C5D"/>
              </a:solidFill>
              <a:cs typeface="Calibri Light" panose="020F0302020204030204" pitchFamily="34" charset="0"/>
            </a:endParaRPr>
          </a:p>
          <a:p>
            <a:pPr lvl="2"/>
            <a:r>
              <a:rPr lang="de-DE" sz="1400" dirty="0" err="1">
                <a:solidFill>
                  <a:srgbClr val="695C5D"/>
                </a:solidFill>
                <a:cs typeface="Calibri Light" panose="020F0302020204030204" pitchFamily="34" charset="0"/>
              </a:rPr>
              <a:t>No</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chance</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to</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react</a:t>
            </a:r>
            <a:r>
              <a:rPr lang="de-DE" sz="1400" dirty="0">
                <a:solidFill>
                  <a:srgbClr val="695C5D"/>
                </a:solidFill>
                <a:cs typeface="Calibri Light" panose="020F0302020204030204" pitchFamily="34" charset="0"/>
              </a:rPr>
              <a:t> on </a:t>
            </a:r>
            <a:r>
              <a:rPr lang="de-DE" sz="1400" dirty="0" err="1">
                <a:solidFill>
                  <a:srgbClr val="695C5D"/>
                </a:solidFill>
                <a:cs typeface="Calibri Light" panose="020F0302020204030204" pitchFamily="34" charset="0"/>
              </a:rPr>
              <a:t>breakdowns</a:t>
            </a:r>
            <a:r>
              <a:rPr lang="de-DE" sz="1400" dirty="0">
                <a:solidFill>
                  <a:srgbClr val="695C5D"/>
                </a:solidFill>
                <a:cs typeface="Calibri Light" panose="020F0302020204030204" pitchFamily="34" charset="0"/>
              </a:rPr>
              <a:t> etc.</a:t>
            </a:r>
          </a:p>
          <a:p>
            <a:pPr lvl="2"/>
            <a:r>
              <a:rPr lang="de-DE" sz="1400" dirty="0">
                <a:solidFill>
                  <a:srgbClr val="695C5D"/>
                </a:solidFill>
                <a:cs typeface="Calibri Light" panose="020F0302020204030204" pitchFamily="34" charset="0"/>
              </a:rPr>
              <a:t>Not possible </a:t>
            </a:r>
            <a:r>
              <a:rPr lang="de-DE" sz="1400" dirty="0" err="1">
                <a:solidFill>
                  <a:srgbClr val="695C5D"/>
                </a:solidFill>
                <a:cs typeface="Calibri Light" panose="020F0302020204030204" pitchFamily="34" charset="0"/>
              </a:rPr>
              <a:t>to</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add</a:t>
            </a:r>
            <a:r>
              <a:rPr lang="de-DE" sz="1400" dirty="0">
                <a:solidFill>
                  <a:srgbClr val="695C5D"/>
                </a:solidFill>
                <a:cs typeface="Calibri Light" panose="020F0302020204030204" pitchFamily="34" charset="0"/>
              </a:rPr>
              <a:t> / </a:t>
            </a:r>
            <a:r>
              <a:rPr lang="de-DE" sz="1400" dirty="0" err="1">
                <a:solidFill>
                  <a:srgbClr val="695C5D"/>
                </a:solidFill>
                <a:cs typeface="Calibri Light" panose="020F0302020204030204" pitchFamily="34" charset="0"/>
              </a:rPr>
              <a:t>remove</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agents</a:t>
            </a:r>
            <a:r>
              <a:rPr lang="de-DE" sz="1400" dirty="0">
                <a:solidFill>
                  <a:srgbClr val="695C5D"/>
                </a:solidFill>
                <a:cs typeface="Calibri Light" panose="020F0302020204030204" pitchFamily="34" charset="0"/>
              </a:rPr>
              <a:t> in </a:t>
            </a:r>
            <a:r>
              <a:rPr lang="de-DE" sz="1400" dirty="0" err="1">
                <a:solidFill>
                  <a:srgbClr val="695C5D"/>
                </a:solidFill>
                <a:cs typeface="Calibri Light" panose="020F0302020204030204" pitchFamily="34" charset="0"/>
              </a:rPr>
              <a:t>some</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kind</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of</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registry</a:t>
            </a:r>
            <a:r>
              <a:rPr lang="de-DE" sz="1400" dirty="0">
                <a:solidFill>
                  <a:srgbClr val="695C5D"/>
                </a:solidFill>
                <a:cs typeface="Calibri Light" panose="020F0302020204030204" pitchFamily="34" charset="0"/>
              </a:rPr>
              <a:t>"</a:t>
            </a:r>
          </a:p>
          <a:p>
            <a:endParaRPr lang="de-DE" sz="1600" dirty="0">
              <a:solidFill>
                <a:srgbClr val="695C5D"/>
              </a:solidFill>
              <a:cs typeface="Calibri Light" panose="020F0302020204030204" pitchFamily="34" charset="0"/>
            </a:endParaRPr>
          </a:p>
          <a:p>
            <a:r>
              <a:rPr lang="de-DE" sz="1600" dirty="0">
                <a:solidFill>
                  <a:srgbClr val="695C5D"/>
                </a:solidFill>
                <a:cs typeface="Calibri Light" panose="020F0302020204030204" pitchFamily="34" charset="0"/>
              </a:rPr>
              <a:t>Next </a:t>
            </a:r>
            <a:r>
              <a:rPr lang="de-DE" sz="1600" dirty="0" err="1">
                <a:solidFill>
                  <a:srgbClr val="695C5D"/>
                </a:solidFill>
                <a:cs typeface="Calibri Light" panose="020F0302020204030204" pitchFamily="34" charset="0"/>
              </a:rPr>
              <a:t>steps</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Using</a:t>
            </a:r>
            <a:r>
              <a:rPr lang="de-DE" sz="1600" dirty="0">
                <a:solidFill>
                  <a:srgbClr val="695C5D"/>
                </a:solidFill>
                <a:cs typeface="Calibri Light" panose="020F0302020204030204" pitchFamily="34" charset="0"/>
              </a:rPr>
              <a:t> an </a:t>
            </a:r>
            <a:r>
              <a:rPr lang="de-DE" sz="1600" dirty="0" err="1">
                <a:solidFill>
                  <a:srgbClr val="695C5D"/>
                </a:solidFill>
                <a:cs typeface="Calibri Light" panose="020F0302020204030204" pitchFamily="34" charset="0"/>
              </a:rPr>
              <a:t>ontology</a:t>
            </a:r>
            <a:endParaRPr lang="de-DE" sz="1600" dirty="0">
              <a:solidFill>
                <a:srgbClr val="695C5D"/>
              </a:solidFill>
              <a:cs typeface="Calibri Light" panose="020F0302020204030204" pitchFamily="34" charset="0"/>
            </a:endParaRPr>
          </a:p>
          <a:p>
            <a:pPr lvl="1"/>
            <a:r>
              <a:rPr lang="de-DE" sz="1400" dirty="0" err="1">
                <a:solidFill>
                  <a:srgbClr val="695C5D"/>
                </a:solidFill>
                <a:cs typeface="Calibri Light" panose="020F0302020204030204" pitchFamily="34" charset="0"/>
              </a:rPr>
              <a:t>Functions</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to</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dynamically</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register</a:t>
            </a:r>
            <a:r>
              <a:rPr lang="de-DE" sz="1400" dirty="0">
                <a:solidFill>
                  <a:srgbClr val="695C5D"/>
                </a:solidFill>
                <a:cs typeface="Calibri Light" panose="020F0302020204030204" pitchFamily="34" charset="0"/>
              </a:rPr>
              <a:t> / </a:t>
            </a:r>
            <a:r>
              <a:rPr lang="de-DE" sz="1400" dirty="0" err="1">
                <a:solidFill>
                  <a:srgbClr val="695C5D"/>
                </a:solidFill>
                <a:cs typeface="Calibri Light" panose="020F0302020204030204" pitchFamily="34" charset="0"/>
              </a:rPr>
              <a:t>unregister</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agents</a:t>
            </a:r>
            <a:endParaRPr lang="de-DE" sz="1400" dirty="0">
              <a:solidFill>
                <a:srgbClr val="695C5D"/>
              </a:solidFill>
              <a:cs typeface="Calibri Light" panose="020F0302020204030204" pitchFamily="34" charset="0"/>
            </a:endParaRPr>
          </a:p>
          <a:p>
            <a:pPr lvl="1"/>
            <a:r>
              <a:rPr lang="de-DE" sz="1400" dirty="0" err="1">
                <a:solidFill>
                  <a:srgbClr val="695C5D"/>
                </a:solidFill>
                <a:cs typeface="Calibri Light" panose="020F0302020204030204" pitchFamily="34" charset="0"/>
              </a:rPr>
              <a:t>Using</a:t>
            </a:r>
            <a:r>
              <a:rPr lang="de-DE" sz="1400" dirty="0">
                <a:solidFill>
                  <a:srgbClr val="695C5D"/>
                </a:solidFill>
                <a:cs typeface="Calibri Light" panose="020F0302020204030204" pitchFamily="34" charset="0"/>
              </a:rPr>
              <a:t> an </a:t>
            </a:r>
            <a:r>
              <a:rPr lang="de-DE" sz="1400" dirty="0" err="1">
                <a:solidFill>
                  <a:srgbClr val="695C5D"/>
                </a:solidFill>
                <a:cs typeface="Calibri Light" panose="020F0302020204030204" pitchFamily="34" charset="0"/>
              </a:rPr>
              <a:t>ontology</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as</a:t>
            </a:r>
            <a:r>
              <a:rPr lang="de-DE" sz="1400" dirty="0">
                <a:solidFill>
                  <a:srgbClr val="695C5D"/>
                </a:solidFill>
                <a:cs typeface="Calibri Light" panose="020F0302020204030204" pitchFamily="34" charset="0"/>
              </a:rPr>
              <a:t> a </a:t>
            </a:r>
            <a:r>
              <a:rPr lang="de-DE" sz="1400" dirty="0" err="1">
                <a:solidFill>
                  <a:srgbClr val="695C5D"/>
                </a:solidFill>
                <a:cs typeface="Calibri Light" panose="020F0302020204030204" pitchFamily="34" charset="0"/>
              </a:rPr>
              <a:t>shared</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language</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between</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agents</a:t>
            </a:r>
            <a:endParaRPr lang="de-DE" sz="1400" dirty="0">
              <a:solidFill>
                <a:srgbClr val="695C5D"/>
              </a:solidFill>
              <a:cs typeface="Calibri Light" panose="020F0302020204030204" pitchFamily="34" charset="0"/>
            </a:endParaRPr>
          </a:p>
          <a:p>
            <a:pPr lvl="1"/>
            <a:r>
              <a:rPr lang="de-DE" sz="1400" dirty="0" err="1">
                <a:solidFill>
                  <a:srgbClr val="695C5D"/>
                </a:solidFill>
                <a:cs typeface="Calibri Light" panose="020F0302020204030204" pitchFamily="34" charset="0"/>
              </a:rPr>
              <a:t>Using</a:t>
            </a:r>
            <a:r>
              <a:rPr lang="de-DE" sz="1400" dirty="0">
                <a:solidFill>
                  <a:srgbClr val="695C5D"/>
                </a:solidFill>
                <a:cs typeface="Calibri Light" panose="020F0302020204030204" pitchFamily="34" charset="0"/>
              </a:rPr>
              <a:t> explicit </a:t>
            </a:r>
            <a:r>
              <a:rPr lang="de-DE" sz="1400" dirty="0" err="1">
                <a:solidFill>
                  <a:srgbClr val="695C5D"/>
                </a:solidFill>
                <a:cs typeface="Calibri Light" panose="020F0302020204030204" pitchFamily="34" charset="0"/>
              </a:rPr>
              <a:t>rules</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to</a:t>
            </a:r>
            <a:r>
              <a:rPr lang="de-DE" sz="1400" dirty="0">
                <a:solidFill>
                  <a:srgbClr val="695C5D"/>
                </a:solidFill>
                <a:cs typeface="Calibri Light" panose="020F0302020204030204" pitchFamily="34" charset="0"/>
              </a:rPr>
              <a:t> find </a:t>
            </a:r>
            <a:r>
              <a:rPr lang="de-DE" sz="1400" dirty="0" err="1">
                <a:solidFill>
                  <a:srgbClr val="695C5D"/>
                </a:solidFill>
                <a:cs typeface="Calibri Light" panose="020F0302020204030204" pitchFamily="34" charset="0"/>
              </a:rPr>
              <a:t>agents</a:t>
            </a:r>
            <a:endParaRPr lang="de-DE" sz="1400" dirty="0">
              <a:solidFill>
                <a:srgbClr val="695C5D"/>
              </a:solidFill>
              <a:cs typeface="Calibri Light" panose="020F0302020204030204" pitchFamily="34" charset="0"/>
            </a:endParaRPr>
          </a:p>
          <a:p>
            <a:endParaRPr lang="de-DE" sz="1700" dirty="0">
              <a:solidFill>
                <a:srgbClr val="695C5D"/>
              </a:solidFill>
              <a:cs typeface="Calibri Light" panose="020F0302020204030204" pitchFamily="34" charset="0"/>
            </a:endParaRPr>
          </a:p>
          <a:p>
            <a:endParaRPr lang="de-DE" sz="1700" dirty="0">
              <a:solidFill>
                <a:srgbClr val="695C5D"/>
              </a:solidFill>
              <a:cs typeface="Calibri Light" panose="020F0302020204030204" pitchFamily="34" charset="0"/>
            </a:endParaRPr>
          </a:p>
        </p:txBody>
      </p:sp>
      <p:sp>
        <p:nvSpPr>
          <p:cNvPr id="3" name="Titel 2">
            <a:extLst>
              <a:ext uri="{FF2B5EF4-FFF2-40B4-BE49-F238E27FC236}">
                <a16:creationId xmlns:a16="http://schemas.microsoft.com/office/drawing/2014/main" id="{34DA019F-25E8-40E5-A515-36ACA86B7A88}"/>
              </a:ext>
            </a:extLst>
          </p:cNvPr>
          <p:cNvSpPr>
            <a:spLocks noGrp="1"/>
          </p:cNvSpPr>
          <p:nvPr>
            <p:ph type="title"/>
          </p:nvPr>
        </p:nvSpPr>
        <p:spPr/>
        <p:txBody>
          <a:bodyPr/>
          <a:lstStyle/>
          <a:p>
            <a:r>
              <a:rPr lang="de-DE" dirty="0"/>
              <a:t>Part 1 – </a:t>
            </a:r>
            <a:r>
              <a:rPr lang="de-DE" dirty="0" err="1"/>
              <a:t>How</a:t>
            </a:r>
            <a:r>
              <a:rPr lang="de-DE" dirty="0"/>
              <a:t> </a:t>
            </a:r>
            <a:r>
              <a:rPr lang="de-DE" dirty="0" err="1"/>
              <a:t>we</a:t>
            </a:r>
            <a:r>
              <a:rPr lang="de-DE" dirty="0"/>
              <a:t> </a:t>
            </a:r>
            <a:r>
              <a:rPr lang="de-DE" dirty="0" err="1"/>
              <a:t>could</a:t>
            </a:r>
            <a:r>
              <a:rPr lang="de-DE" dirty="0"/>
              <a:t> </a:t>
            </a:r>
            <a:r>
              <a:rPr lang="de-DE" dirty="0" err="1"/>
              <a:t>continue</a:t>
            </a:r>
            <a:r>
              <a:rPr lang="de-DE" dirty="0"/>
              <a:t>…</a:t>
            </a:r>
          </a:p>
        </p:txBody>
      </p:sp>
      <p:sp>
        <p:nvSpPr>
          <p:cNvPr id="4" name="Rechteck 3">
            <a:extLst>
              <a:ext uri="{FF2B5EF4-FFF2-40B4-BE49-F238E27FC236}">
                <a16:creationId xmlns:a16="http://schemas.microsoft.com/office/drawing/2014/main" id="{EE3EE275-D1CE-CDF5-817C-3E8EC1F5FDD2}"/>
              </a:ext>
            </a:extLst>
          </p:cNvPr>
          <p:cNvSpPr/>
          <p:nvPr/>
        </p:nvSpPr>
        <p:spPr>
          <a:xfrm>
            <a:off x="7443615" y="1891273"/>
            <a:ext cx="2902914" cy="433546"/>
          </a:xfrm>
          <a:prstGeom prst="rect">
            <a:avLst/>
          </a:prstGeom>
          <a:solidFill>
            <a:schemeClr val="bg2">
              <a:lumMod val="9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5" name="Textfeld 4">
            <a:extLst>
              <a:ext uri="{FF2B5EF4-FFF2-40B4-BE49-F238E27FC236}">
                <a16:creationId xmlns:a16="http://schemas.microsoft.com/office/drawing/2014/main" id="{6D0D3BA8-56E6-0DA3-EC1F-5635747142FE}"/>
              </a:ext>
            </a:extLst>
          </p:cNvPr>
          <p:cNvSpPr txBox="1"/>
          <p:nvPr/>
        </p:nvSpPr>
        <p:spPr>
          <a:xfrm>
            <a:off x="10758918" y="2452150"/>
            <a:ext cx="1182756" cy="307777"/>
          </a:xfrm>
          <a:prstGeom prst="rect">
            <a:avLst/>
          </a:prstGeom>
          <a:noFill/>
        </p:spPr>
        <p:txBody>
          <a:bodyPr wrap="square" rtlCol="0">
            <a:spAutoFit/>
          </a:bodyPr>
          <a:lstStyle/>
          <a:p>
            <a:pPr algn="ctr"/>
            <a:r>
              <a:rPr lang="de-DE" sz="1400" dirty="0" err="1"/>
              <a:t>Gripper</a:t>
            </a:r>
            <a:r>
              <a:rPr lang="de-DE" sz="1400" dirty="0"/>
              <a:t> 2</a:t>
            </a:r>
          </a:p>
        </p:txBody>
      </p:sp>
      <p:sp>
        <p:nvSpPr>
          <p:cNvPr id="6" name="Freihandform: Form 5">
            <a:extLst>
              <a:ext uri="{FF2B5EF4-FFF2-40B4-BE49-F238E27FC236}">
                <a16:creationId xmlns:a16="http://schemas.microsoft.com/office/drawing/2014/main" id="{1D2515D0-79F3-AF51-5235-5E046CC30532}"/>
              </a:ext>
            </a:extLst>
          </p:cNvPr>
          <p:cNvSpPr>
            <a:spLocks noChangeAspect="1"/>
          </p:cNvSpPr>
          <p:nvPr/>
        </p:nvSpPr>
        <p:spPr>
          <a:xfrm flipH="1">
            <a:off x="10524704" y="1324812"/>
            <a:ext cx="1202455" cy="1145376"/>
          </a:xfrm>
          <a:custGeom>
            <a:avLst/>
            <a:gdLst>
              <a:gd name="connsiteX0" fmla="*/ 828106 w 871691"/>
              <a:gd name="connsiteY0" fmla="*/ 442004 h 871691"/>
              <a:gd name="connsiteX1" fmla="*/ 828106 w 871691"/>
              <a:gd name="connsiteY1" fmla="*/ 392261 h 871691"/>
              <a:gd name="connsiteX2" fmla="*/ 764531 w 871691"/>
              <a:gd name="connsiteY2" fmla="*/ 320535 h 871691"/>
              <a:gd name="connsiteX3" fmla="*/ 609396 w 871691"/>
              <a:gd name="connsiteY3" fmla="*/ 144835 h 871691"/>
              <a:gd name="connsiteX4" fmla="*/ 610184 w 871691"/>
              <a:gd name="connsiteY4" fmla="*/ 130754 h 871691"/>
              <a:gd name="connsiteX5" fmla="*/ 479430 w 871691"/>
              <a:gd name="connsiteY5" fmla="*/ 0 h 871691"/>
              <a:gd name="connsiteX6" fmla="*/ 348676 w 871691"/>
              <a:gd name="connsiteY6" fmla="*/ 130754 h 871691"/>
              <a:gd name="connsiteX7" fmla="*/ 349023 w 871691"/>
              <a:gd name="connsiteY7" fmla="*/ 137585 h 871691"/>
              <a:gd name="connsiteX8" fmla="*/ 181120 w 871691"/>
              <a:gd name="connsiteY8" fmla="*/ 305482 h 871691"/>
              <a:gd name="connsiteX9" fmla="*/ 65398 w 871691"/>
              <a:gd name="connsiteY9" fmla="*/ 392722 h 871691"/>
              <a:gd name="connsiteX10" fmla="*/ 101697 w 871691"/>
              <a:gd name="connsiteY10" fmla="*/ 533025 h 871691"/>
              <a:gd name="connsiteX11" fmla="*/ 101697 w 871691"/>
              <a:gd name="connsiteY11" fmla="*/ 755466 h 871691"/>
              <a:gd name="connsiteX12" fmla="*/ 14528 w 871691"/>
              <a:gd name="connsiteY12" fmla="*/ 755466 h 871691"/>
              <a:gd name="connsiteX13" fmla="*/ 0 w 871691"/>
              <a:gd name="connsiteY13" fmla="*/ 769994 h 871691"/>
              <a:gd name="connsiteX14" fmla="*/ 0 w 871691"/>
              <a:gd name="connsiteY14" fmla="*/ 857163 h 871691"/>
              <a:gd name="connsiteX15" fmla="*/ 14528 w 871691"/>
              <a:gd name="connsiteY15" fmla="*/ 871691 h 871691"/>
              <a:gd name="connsiteX16" fmla="*/ 566599 w 871691"/>
              <a:gd name="connsiteY16" fmla="*/ 871691 h 871691"/>
              <a:gd name="connsiteX17" fmla="*/ 581127 w 871691"/>
              <a:gd name="connsiteY17" fmla="*/ 857163 h 871691"/>
              <a:gd name="connsiteX18" fmla="*/ 581127 w 871691"/>
              <a:gd name="connsiteY18" fmla="*/ 769994 h 871691"/>
              <a:gd name="connsiteX19" fmla="*/ 566599 w 871691"/>
              <a:gd name="connsiteY19" fmla="*/ 755466 h 871691"/>
              <a:gd name="connsiteX20" fmla="*/ 276035 w 871691"/>
              <a:gd name="connsiteY20" fmla="*/ 755466 h 871691"/>
              <a:gd name="connsiteX21" fmla="*/ 276035 w 871691"/>
              <a:gd name="connsiteY21" fmla="*/ 533025 h 871691"/>
              <a:gd name="connsiteX22" fmla="*/ 317846 w 871691"/>
              <a:gd name="connsiteY22" fmla="*/ 415344 h 871691"/>
              <a:gd name="connsiteX23" fmla="*/ 472024 w 871691"/>
              <a:gd name="connsiteY23" fmla="*/ 261131 h 871691"/>
              <a:gd name="connsiteX24" fmla="*/ 479430 w 871691"/>
              <a:gd name="connsiteY24" fmla="*/ 261507 h 871691"/>
              <a:gd name="connsiteX25" fmla="*/ 501471 w 871691"/>
              <a:gd name="connsiteY25" fmla="*/ 259501 h 871691"/>
              <a:gd name="connsiteX26" fmla="*/ 682825 w 871691"/>
              <a:gd name="connsiteY26" fmla="*/ 402434 h 871691"/>
              <a:gd name="connsiteX27" fmla="*/ 682825 w 871691"/>
              <a:gd name="connsiteY27" fmla="*/ 442031 h 871691"/>
              <a:gd name="connsiteX28" fmla="*/ 639240 w 871691"/>
              <a:gd name="connsiteY28" fmla="*/ 508486 h 871691"/>
              <a:gd name="connsiteX29" fmla="*/ 639240 w 871691"/>
              <a:gd name="connsiteY29" fmla="*/ 653768 h 871691"/>
              <a:gd name="connsiteX30" fmla="*/ 646092 w 871691"/>
              <a:gd name="connsiteY30" fmla="*/ 666183 h 871691"/>
              <a:gd name="connsiteX31" fmla="*/ 660259 w 871691"/>
              <a:gd name="connsiteY31" fmla="*/ 666842 h 871691"/>
              <a:gd name="connsiteX32" fmla="*/ 718371 w 871691"/>
              <a:gd name="connsiteY32" fmla="*/ 637785 h 871691"/>
              <a:gd name="connsiteX33" fmla="*/ 726409 w 871691"/>
              <a:gd name="connsiteY33" fmla="*/ 624712 h 871691"/>
              <a:gd name="connsiteX34" fmla="*/ 726409 w 871691"/>
              <a:gd name="connsiteY34" fmla="*/ 523015 h 871691"/>
              <a:gd name="connsiteX35" fmla="*/ 784522 w 871691"/>
              <a:gd name="connsiteY35" fmla="*/ 523015 h 871691"/>
              <a:gd name="connsiteX36" fmla="*/ 784522 w 871691"/>
              <a:gd name="connsiteY36" fmla="*/ 624712 h 871691"/>
              <a:gd name="connsiteX37" fmla="*/ 792560 w 871691"/>
              <a:gd name="connsiteY37" fmla="*/ 637785 h 871691"/>
              <a:gd name="connsiteX38" fmla="*/ 850672 w 871691"/>
              <a:gd name="connsiteY38" fmla="*/ 666842 h 871691"/>
              <a:gd name="connsiteX39" fmla="*/ 864839 w 871691"/>
              <a:gd name="connsiteY39" fmla="*/ 666183 h 871691"/>
              <a:gd name="connsiteX40" fmla="*/ 871691 w 871691"/>
              <a:gd name="connsiteY40" fmla="*/ 653768 h 871691"/>
              <a:gd name="connsiteX41" fmla="*/ 871691 w 871691"/>
              <a:gd name="connsiteY41" fmla="*/ 508486 h 871691"/>
              <a:gd name="connsiteX42" fmla="*/ 828106 w 871691"/>
              <a:gd name="connsiteY42" fmla="*/ 442004 h 871691"/>
              <a:gd name="connsiteX43" fmla="*/ 479430 w 871691"/>
              <a:gd name="connsiteY43" fmla="*/ 29056 h 871691"/>
              <a:gd name="connsiteX44" fmla="*/ 581127 w 871691"/>
              <a:gd name="connsiteY44" fmla="*/ 130754 h 871691"/>
              <a:gd name="connsiteX45" fmla="*/ 479430 w 871691"/>
              <a:gd name="connsiteY45" fmla="*/ 232451 h 871691"/>
              <a:gd name="connsiteX46" fmla="*/ 377733 w 871691"/>
              <a:gd name="connsiteY46" fmla="*/ 130754 h 871691"/>
              <a:gd name="connsiteX47" fmla="*/ 479430 w 871691"/>
              <a:gd name="connsiteY47" fmla="*/ 29056 h 871691"/>
              <a:gd name="connsiteX48" fmla="*/ 552071 w 871691"/>
              <a:gd name="connsiteY48" fmla="*/ 842635 h 871691"/>
              <a:gd name="connsiteX49" fmla="*/ 29056 w 871691"/>
              <a:gd name="connsiteY49" fmla="*/ 842635 h 871691"/>
              <a:gd name="connsiteX50" fmla="*/ 29056 w 871691"/>
              <a:gd name="connsiteY50" fmla="*/ 784522 h 871691"/>
              <a:gd name="connsiteX51" fmla="*/ 552071 w 871691"/>
              <a:gd name="connsiteY51" fmla="*/ 784522 h 871691"/>
              <a:gd name="connsiteX52" fmla="*/ 246979 w 871691"/>
              <a:gd name="connsiteY52" fmla="*/ 755466 h 871691"/>
              <a:gd name="connsiteX53" fmla="*/ 130754 w 871691"/>
              <a:gd name="connsiteY53" fmla="*/ 755466 h 871691"/>
              <a:gd name="connsiteX54" fmla="*/ 130754 w 871691"/>
              <a:gd name="connsiteY54" fmla="*/ 552794 h 871691"/>
              <a:gd name="connsiteX55" fmla="*/ 246979 w 871691"/>
              <a:gd name="connsiteY55" fmla="*/ 552794 h 871691"/>
              <a:gd name="connsiteX56" fmla="*/ 188866 w 871691"/>
              <a:gd name="connsiteY56" fmla="*/ 537543 h 871691"/>
              <a:gd name="connsiteX57" fmla="*/ 87169 w 871691"/>
              <a:gd name="connsiteY57" fmla="*/ 435846 h 871691"/>
              <a:gd name="connsiteX58" fmla="*/ 188866 w 871691"/>
              <a:gd name="connsiteY58" fmla="*/ 334148 h 871691"/>
              <a:gd name="connsiteX59" fmla="*/ 290564 w 871691"/>
              <a:gd name="connsiteY59" fmla="*/ 435846 h 871691"/>
              <a:gd name="connsiteX60" fmla="*/ 188866 w 871691"/>
              <a:gd name="connsiteY60" fmla="*/ 537543 h 871691"/>
              <a:gd name="connsiteX61" fmla="*/ 308597 w 871691"/>
              <a:gd name="connsiteY61" fmla="*/ 383542 h 871691"/>
              <a:gd name="connsiteX62" fmla="*/ 218965 w 871691"/>
              <a:gd name="connsiteY62" fmla="*/ 308795 h 871691"/>
              <a:gd name="connsiteX63" fmla="*/ 355536 w 871691"/>
              <a:gd name="connsiteY63" fmla="*/ 172231 h 871691"/>
              <a:gd name="connsiteX64" fmla="*/ 437576 w 871691"/>
              <a:gd name="connsiteY64" fmla="*/ 254548 h 871691"/>
              <a:gd name="connsiteX65" fmla="*/ 600840 w 871691"/>
              <a:gd name="connsiteY65" fmla="*/ 179034 h 871691"/>
              <a:gd name="connsiteX66" fmla="*/ 729417 w 871691"/>
              <a:gd name="connsiteY66" fmla="*/ 324663 h 871691"/>
              <a:gd name="connsiteX67" fmla="*/ 687067 w 871691"/>
              <a:gd name="connsiteY67" fmla="*/ 368738 h 871691"/>
              <a:gd name="connsiteX68" fmla="*/ 535017 w 871691"/>
              <a:gd name="connsiteY68" fmla="*/ 248922 h 871691"/>
              <a:gd name="connsiteX69" fmla="*/ 600840 w 871691"/>
              <a:gd name="connsiteY69" fmla="*/ 179034 h 871691"/>
              <a:gd name="connsiteX70" fmla="*/ 711881 w 871691"/>
              <a:gd name="connsiteY70" fmla="*/ 392261 h 871691"/>
              <a:gd name="connsiteX71" fmla="*/ 755466 w 871691"/>
              <a:gd name="connsiteY71" fmla="*/ 348676 h 871691"/>
              <a:gd name="connsiteX72" fmla="*/ 799050 w 871691"/>
              <a:gd name="connsiteY72" fmla="*/ 392261 h 871691"/>
              <a:gd name="connsiteX73" fmla="*/ 799050 w 871691"/>
              <a:gd name="connsiteY73" fmla="*/ 435846 h 871691"/>
              <a:gd name="connsiteX74" fmla="*/ 711881 w 871691"/>
              <a:gd name="connsiteY74" fmla="*/ 435846 h 871691"/>
              <a:gd name="connsiteX75" fmla="*/ 842635 w 871691"/>
              <a:gd name="connsiteY75" fmla="*/ 630260 h 871691"/>
              <a:gd name="connsiteX76" fmla="*/ 813578 w 871691"/>
              <a:gd name="connsiteY76" fmla="*/ 615732 h 871691"/>
              <a:gd name="connsiteX77" fmla="*/ 813578 w 871691"/>
              <a:gd name="connsiteY77" fmla="*/ 508486 h 871691"/>
              <a:gd name="connsiteX78" fmla="*/ 799050 w 871691"/>
              <a:gd name="connsiteY78" fmla="*/ 493958 h 871691"/>
              <a:gd name="connsiteX79" fmla="*/ 711881 w 871691"/>
              <a:gd name="connsiteY79" fmla="*/ 493958 h 871691"/>
              <a:gd name="connsiteX80" fmla="*/ 697353 w 871691"/>
              <a:gd name="connsiteY80" fmla="*/ 508486 h 871691"/>
              <a:gd name="connsiteX81" fmla="*/ 697353 w 871691"/>
              <a:gd name="connsiteY81" fmla="*/ 615732 h 871691"/>
              <a:gd name="connsiteX82" fmla="*/ 668296 w 871691"/>
              <a:gd name="connsiteY82" fmla="*/ 630260 h 871691"/>
              <a:gd name="connsiteX83" fmla="*/ 668296 w 871691"/>
              <a:gd name="connsiteY83" fmla="*/ 508486 h 871691"/>
              <a:gd name="connsiteX84" fmla="*/ 711881 w 871691"/>
              <a:gd name="connsiteY84" fmla="*/ 464902 h 871691"/>
              <a:gd name="connsiteX85" fmla="*/ 799050 w 871691"/>
              <a:gd name="connsiteY85" fmla="*/ 464902 h 871691"/>
              <a:gd name="connsiteX86" fmla="*/ 842635 w 871691"/>
              <a:gd name="connsiteY86" fmla="*/ 508486 h 8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71691" h="871691">
                <a:moveTo>
                  <a:pt x="828106" y="442004"/>
                </a:moveTo>
                <a:lnTo>
                  <a:pt x="828106" y="392261"/>
                </a:lnTo>
                <a:cubicBezTo>
                  <a:pt x="827994" y="355755"/>
                  <a:pt x="800754" y="325032"/>
                  <a:pt x="764531" y="320535"/>
                </a:cubicBezTo>
                <a:lnTo>
                  <a:pt x="609396" y="144835"/>
                </a:lnTo>
                <a:cubicBezTo>
                  <a:pt x="609908" y="140153"/>
                  <a:pt x="610169" y="135457"/>
                  <a:pt x="610184" y="130754"/>
                </a:cubicBezTo>
                <a:cubicBezTo>
                  <a:pt x="610184" y="58538"/>
                  <a:pt x="551646" y="0"/>
                  <a:pt x="479430" y="0"/>
                </a:cubicBezTo>
                <a:cubicBezTo>
                  <a:pt x="407214" y="0"/>
                  <a:pt x="348676" y="58538"/>
                  <a:pt x="348676" y="130754"/>
                </a:cubicBezTo>
                <a:cubicBezTo>
                  <a:pt x="348676" y="133066"/>
                  <a:pt x="348911" y="135315"/>
                  <a:pt x="349023" y="137585"/>
                </a:cubicBezTo>
                <a:lnTo>
                  <a:pt x="181120" y="305482"/>
                </a:lnTo>
                <a:cubicBezTo>
                  <a:pt x="128455" y="308482"/>
                  <a:pt x="82785" y="342916"/>
                  <a:pt x="65398" y="392722"/>
                </a:cubicBezTo>
                <a:cubicBezTo>
                  <a:pt x="48011" y="442528"/>
                  <a:pt x="62341" y="497903"/>
                  <a:pt x="101697" y="533025"/>
                </a:cubicBezTo>
                <a:lnTo>
                  <a:pt x="101697" y="755466"/>
                </a:lnTo>
                <a:lnTo>
                  <a:pt x="14528" y="755466"/>
                </a:lnTo>
                <a:cubicBezTo>
                  <a:pt x="6505" y="755466"/>
                  <a:pt x="0" y="761971"/>
                  <a:pt x="0" y="769994"/>
                </a:cubicBezTo>
                <a:lnTo>
                  <a:pt x="0" y="857163"/>
                </a:lnTo>
                <a:cubicBezTo>
                  <a:pt x="0" y="865186"/>
                  <a:pt x="6505" y="871691"/>
                  <a:pt x="14528" y="871691"/>
                </a:cubicBezTo>
                <a:lnTo>
                  <a:pt x="566599" y="871691"/>
                </a:lnTo>
                <a:cubicBezTo>
                  <a:pt x="574622" y="871691"/>
                  <a:pt x="581127" y="865186"/>
                  <a:pt x="581127" y="857163"/>
                </a:cubicBezTo>
                <a:lnTo>
                  <a:pt x="581127" y="769994"/>
                </a:lnTo>
                <a:cubicBezTo>
                  <a:pt x="581127" y="761971"/>
                  <a:pt x="574622" y="755466"/>
                  <a:pt x="566599" y="755466"/>
                </a:cubicBezTo>
                <a:lnTo>
                  <a:pt x="276035" y="755466"/>
                </a:lnTo>
                <a:lnTo>
                  <a:pt x="276035" y="533025"/>
                </a:lnTo>
                <a:cubicBezTo>
                  <a:pt x="309383" y="503670"/>
                  <a:pt x="325195" y="459163"/>
                  <a:pt x="317846" y="415344"/>
                </a:cubicBezTo>
                <a:lnTo>
                  <a:pt x="472024" y="261131"/>
                </a:lnTo>
                <a:cubicBezTo>
                  <a:pt x="474492" y="261273"/>
                  <a:pt x="476933" y="261507"/>
                  <a:pt x="479430" y="261507"/>
                </a:cubicBezTo>
                <a:cubicBezTo>
                  <a:pt x="486821" y="261466"/>
                  <a:pt x="494193" y="260790"/>
                  <a:pt x="501471" y="259501"/>
                </a:cubicBezTo>
                <a:lnTo>
                  <a:pt x="682825" y="402434"/>
                </a:lnTo>
                <a:lnTo>
                  <a:pt x="682825" y="442031"/>
                </a:lnTo>
                <a:cubicBezTo>
                  <a:pt x="656392" y="453574"/>
                  <a:pt x="639289" y="479650"/>
                  <a:pt x="639240" y="508486"/>
                </a:cubicBezTo>
                <a:lnTo>
                  <a:pt x="639240" y="653768"/>
                </a:lnTo>
                <a:cubicBezTo>
                  <a:pt x="639211" y="658819"/>
                  <a:pt x="641808" y="663515"/>
                  <a:pt x="646092" y="666183"/>
                </a:cubicBezTo>
                <a:cubicBezTo>
                  <a:pt x="650385" y="668850"/>
                  <a:pt x="655748" y="669097"/>
                  <a:pt x="660259" y="666842"/>
                </a:cubicBezTo>
                <a:lnTo>
                  <a:pt x="718371" y="637785"/>
                </a:lnTo>
                <a:cubicBezTo>
                  <a:pt x="723324" y="635317"/>
                  <a:pt x="726438" y="630245"/>
                  <a:pt x="726409" y="624712"/>
                </a:cubicBezTo>
                <a:lnTo>
                  <a:pt x="726409" y="523015"/>
                </a:lnTo>
                <a:lnTo>
                  <a:pt x="784522" y="523015"/>
                </a:lnTo>
                <a:lnTo>
                  <a:pt x="784522" y="624712"/>
                </a:lnTo>
                <a:cubicBezTo>
                  <a:pt x="784493" y="630245"/>
                  <a:pt x="787607" y="635317"/>
                  <a:pt x="792560" y="637785"/>
                </a:cubicBezTo>
                <a:lnTo>
                  <a:pt x="850672" y="666842"/>
                </a:lnTo>
                <a:cubicBezTo>
                  <a:pt x="855183" y="669097"/>
                  <a:pt x="860546" y="668850"/>
                  <a:pt x="864839" y="666183"/>
                </a:cubicBezTo>
                <a:cubicBezTo>
                  <a:pt x="869123" y="663515"/>
                  <a:pt x="871720" y="658819"/>
                  <a:pt x="871691" y="653768"/>
                </a:cubicBezTo>
                <a:lnTo>
                  <a:pt x="871691" y="508486"/>
                </a:lnTo>
                <a:cubicBezTo>
                  <a:pt x="871655" y="479635"/>
                  <a:pt x="854546" y="453544"/>
                  <a:pt x="828106" y="442004"/>
                </a:cubicBezTo>
                <a:close/>
                <a:moveTo>
                  <a:pt x="479430" y="29056"/>
                </a:moveTo>
                <a:cubicBezTo>
                  <a:pt x="535600" y="29056"/>
                  <a:pt x="581127" y="74585"/>
                  <a:pt x="581127" y="130754"/>
                </a:cubicBezTo>
                <a:cubicBezTo>
                  <a:pt x="581127" y="186923"/>
                  <a:pt x="535600" y="232451"/>
                  <a:pt x="479430" y="232451"/>
                </a:cubicBezTo>
                <a:cubicBezTo>
                  <a:pt x="423260" y="232451"/>
                  <a:pt x="377733" y="186923"/>
                  <a:pt x="377733" y="130754"/>
                </a:cubicBezTo>
                <a:cubicBezTo>
                  <a:pt x="377796" y="74613"/>
                  <a:pt x="423290" y="29120"/>
                  <a:pt x="479430" y="29056"/>
                </a:cubicBezTo>
                <a:close/>
                <a:moveTo>
                  <a:pt x="552071" y="842635"/>
                </a:moveTo>
                <a:lnTo>
                  <a:pt x="29056" y="842635"/>
                </a:lnTo>
                <a:lnTo>
                  <a:pt x="29056" y="784522"/>
                </a:lnTo>
                <a:lnTo>
                  <a:pt x="552071" y="784522"/>
                </a:lnTo>
                <a:close/>
                <a:moveTo>
                  <a:pt x="246979" y="755466"/>
                </a:moveTo>
                <a:lnTo>
                  <a:pt x="130754" y="755466"/>
                </a:lnTo>
                <a:lnTo>
                  <a:pt x="130754" y="552794"/>
                </a:lnTo>
                <a:cubicBezTo>
                  <a:pt x="167315" y="571188"/>
                  <a:pt x="210417" y="571188"/>
                  <a:pt x="246979" y="552794"/>
                </a:cubicBezTo>
                <a:close/>
                <a:moveTo>
                  <a:pt x="188866" y="537543"/>
                </a:moveTo>
                <a:cubicBezTo>
                  <a:pt x="132697" y="537543"/>
                  <a:pt x="87169" y="492015"/>
                  <a:pt x="87169" y="435846"/>
                </a:cubicBezTo>
                <a:cubicBezTo>
                  <a:pt x="87169" y="379676"/>
                  <a:pt x="132697" y="334148"/>
                  <a:pt x="188866" y="334148"/>
                </a:cubicBezTo>
                <a:cubicBezTo>
                  <a:pt x="245036" y="334148"/>
                  <a:pt x="290564" y="379676"/>
                  <a:pt x="290564" y="435846"/>
                </a:cubicBezTo>
                <a:cubicBezTo>
                  <a:pt x="290500" y="491986"/>
                  <a:pt x="245007" y="537479"/>
                  <a:pt x="188866" y="537543"/>
                </a:cubicBezTo>
                <a:close/>
                <a:moveTo>
                  <a:pt x="308597" y="383542"/>
                </a:moveTo>
                <a:cubicBezTo>
                  <a:pt x="292060" y="345981"/>
                  <a:pt x="258890" y="318322"/>
                  <a:pt x="218965" y="308795"/>
                </a:cubicBezTo>
                <a:lnTo>
                  <a:pt x="355536" y="172231"/>
                </a:lnTo>
                <a:cubicBezTo>
                  <a:pt x="368575" y="210949"/>
                  <a:pt x="398900" y="241382"/>
                  <a:pt x="437576" y="254548"/>
                </a:cubicBezTo>
                <a:close/>
                <a:moveTo>
                  <a:pt x="600840" y="179034"/>
                </a:moveTo>
                <a:lnTo>
                  <a:pt x="729417" y="324663"/>
                </a:lnTo>
                <a:cubicBezTo>
                  <a:pt x="709504" y="332410"/>
                  <a:pt x="694011" y="348535"/>
                  <a:pt x="687067" y="368738"/>
                </a:cubicBezTo>
                <a:lnTo>
                  <a:pt x="535017" y="248922"/>
                </a:lnTo>
                <a:cubicBezTo>
                  <a:pt x="564988" y="234770"/>
                  <a:pt x="588506" y="209800"/>
                  <a:pt x="600840" y="179034"/>
                </a:cubicBezTo>
                <a:close/>
                <a:moveTo>
                  <a:pt x="711881" y="392261"/>
                </a:moveTo>
                <a:cubicBezTo>
                  <a:pt x="711881" y="368191"/>
                  <a:pt x="731396" y="348676"/>
                  <a:pt x="755466" y="348676"/>
                </a:cubicBezTo>
                <a:cubicBezTo>
                  <a:pt x="779535" y="348676"/>
                  <a:pt x="799050" y="368191"/>
                  <a:pt x="799050" y="392261"/>
                </a:cubicBezTo>
                <a:lnTo>
                  <a:pt x="799050" y="435846"/>
                </a:lnTo>
                <a:lnTo>
                  <a:pt x="711881" y="435846"/>
                </a:lnTo>
                <a:close/>
                <a:moveTo>
                  <a:pt x="842635" y="630260"/>
                </a:moveTo>
                <a:lnTo>
                  <a:pt x="813578" y="615732"/>
                </a:lnTo>
                <a:lnTo>
                  <a:pt x="813578" y="508486"/>
                </a:lnTo>
                <a:cubicBezTo>
                  <a:pt x="813578" y="500463"/>
                  <a:pt x="807073" y="493958"/>
                  <a:pt x="799050" y="493958"/>
                </a:cubicBezTo>
                <a:lnTo>
                  <a:pt x="711881" y="493958"/>
                </a:lnTo>
                <a:cubicBezTo>
                  <a:pt x="703858" y="493958"/>
                  <a:pt x="697353" y="500463"/>
                  <a:pt x="697353" y="508486"/>
                </a:cubicBezTo>
                <a:lnTo>
                  <a:pt x="697353" y="615732"/>
                </a:lnTo>
                <a:lnTo>
                  <a:pt x="668296" y="630260"/>
                </a:lnTo>
                <a:lnTo>
                  <a:pt x="668296" y="508486"/>
                </a:lnTo>
                <a:cubicBezTo>
                  <a:pt x="668296" y="484417"/>
                  <a:pt x="687811" y="464902"/>
                  <a:pt x="711881" y="464902"/>
                </a:cubicBezTo>
                <a:lnTo>
                  <a:pt x="799050" y="464902"/>
                </a:lnTo>
                <a:cubicBezTo>
                  <a:pt x="823120" y="464902"/>
                  <a:pt x="842635" y="484417"/>
                  <a:pt x="842635" y="508486"/>
                </a:cubicBezTo>
                <a:close/>
              </a:path>
            </a:pathLst>
          </a:custGeom>
          <a:solidFill>
            <a:srgbClr val="000000"/>
          </a:solidFill>
          <a:ln w="1806" cap="flat">
            <a:noFill/>
            <a:prstDash val="solid"/>
            <a:miter/>
          </a:ln>
        </p:spPr>
        <p:txBody>
          <a:bodyPr rtlCol="0" anchor="ctr"/>
          <a:lstStyle/>
          <a:p>
            <a:endParaRPr lang="en-US"/>
          </a:p>
        </p:txBody>
      </p:sp>
      <p:pic>
        <p:nvPicPr>
          <p:cNvPr id="7" name="Grafik 6">
            <a:extLst>
              <a:ext uri="{FF2B5EF4-FFF2-40B4-BE49-F238E27FC236}">
                <a16:creationId xmlns:a16="http://schemas.microsoft.com/office/drawing/2014/main" id="{A8AA73AD-20F2-680C-91DB-1B0E4C8E4D8B}"/>
              </a:ext>
            </a:extLst>
          </p:cNvPr>
          <p:cNvPicPr>
            <a:picLocks noChangeAspect="1"/>
          </p:cNvPicPr>
          <p:nvPr/>
        </p:nvPicPr>
        <p:blipFill rotWithShape="1">
          <a:blip r:embed="rId2"/>
          <a:srcRect b="17530"/>
          <a:stretch/>
        </p:blipFill>
        <p:spPr>
          <a:xfrm>
            <a:off x="9580725" y="1319614"/>
            <a:ext cx="729464" cy="571053"/>
          </a:xfrm>
          <a:prstGeom prst="rect">
            <a:avLst/>
          </a:prstGeom>
        </p:spPr>
      </p:pic>
      <p:sp>
        <p:nvSpPr>
          <p:cNvPr id="8" name="Textfeld 7">
            <a:extLst>
              <a:ext uri="{FF2B5EF4-FFF2-40B4-BE49-F238E27FC236}">
                <a16:creationId xmlns:a16="http://schemas.microsoft.com/office/drawing/2014/main" id="{A1B6F6BD-CA4A-737E-2A15-859C80458647}"/>
              </a:ext>
            </a:extLst>
          </p:cNvPr>
          <p:cNvSpPr txBox="1"/>
          <p:nvPr/>
        </p:nvSpPr>
        <p:spPr>
          <a:xfrm>
            <a:off x="9379182" y="940670"/>
            <a:ext cx="1182756" cy="307777"/>
          </a:xfrm>
          <a:prstGeom prst="rect">
            <a:avLst/>
          </a:prstGeom>
          <a:noFill/>
        </p:spPr>
        <p:txBody>
          <a:bodyPr wrap="square" rtlCol="0">
            <a:spAutoFit/>
          </a:bodyPr>
          <a:lstStyle/>
          <a:p>
            <a:pPr algn="ctr"/>
            <a:r>
              <a:rPr lang="de-DE" sz="1400" dirty="0" err="1"/>
              <a:t>Gripper</a:t>
            </a:r>
            <a:r>
              <a:rPr lang="de-DE" sz="1400" dirty="0"/>
              <a:t> 1</a:t>
            </a:r>
          </a:p>
        </p:txBody>
      </p:sp>
      <p:sp>
        <p:nvSpPr>
          <p:cNvPr id="9" name="Rechteck 8">
            <a:extLst>
              <a:ext uri="{FF2B5EF4-FFF2-40B4-BE49-F238E27FC236}">
                <a16:creationId xmlns:a16="http://schemas.microsoft.com/office/drawing/2014/main" id="{509DDB5C-053E-4B6D-5BED-F6EA5FB13748}"/>
              </a:ext>
            </a:extLst>
          </p:cNvPr>
          <p:cNvSpPr/>
          <p:nvPr/>
        </p:nvSpPr>
        <p:spPr>
          <a:xfrm>
            <a:off x="7443615" y="1958434"/>
            <a:ext cx="2902913" cy="307905"/>
          </a:xfrm>
          <a:prstGeom prst="rect">
            <a:avLst/>
          </a:prstGeom>
          <a:solidFill>
            <a:schemeClr val="bg2">
              <a:lumMod val="9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0" name="Rechteck 9">
            <a:extLst>
              <a:ext uri="{FF2B5EF4-FFF2-40B4-BE49-F238E27FC236}">
                <a16:creationId xmlns:a16="http://schemas.microsoft.com/office/drawing/2014/main" id="{9B776115-FC54-A759-FCD8-8A8128946752}"/>
              </a:ext>
            </a:extLst>
          </p:cNvPr>
          <p:cNvSpPr/>
          <p:nvPr/>
        </p:nvSpPr>
        <p:spPr>
          <a:xfrm>
            <a:off x="9700835" y="2035781"/>
            <a:ext cx="334926" cy="125420"/>
          </a:xfrm>
          <a:prstGeom prst="rect">
            <a:avLst/>
          </a:prstGeom>
          <a:solidFill>
            <a:schemeClr val="tx1">
              <a:lumMod val="90000"/>
              <a:lumOff val="1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1" name="Rechteck 10">
            <a:extLst>
              <a:ext uri="{FF2B5EF4-FFF2-40B4-BE49-F238E27FC236}">
                <a16:creationId xmlns:a16="http://schemas.microsoft.com/office/drawing/2014/main" id="{F0BCC0E5-5B56-F7CD-1F9A-A2F4BA879BE8}"/>
              </a:ext>
            </a:extLst>
          </p:cNvPr>
          <p:cNvSpPr/>
          <p:nvPr/>
        </p:nvSpPr>
        <p:spPr>
          <a:xfrm>
            <a:off x="7847654" y="1703805"/>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2" name="Rechteck 11">
            <a:extLst>
              <a:ext uri="{FF2B5EF4-FFF2-40B4-BE49-F238E27FC236}">
                <a16:creationId xmlns:a16="http://schemas.microsoft.com/office/drawing/2014/main" id="{23EF5D14-B73E-F6AC-F8FA-88B36C04574D}"/>
              </a:ext>
            </a:extLst>
          </p:cNvPr>
          <p:cNvSpPr/>
          <p:nvPr/>
        </p:nvSpPr>
        <p:spPr>
          <a:xfrm>
            <a:off x="7847653" y="2387656"/>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13" name="Gerader Verbinder 12">
            <a:extLst>
              <a:ext uri="{FF2B5EF4-FFF2-40B4-BE49-F238E27FC236}">
                <a16:creationId xmlns:a16="http://schemas.microsoft.com/office/drawing/2014/main" id="{14D9C332-ACB1-9BC6-3D43-64D25E194A87}"/>
              </a:ext>
            </a:extLst>
          </p:cNvPr>
          <p:cNvCxnSpPr>
            <a:stCxn id="11" idx="2"/>
            <a:endCxn id="12" idx="0"/>
          </p:cNvCxnSpPr>
          <p:nvPr/>
        </p:nvCxnSpPr>
        <p:spPr>
          <a:xfrm flipH="1">
            <a:off x="7922081" y="1832793"/>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22F5BC2A-4F28-0486-D93B-651B7D155FB5}"/>
              </a:ext>
            </a:extLst>
          </p:cNvPr>
          <p:cNvCxnSpPr/>
          <p:nvPr/>
        </p:nvCxnSpPr>
        <p:spPr>
          <a:xfrm>
            <a:off x="8469658" y="2107936"/>
            <a:ext cx="31460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hteck 14">
            <a:extLst>
              <a:ext uri="{FF2B5EF4-FFF2-40B4-BE49-F238E27FC236}">
                <a16:creationId xmlns:a16="http://schemas.microsoft.com/office/drawing/2014/main" id="{3047A52D-4B22-4F95-93E0-07E99A3E2230}"/>
              </a:ext>
            </a:extLst>
          </p:cNvPr>
          <p:cNvSpPr/>
          <p:nvPr/>
        </p:nvSpPr>
        <p:spPr>
          <a:xfrm>
            <a:off x="8203418" y="2255990"/>
            <a:ext cx="937936" cy="307777"/>
          </a:xfrm>
          <a:prstGeom prst="rect">
            <a:avLst/>
          </a:prstGeom>
        </p:spPr>
        <p:txBody>
          <a:bodyPr wrap="square">
            <a:spAutoFit/>
          </a:bodyPr>
          <a:lstStyle/>
          <a:p>
            <a:pPr algn="ctr"/>
            <a:r>
              <a:rPr lang="de-DE" sz="1400" dirty="0" err="1"/>
              <a:t>Conveyor</a:t>
            </a:r>
            <a:endParaRPr lang="de-DE" sz="1400" dirty="0"/>
          </a:p>
        </p:txBody>
      </p:sp>
      <p:sp>
        <p:nvSpPr>
          <p:cNvPr id="16" name="Rechteck 15">
            <a:extLst>
              <a:ext uri="{FF2B5EF4-FFF2-40B4-BE49-F238E27FC236}">
                <a16:creationId xmlns:a16="http://schemas.microsoft.com/office/drawing/2014/main" id="{BC96DFCE-D743-CCDB-1111-EDCDB8C2B20D}"/>
              </a:ext>
            </a:extLst>
          </p:cNvPr>
          <p:cNvSpPr/>
          <p:nvPr/>
        </p:nvSpPr>
        <p:spPr>
          <a:xfrm>
            <a:off x="9315640" y="1703805"/>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7" name="Rechteck 16">
            <a:extLst>
              <a:ext uri="{FF2B5EF4-FFF2-40B4-BE49-F238E27FC236}">
                <a16:creationId xmlns:a16="http://schemas.microsoft.com/office/drawing/2014/main" id="{29020991-FB38-D9FB-4E26-097A660FAE94}"/>
              </a:ext>
            </a:extLst>
          </p:cNvPr>
          <p:cNvSpPr/>
          <p:nvPr/>
        </p:nvSpPr>
        <p:spPr>
          <a:xfrm>
            <a:off x="9315639" y="2387656"/>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18" name="Gerader Verbinder 17">
            <a:extLst>
              <a:ext uri="{FF2B5EF4-FFF2-40B4-BE49-F238E27FC236}">
                <a16:creationId xmlns:a16="http://schemas.microsoft.com/office/drawing/2014/main" id="{EA35C408-A49F-95F9-1079-F31CB7403E91}"/>
              </a:ext>
            </a:extLst>
          </p:cNvPr>
          <p:cNvCxnSpPr>
            <a:stCxn id="16" idx="2"/>
            <a:endCxn id="17" idx="0"/>
          </p:cNvCxnSpPr>
          <p:nvPr/>
        </p:nvCxnSpPr>
        <p:spPr>
          <a:xfrm flipH="1">
            <a:off x="9390067" y="1832793"/>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8DB14F7-7A2E-000A-E478-86A466DEFEAE}"/>
              </a:ext>
            </a:extLst>
          </p:cNvPr>
          <p:cNvSpPr txBox="1"/>
          <p:nvPr/>
        </p:nvSpPr>
        <p:spPr>
          <a:xfrm>
            <a:off x="7750359" y="1323438"/>
            <a:ext cx="343132" cy="307777"/>
          </a:xfrm>
          <a:prstGeom prst="rect">
            <a:avLst/>
          </a:prstGeom>
          <a:noFill/>
        </p:spPr>
        <p:txBody>
          <a:bodyPr wrap="square" rtlCol="0">
            <a:spAutoFit/>
          </a:bodyPr>
          <a:lstStyle/>
          <a:p>
            <a:pPr algn="ctr"/>
            <a:r>
              <a:rPr lang="de-DE" sz="1400" dirty="0"/>
              <a:t>A</a:t>
            </a:r>
          </a:p>
        </p:txBody>
      </p:sp>
      <p:sp>
        <p:nvSpPr>
          <p:cNvPr id="20" name="Textfeld 19">
            <a:extLst>
              <a:ext uri="{FF2B5EF4-FFF2-40B4-BE49-F238E27FC236}">
                <a16:creationId xmlns:a16="http://schemas.microsoft.com/office/drawing/2014/main" id="{79650002-03B2-8AB1-C92A-8696CF8B7767}"/>
              </a:ext>
            </a:extLst>
          </p:cNvPr>
          <p:cNvSpPr txBox="1"/>
          <p:nvPr/>
        </p:nvSpPr>
        <p:spPr>
          <a:xfrm>
            <a:off x="9233408" y="1323438"/>
            <a:ext cx="305016" cy="307777"/>
          </a:xfrm>
          <a:prstGeom prst="rect">
            <a:avLst/>
          </a:prstGeom>
          <a:noFill/>
        </p:spPr>
        <p:txBody>
          <a:bodyPr wrap="square" rtlCol="0">
            <a:spAutoFit/>
          </a:bodyPr>
          <a:lstStyle/>
          <a:p>
            <a:pPr algn="ctr"/>
            <a:r>
              <a:rPr lang="de-DE" sz="1400" dirty="0"/>
              <a:t>B</a:t>
            </a:r>
          </a:p>
        </p:txBody>
      </p:sp>
      <p:sp>
        <p:nvSpPr>
          <p:cNvPr id="21" name="Multiplikationszeichen 20">
            <a:extLst>
              <a:ext uri="{FF2B5EF4-FFF2-40B4-BE49-F238E27FC236}">
                <a16:creationId xmlns:a16="http://schemas.microsoft.com/office/drawing/2014/main" id="{28690E0A-7274-1B34-7586-A4712C4DE728}"/>
              </a:ext>
            </a:extLst>
          </p:cNvPr>
          <p:cNvSpPr/>
          <p:nvPr/>
        </p:nvSpPr>
        <p:spPr>
          <a:xfrm>
            <a:off x="9212903" y="691961"/>
            <a:ext cx="1440000" cy="1440000"/>
          </a:xfrm>
          <a:prstGeom prst="mathMultiply">
            <a:avLst>
              <a:gd name="adj1" fmla="val 11826"/>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grpSp>
        <p:nvGrpSpPr>
          <p:cNvPr id="22" name="Gruppieren 21">
            <a:extLst>
              <a:ext uri="{FF2B5EF4-FFF2-40B4-BE49-F238E27FC236}">
                <a16:creationId xmlns:a16="http://schemas.microsoft.com/office/drawing/2014/main" id="{3EF53026-3FE9-CDD2-C34C-542A313237C0}"/>
              </a:ext>
            </a:extLst>
          </p:cNvPr>
          <p:cNvGrpSpPr/>
          <p:nvPr/>
        </p:nvGrpSpPr>
        <p:grpSpPr>
          <a:xfrm>
            <a:off x="7444629" y="2926029"/>
            <a:ext cx="4498059" cy="2346863"/>
            <a:chOff x="7080418" y="2772971"/>
            <a:chExt cx="4498059" cy="2346863"/>
          </a:xfrm>
        </p:grpSpPr>
        <p:sp>
          <p:nvSpPr>
            <p:cNvPr id="23" name="Rechteck 22">
              <a:extLst>
                <a:ext uri="{FF2B5EF4-FFF2-40B4-BE49-F238E27FC236}">
                  <a16:creationId xmlns:a16="http://schemas.microsoft.com/office/drawing/2014/main" id="{7EBEDEED-ED3D-C50C-8026-D7D0CA5538A4}"/>
                </a:ext>
              </a:extLst>
            </p:cNvPr>
            <p:cNvSpPr/>
            <p:nvPr/>
          </p:nvSpPr>
          <p:spPr>
            <a:xfrm>
              <a:off x="7080418" y="3658313"/>
              <a:ext cx="2902914" cy="433546"/>
            </a:xfrm>
            <a:prstGeom prst="rect">
              <a:avLst/>
            </a:prstGeom>
            <a:solidFill>
              <a:schemeClr val="bg2">
                <a:lumMod val="9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24" name="Textfeld 23">
              <a:extLst>
                <a:ext uri="{FF2B5EF4-FFF2-40B4-BE49-F238E27FC236}">
                  <a16:creationId xmlns:a16="http://schemas.microsoft.com/office/drawing/2014/main" id="{D620F046-2301-0279-DE39-EB8C85684B4C}"/>
                </a:ext>
              </a:extLst>
            </p:cNvPr>
            <p:cNvSpPr txBox="1"/>
            <p:nvPr/>
          </p:nvSpPr>
          <p:spPr>
            <a:xfrm>
              <a:off x="10395721" y="4219190"/>
              <a:ext cx="1182756" cy="307777"/>
            </a:xfrm>
            <a:prstGeom prst="rect">
              <a:avLst/>
            </a:prstGeom>
            <a:noFill/>
          </p:spPr>
          <p:txBody>
            <a:bodyPr wrap="square" rtlCol="0">
              <a:spAutoFit/>
            </a:bodyPr>
            <a:lstStyle/>
            <a:p>
              <a:pPr algn="ctr"/>
              <a:r>
                <a:rPr lang="de-DE" sz="1400" dirty="0" err="1"/>
                <a:t>Gripper</a:t>
              </a:r>
              <a:r>
                <a:rPr lang="de-DE" sz="1400" dirty="0"/>
                <a:t> 2</a:t>
              </a:r>
            </a:p>
          </p:txBody>
        </p:sp>
        <p:sp>
          <p:nvSpPr>
            <p:cNvPr id="25" name="Freihandform: Form 24">
              <a:extLst>
                <a:ext uri="{FF2B5EF4-FFF2-40B4-BE49-F238E27FC236}">
                  <a16:creationId xmlns:a16="http://schemas.microsoft.com/office/drawing/2014/main" id="{AA43B9C9-51D7-0953-C2FE-487627DC390D}"/>
                </a:ext>
              </a:extLst>
            </p:cNvPr>
            <p:cNvSpPr>
              <a:spLocks noChangeAspect="1"/>
            </p:cNvSpPr>
            <p:nvPr/>
          </p:nvSpPr>
          <p:spPr>
            <a:xfrm flipH="1">
              <a:off x="10161507" y="3091852"/>
              <a:ext cx="1202455" cy="1145376"/>
            </a:xfrm>
            <a:custGeom>
              <a:avLst/>
              <a:gdLst>
                <a:gd name="connsiteX0" fmla="*/ 828106 w 871691"/>
                <a:gd name="connsiteY0" fmla="*/ 442004 h 871691"/>
                <a:gd name="connsiteX1" fmla="*/ 828106 w 871691"/>
                <a:gd name="connsiteY1" fmla="*/ 392261 h 871691"/>
                <a:gd name="connsiteX2" fmla="*/ 764531 w 871691"/>
                <a:gd name="connsiteY2" fmla="*/ 320535 h 871691"/>
                <a:gd name="connsiteX3" fmla="*/ 609396 w 871691"/>
                <a:gd name="connsiteY3" fmla="*/ 144835 h 871691"/>
                <a:gd name="connsiteX4" fmla="*/ 610184 w 871691"/>
                <a:gd name="connsiteY4" fmla="*/ 130754 h 871691"/>
                <a:gd name="connsiteX5" fmla="*/ 479430 w 871691"/>
                <a:gd name="connsiteY5" fmla="*/ 0 h 871691"/>
                <a:gd name="connsiteX6" fmla="*/ 348676 w 871691"/>
                <a:gd name="connsiteY6" fmla="*/ 130754 h 871691"/>
                <a:gd name="connsiteX7" fmla="*/ 349023 w 871691"/>
                <a:gd name="connsiteY7" fmla="*/ 137585 h 871691"/>
                <a:gd name="connsiteX8" fmla="*/ 181120 w 871691"/>
                <a:gd name="connsiteY8" fmla="*/ 305482 h 871691"/>
                <a:gd name="connsiteX9" fmla="*/ 65398 w 871691"/>
                <a:gd name="connsiteY9" fmla="*/ 392722 h 871691"/>
                <a:gd name="connsiteX10" fmla="*/ 101697 w 871691"/>
                <a:gd name="connsiteY10" fmla="*/ 533025 h 871691"/>
                <a:gd name="connsiteX11" fmla="*/ 101697 w 871691"/>
                <a:gd name="connsiteY11" fmla="*/ 755466 h 871691"/>
                <a:gd name="connsiteX12" fmla="*/ 14528 w 871691"/>
                <a:gd name="connsiteY12" fmla="*/ 755466 h 871691"/>
                <a:gd name="connsiteX13" fmla="*/ 0 w 871691"/>
                <a:gd name="connsiteY13" fmla="*/ 769994 h 871691"/>
                <a:gd name="connsiteX14" fmla="*/ 0 w 871691"/>
                <a:gd name="connsiteY14" fmla="*/ 857163 h 871691"/>
                <a:gd name="connsiteX15" fmla="*/ 14528 w 871691"/>
                <a:gd name="connsiteY15" fmla="*/ 871691 h 871691"/>
                <a:gd name="connsiteX16" fmla="*/ 566599 w 871691"/>
                <a:gd name="connsiteY16" fmla="*/ 871691 h 871691"/>
                <a:gd name="connsiteX17" fmla="*/ 581127 w 871691"/>
                <a:gd name="connsiteY17" fmla="*/ 857163 h 871691"/>
                <a:gd name="connsiteX18" fmla="*/ 581127 w 871691"/>
                <a:gd name="connsiteY18" fmla="*/ 769994 h 871691"/>
                <a:gd name="connsiteX19" fmla="*/ 566599 w 871691"/>
                <a:gd name="connsiteY19" fmla="*/ 755466 h 871691"/>
                <a:gd name="connsiteX20" fmla="*/ 276035 w 871691"/>
                <a:gd name="connsiteY20" fmla="*/ 755466 h 871691"/>
                <a:gd name="connsiteX21" fmla="*/ 276035 w 871691"/>
                <a:gd name="connsiteY21" fmla="*/ 533025 h 871691"/>
                <a:gd name="connsiteX22" fmla="*/ 317846 w 871691"/>
                <a:gd name="connsiteY22" fmla="*/ 415344 h 871691"/>
                <a:gd name="connsiteX23" fmla="*/ 472024 w 871691"/>
                <a:gd name="connsiteY23" fmla="*/ 261131 h 871691"/>
                <a:gd name="connsiteX24" fmla="*/ 479430 w 871691"/>
                <a:gd name="connsiteY24" fmla="*/ 261507 h 871691"/>
                <a:gd name="connsiteX25" fmla="*/ 501471 w 871691"/>
                <a:gd name="connsiteY25" fmla="*/ 259501 h 871691"/>
                <a:gd name="connsiteX26" fmla="*/ 682825 w 871691"/>
                <a:gd name="connsiteY26" fmla="*/ 402434 h 871691"/>
                <a:gd name="connsiteX27" fmla="*/ 682825 w 871691"/>
                <a:gd name="connsiteY27" fmla="*/ 442031 h 871691"/>
                <a:gd name="connsiteX28" fmla="*/ 639240 w 871691"/>
                <a:gd name="connsiteY28" fmla="*/ 508486 h 871691"/>
                <a:gd name="connsiteX29" fmla="*/ 639240 w 871691"/>
                <a:gd name="connsiteY29" fmla="*/ 653768 h 871691"/>
                <a:gd name="connsiteX30" fmla="*/ 646092 w 871691"/>
                <a:gd name="connsiteY30" fmla="*/ 666183 h 871691"/>
                <a:gd name="connsiteX31" fmla="*/ 660259 w 871691"/>
                <a:gd name="connsiteY31" fmla="*/ 666842 h 871691"/>
                <a:gd name="connsiteX32" fmla="*/ 718371 w 871691"/>
                <a:gd name="connsiteY32" fmla="*/ 637785 h 871691"/>
                <a:gd name="connsiteX33" fmla="*/ 726409 w 871691"/>
                <a:gd name="connsiteY33" fmla="*/ 624712 h 871691"/>
                <a:gd name="connsiteX34" fmla="*/ 726409 w 871691"/>
                <a:gd name="connsiteY34" fmla="*/ 523015 h 871691"/>
                <a:gd name="connsiteX35" fmla="*/ 784522 w 871691"/>
                <a:gd name="connsiteY35" fmla="*/ 523015 h 871691"/>
                <a:gd name="connsiteX36" fmla="*/ 784522 w 871691"/>
                <a:gd name="connsiteY36" fmla="*/ 624712 h 871691"/>
                <a:gd name="connsiteX37" fmla="*/ 792560 w 871691"/>
                <a:gd name="connsiteY37" fmla="*/ 637785 h 871691"/>
                <a:gd name="connsiteX38" fmla="*/ 850672 w 871691"/>
                <a:gd name="connsiteY38" fmla="*/ 666842 h 871691"/>
                <a:gd name="connsiteX39" fmla="*/ 864839 w 871691"/>
                <a:gd name="connsiteY39" fmla="*/ 666183 h 871691"/>
                <a:gd name="connsiteX40" fmla="*/ 871691 w 871691"/>
                <a:gd name="connsiteY40" fmla="*/ 653768 h 871691"/>
                <a:gd name="connsiteX41" fmla="*/ 871691 w 871691"/>
                <a:gd name="connsiteY41" fmla="*/ 508486 h 871691"/>
                <a:gd name="connsiteX42" fmla="*/ 828106 w 871691"/>
                <a:gd name="connsiteY42" fmla="*/ 442004 h 871691"/>
                <a:gd name="connsiteX43" fmla="*/ 479430 w 871691"/>
                <a:gd name="connsiteY43" fmla="*/ 29056 h 871691"/>
                <a:gd name="connsiteX44" fmla="*/ 581127 w 871691"/>
                <a:gd name="connsiteY44" fmla="*/ 130754 h 871691"/>
                <a:gd name="connsiteX45" fmla="*/ 479430 w 871691"/>
                <a:gd name="connsiteY45" fmla="*/ 232451 h 871691"/>
                <a:gd name="connsiteX46" fmla="*/ 377733 w 871691"/>
                <a:gd name="connsiteY46" fmla="*/ 130754 h 871691"/>
                <a:gd name="connsiteX47" fmla="*/ 479430 w 871691"/>
                <a:gd name="connsiteY47" fmla="*/ 29056 h 871691"/>
                <a:gd name="connsiteX48" fmla="*/ 552071 w 871691"/>
                <a:gd name="connsiteY48" fmla="*/ 842635 h 871691"/>
                <a:gd name="connsiteX49" fmla="*/ 29056 w 871691"/>
                <a:gd name="connsiteY49" fmla="*/ 842635 h 871691"/>
                <a:gd name="connsiteX50" fmla="*/ 29056 w 871691"/>
                <a:gd name="connsiteY50" fmla="*/ 784522 h 871691"/>
                <a:gd name="connsiteX51" fmla="*/ 552071 w 871691"/>
                <a:gd name="connsiteY51" fmla="*/ 784522 h 871691"/>
                <a:gd name="connsiteX52" fmla="*/ 246979 w 871691"/>
                <a:gd name="connsiteY52" fmla="*/ 755466 h 871691"/>
                <a:gd name="connsiteX53" fmla="*/ 130754 w 871691"/>
                <a:gd name="connsiteY53" fmla="*/ 755466 h 871691"/>
                <a:gd name="connsiteX54" fmla="*/ 130754 w 871691"/>
                <a:gd name="connsiteY54" fmla="*/ 552794 h 871691"/>
                <a:gd name="connsiteX55" fmla="*/ 246979 w 871691"/>
                <a:gd name="connsiteY55" fmla="*/ 552794 h 871691"/>
                <a:gd name="connsiteX56" fmla="*/ 188866 w 871691"/>
                <a:gd name="connsiteY56" fmla="*/ 537543 h 871691"/>
                <a:gd name="connsiteX57" fmla="*/ 87169 w 871691"/>
                <a:gd name="connsiteY57" fmla="*/ 435846 h 871691"/>
                <a:gd name="connsiteX58" fmla="*/ 188866 w 871691"/>
                <a:gd name="connsiteY58" fmla="*/ 334148 h 871691"/>
                <a:gd name="connsiteX59" fmla="*/ 290564 w 871691"/>
                <a:gd name="connsiteY59" fmla="*/ 435846 h 871691"/>
                <a:gd name="connsiteX60" fmla="*/ 188866 w 871691"/>
                <a:gd name="connsiteY60" fmla="*/ 537543 h 871691"/>
                <a:gd name="connsiteX61" fmla="*/ 308597 w 871691"/>
                <a:gd name="connsiteY61" fmla="*/ 383542 h 871691"/>
                <a:gd name="connsiteX62" fmla="*/ 218965 w 871691"/>
                <a:gd name="connsiteY62" fmla="*/ 308795 h 871691"/>
                <a:gd name="connsiteX63" fmla="*/ 355536 w 871691"/>
                <a:gd name="connsiteY63" fmla="*/ 172231 h 871691"/>
                <a:gd name="connsiteX64" fmla="*/ 437576 w 871691"/>
                <a:gd name="connsiteY64" fmla="*/ 254548 h 871691"/>
                <a:gd name="connsiteX65" fmla="*/ 600840 w 871691"/>
                <a:gd name="connsiteY65" fmla="*/ 179034 h 871691"/>
                <a:gd name="connsiteX66" fmla="*/ 729417 w 871691"/>
                <a:gd name="connsiteY66" fmla="*/ 324663 h 871691"/>
                <a:gd name="connsiteX67" fmla="*/ 687067 w 871691"/>
                <a:gd name="connsiteY67" fmla="*/ 368738 h 871691"/>
                <a:gd name="connsiteX68" fmla="*/ 535017 w 871691"/>
                <a:gd name="connsiteY68" fmla="*/ 248922 h 871691"/>
                <a:gd name="connsiteX69" fmla="*/ 600840 w 871691"/>
                <a:gd name="connsiteY69" fmla="*/ 179034 h 871691"/>
                <a:gd name="connsiteX70" fmla="*/ 711881 w 871691"/>
                <a:gd name="connsiteY70" fmla="*/ 392261 h 871691"/>
                <a:gd name="connsiteX71" fmla="*/ 755466 w 871691"/>
                <a:gd name="connsiteY71" fmla="*/ 348676 h 871691"/>
                <a:gd name="connsiteX72" fmla="*/ 799050 w 871691"/>
                <a:gd name="connsiteY72" fmla="*/ 392261 h 871691"/>
                <a:gd name="connsiteX73" fmla="*/ 799050 w 871691"/>
                <a:gd name="connsiteY73" fmla="*/ 435846 h 871691"/>
                <a:gd name="connsiteX74" fmla="*/ 711881 w 871691"/>
                <a:gd name="connsiteY74" fmla="*/ 435846 h 871691"/>
                <a:gd name="connsiteX75" fmla="*/ 842635 w 871691"/>
                <a:gd name="connsiteY75" fmla="*/ 630260 h 871691"/>
                <a:gd name="connsiteX76" fmla="*/ 813578 w 871691"/>
                <a:gd name="connsiteY76" fmla="*/ 615732 h 871691"/>
                <a:gd name="connsiteX77" fmla="*/ 813578 w 871691"/>
                <a:gd name="connsiteY77" fmla="*/ 508486 h 871691"/>
                <a:gd name="connsiteX78" fmla="*/ 799050 w 871691"/>
                <a:gd name="connsiteY78" fmla="*/ 493958 h 871691"/>
                <a:gd name="connsiteX79" fmla="*/ 711881 w 871691"/>
                <a:gd name="connsiteY79" fmla="*/ 493958 h 871691"/>
                <a:gd name="connsiteX80" fmla="*/ 697353 w 871691"/>
                <a:gd name="connsiteY80" fmla="*/ 508486 h 871691"/>
                <a:gd name="connsiteX81" fmla="*/ 697353 w 871691"/>
                <a:gd name="connsiteY81" fmla="*/ 615732 h 871691"/>
                <a:gd name="connsiteX82" fmla="*/ 668296 w 871691"/>
                <a:gd name="connsiteY82" fmla="*/ 630260 h 871691"/>
                <a:gd name="connsiteX83" fmla="*/ 668296 w 871691"/>
                <a:gd name="connsiteY83" fmla="*/ 508486 h 871691"/>
                <a:gd name="connsiteX84" fmla="*/ 711881 w 871691"/>
                <a:gd name="connsiteY84" fmla="*/ 464902 h 871691"/>
                <a:gd name="connsiteX85" fmla="*/ 799050 w 871691"/>
                <a:gd name="connsiteY85" fmla="*/ 464902 h 871691"/>
                <a:gd name="connsiteX86" fmla="*/ 842635 w 871691"/>
                <a:gd name="connsiteY86" fmla="*/ 508486 h 8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71691" h="871691">
                  <a:moveTo>
                    <a:pt x="828106" y="442004"/>
                  </a:moveTo>
                  <a:lnTo>
                    <a:pt x="828106" y="392261"/>
                  </a:lnTo>
                  <a:cubicBezTo>
                    <a:pt x="827994" y="355755"/>
                    <a:pt x="800754" y="325032"/>
                    <a:pt x="764531" y="320535"/>
                  </a:cubicBezTo>
                  <a:lnTo>
                    <a:pt x="609396" y="144835"/>
                  </a:lnTo>
                  <a:cubicBezTo>
                    <a:pt x="609908" y="140153"/>
                    <a:pt x="610169" y="135457"/>
                    <a:pt x="610184" y="130754"/>
                  </a:cubicBezTo>
                  <a:cubicBezTo>
                    <a:pt x="610184" y="58538"/>
                    <a:pt x="551646" y="0"/>
                    <a:pt x="479430" y="0"/>
                  </a:cubicBezTo>
                  <a:cubicBezTo>
                    <a:pt x="407214" y="0"/>
                    <a:pt x="348676" y="58538"/>
                    <a:pt x="348676" y="130754"/>
                  </a:cubicBezTo>
                  <a:cubicBezTo>
                    <a:pt x="348676" y="133066"/>
                    <a:pt x="348911" y="135315"/>
                    <a:pt x="349023" y="137585"/>
                  </a:cubicBezTo>
                  <a:lnTo>
                    <a:pt x="181120" y="305482"/>
                  </a:lnTo>
                  <a:cubicBezTo>
                    <a:pt x="128455" y="308482"/>
                    <a:pt x="82785" y="342916"/>
                    <a:pt x="65398" y="392722"/>
                  </a:cubicBezTo>
                  <a:cubicBezTo>
                    <a:pt x="48011" y="442528"/>
                    <a:pt x="62341" y="497903"/>
                    <a:pt x="101697" y="533025"/>
                  </a:cubicBezTo>
                  <a:lnTo>
                    <a:pt x="101697" y="755466"/>
                  </a:lnTo>
                  <a:lnTo>
                    <a:pt x="14528" y="755466"/>
                  </a:lnTo>
                  <a:cubicBezTo>
                    <a:pt x="6505" y="755466"/>
                    <a:pt x="0" y="761971"/>
                    <a:pt x="0" y="769994"/>
                  </a:cubicBezTo>
                  <a:lnTo>
                    <a:pt x="0" y="857163"/>
                  </a:lnTo>
                  <a:cubicBezTo>
                    <a:pt x="0" y="865186"/>
                    <a:pt x="6505" y="871691"/>
                    <a:pt x="14528" y="871691"/>
                  </a:cubicBezTo>
                  <a:lnTo>
                    <a:pt x="566599" y="871691"/>
                  </a:lnTo>
                  <a:cubicBezTo>
                    <a:pt x="574622" y="871691"/>
                    <a:pt x="581127" y="865186"/>
                    <a:pt x="581127" y="857163"/>
                  </a:cubicBezTo>
                  <a:lnTo>
                    <a:pt x="581127" y="769994"/>
                  </a:lnTo>
                  <a:cubicBezTo>
                    <a:pt x="581127" y="761971"/>
                    <a:pt x="574622" y="755466"/>
                    <a:pt x="566599" y="755466"/>
                  </a:cubicBezTo>
                  <a:lnTo>
                    <a:pt x="276035" y="755466"/>
                  </a:lnTo>
                  <a:lnTo>
                    <a:pt x="276035" y="533025"/>
                  </a:lnTo>
                  <a:cubicBezTo>
                    <a:pt x="309383" y="503670"/>
                    <a:pt x="325195" y="459163"/>
                    <a:pt x="317846" y="415344"/>
                  </a:cubicBezTo>
                  <a:lnTo>
                    <a:pt x="472024" y="261131"/>
                  </a:lnTo>
                  <a:cubicBezTo>
                    <a:pt x="474492" y="261273"/>
                    <a:pt x="476933" y="261507"/>
                    <a:pt x="479430" y="261507"/>
                  </a:cubicBezTo>
                  <a:cubicBezTo>
                    <a:pt x="486821" y="261466"/>
                    <a:pt x="494193" y="260790"/>
                    <a:pt x="501471" y="259501"/>
                  </a:cubicBezTo>
                  <a:lnTo>
                    <a:pt x="682825" y="402434"/>
                  </a:lnTo>
                  <a:lnTo>
                    <a:pt x="682825" y="442031"/>
                  </a:lnTo>
                  <a:cubicBezTo>
                    <a:pt x="656392" y="453574"/>
                    <a:pt x="639289" y="479650"/>
                    <a:pt x="639240" y="508486"/>
                  </a:cubicBezTo>
                  <a:lnTo>
                    <a:pt x="639240" y="653768"/>
                  </a:lnTo>
                  <a:cubicBezTo>
                    <a:pt x="639211" y="658819"/>
                    <a:pt x="641808" y="663515"/>
                    <a:pt x="646092" y="666183"/>
                  </a:cubicBezTo>
                  <a:cubicBezTo>
                    <a:pt x="650385" y="668850"/>
                    <a:pt x="655748" y="669097"/>
                    <a:pt x="660259" y="666842"/>
                  </a:cubicBezTo>
                  <a:lnTo>
                    <a:pt x="718371" y="637785"/>
                  </a:lnTo>
                  <a:cubicBezTo>
                    <a:pt x="723324" y="635317"/>
                    <a:pt x="726438" y="630245"/>
                    <a:pt x="726409" y="624712"/>
                  </a:cubicBezTo>
                  <a:lnTo>
                    <a:pt x="726409" y="523015"/>
                  </a:lnTo>
                  <a:lnTo>
                    <a:pt x="784522" y="523015"/>
                  </a:lnTo>
                  <a:lnTo>
                    <a:pt x="784522" y="624712"/>
                  </a:lnTo>
                  <a:cubicBezTo>
                    <a:pt x="784493" y="630245"/>
                    <a:pt x="787607" y="635317"/>
                    <a:pt x="792560" y="637785"/>
                  </a:cubicBezTo>
                  <a:lnTo>
                    <a:pt x="850672" y="666842"/>
                  </a:lnTo>
                  <a:cubicBezTo>
                    <a:pt x="855183" y="669097"/>
                    <a:pt x="860546" y="668850"/>
                    <a:pt x="864839" y="666183"/>
                  </a:cubicBezTo>
                  <a:cubicBezTo>
                    <a:pt x="869123" y="663515"/>
                    <a:pt x="871720" y="658819"/>
                    <a:pt x="871691" y="653768"/>
                  </a:cubicBezTo>
                  <a:lnTo>
                    <a:pt x="871691" y="508486"/>
                  </a:lnTo>
                  <a:cubicBezTo>
                    <a:pt x="871655" y="479635"/>
                    <a:pt x="854546" y="453544"/>
                    <a:pt x="828106" y="442004"/>
                  </a:cubicBezTo>
                  <a:close/>
                  <a:moveTo>
                    <a:pt x="479430" y="29056"/>
                  </a:moveTo>
                  <a:cubicBezTo>
                    <a:pt x="535600" y="29056"/>
                    <a:pt x="581127" y="74585"/>
                    <a:pt x="581127" y="130754"/>
                  </a:cubicBezTo>
                  <a:cubicBezTo>
                    <a:pt x="581127" y="186923"/>
                    <a:pt x="535600" y="232451"/>
                    <a:pt x="479430" y="232451"/>
                  </a:cubicBezTo>
                  <a:cubicBezTo>
                    <a:pt x="423260" y="232451"/>
                    <a:pt x="377733" y="186923"/>
                    <a:pt x="377733" y="130754"/>
                  </a:cubicBezTo>
                  <a:cubicBezTo>
                    <a:pt x="377796" y="74613"/>
                    <a:pt x="423290" y="29120"/>
                    <a:pt x="479430" y="29056"/>
                  </a:cubicBezTo>
                  <a:close/>
                  <a:moveTo>
                    <a:pt x="552071" y="842635"/>
                  </a:moveTo>
                  <a:lnTo>
                    <a:pt x="29056" y="842635"/>
                  </a:lnTo>
                  <a:lnTo>
                    <a:pt x="29056" y="784522"/>
                  </a:lnTo>
                  <a:lnTo>
                    <a:pt x="552071" y="784522"/>
                  </a:lnTo>
                  <a:close/>
                  <a:moveTo>
                    <a:pt x="246979" y="755466"/>
                  </a:moveTo>
                  <a:lnTo>
                    <a:pt x="130754" y="755466"/>
                  </a:lnTo>
                  <a:lnTo>
                    <a:pt x="130754" y="552794"/>
                  </a:lnTo>
                  <a:cubicBezTo>
                    <a:pt x="167315" y="571188"/>
                    <a:pt x="210417" y="571188"/>
                    <a:pt x="246979" y="552794"/>
                  </a:cubicBezTo>
                  <a:close/>
                  <a:moveTo>
                    <a:pt x="188866" y="537543"/>
                  </a:moveTo>
                  <a:cubicBezTo>
                    <a:pt x="132697" y="537543"/>
                    <a:pt x="87169" y="492015"/>
                    <a:pt x="87169" y="435846"/>
                  </a:cubicBezTo>
                  <a:cubicBezTo>
                    <a:pt x="87169" y="379676"/>
                    <a:pt x="132697" y="334148"/>
                    <a:pt x="188866" y="334148"/>
                  </a:cubicBezTo>
                  <a:cubicBezTo>
                    <a:pt x="245036" y="334148"/>
                    <a:pt x="290564" y="379676"/>
                    <a:pt x="290564" y="435846"/>
                  </a:cubicBezTo>
                  <a:cubicBezTo>
                    <a:pt x="290500" y="491986"/>
                    <a:pt x="245007" y="537479"/>
                    <a:pt x="188866" y="537543"/>
                  </a:cubicBezTo>
                  <a:close/>
                  <a:moveTo>
                    <a:pt x="308597" y="383542"/>
                  </a:moveTo>
                  <a:cubicBezTo>
                    <a:pt x="292060" y="345981"/>
                    <a:pt x="258890" y="318322"/>
                    <a:pt x="218965" y="308795"/>
                  </a:cubicBezTo>
                  <a:lnTo>
                    <a:pt x="355536" y="172231"/>
                  </a:lnTo>
                  <a:cubicBezTo>
                    <a:pt x="368575" y="210949"/>
                    <a:pt x="398900" y="241382"/>
                    <a:pt x="437576" y="254548"/>
                  </a:cubicBezTo>
                  <a:close/>
                  <a:moveTo>
                    <a:pt x="600840" y="179034"/>
                  </a:moveTo>
                  <a:lnTo>
                    <a:pt x="729417" y="324663"/>
                  </a:lnTo>
                  <a:cubicBezTo>
                    <a:pt x="709504" y="332410"/>
                    <a:pt x="694011" y="348535"/>
                    <a:pt x="687067" y="368738"/>
                  </a:cubicBezTo>
                  <a:lnTo>
                    <a:pt x="535017" y="248922"/>
                  </a:lnTo>
                  <a:cubicBezTo>
                    <a:pt x="564988" y="234770"/>
                    <a:pt x="588506" y="209800"/>
                    <a:pt x="600840" y="179034"/>
                  </a:cubicBezTo>
                  <a:close/>
                  <a:moveTo>
                    <a:pt x="711881" y="392261"/>
                  </a:moveTo>
                  <a:cubicBezTo>
                    <a:pt x="711881" y="368191"/>
                    <a:pt x="731396" y="348676"/>
                    <a:pt x="755466" y="348676"/>
                  </a:cubicBezTo>
                  <a:cubicBezTo>
                    <a:pt x="779535" y="348676"/>
                    <a:pt x="799050" y="368191"/>
                    <a:pt x="799050" y="392261"/>
                  </a:cubicBezTo>
                  <a:lnTo>
                    <a:pt x="799050" y="435846"/>
                  </a:lnTo>
                  <a:lnTo>
                    <a:pt x="711881" y="435846"/>
                  </a:lnTo>
                  <a:close/>
                  <a:moveTo>
                    <a:pt x="842635" y="630260"/>
                  </a:moveTo>
                  <a:lnTo>
                    <a:pt x="813578" y="615732"/>
                  </a:lnTo>
                  <a:lnTo>
                    <a:pt x="813578" y="508486"/>
                  </a:lnTo>
                  <a:cubicBezTo>
                    <a:pt x="813578" y="500463"/>
                    <a:pt x="807073" y="493958"/>
                    <a:pt x="799050" y="493958"/>
                  </a:cubicBezTo>
                  <a:lnTo>
                    <a:pt x="711881" y="493958"/>
                  </a:lnTo>
                  <a:cubicBezTo>
                    <a:pt x="703858" y="493958"/>
                    <a:pt x="697353" y="500463"/>
                    <a:pt x="697353" y="508486"/>
                  </a:cubicBezTo>
                  <a:lnTo>
                    <a:pt x="697353" y="615732"/>
                  </a:lnTo>
                  <a:lnTo>
                    <a:pt x="668296" y="630260"/>
                  </a:lnTo>
                  <a:lnTo>
                    <a:pt x="668296" y="508486"/>
                  </a:lnTo>
                  <a:cubicBezTo>
                    <a:pt x="668296" y="484417"/>
                    <a:pt x="687811" y="464902"/>
                    <a:pt x="711881" y="464902"/>
                  </a:cubicBezTo>
                  <a:lnTo>
                    <a:pt x="799050" y="464902"/>
                  </a:lnTo>
                  <a:cubicBezTo>
                    <a:pt x="823120" y="464902"/>
                    <a:pt x="842635" y="484417"/>
                    <a:pt x="842635" y="508486"/>
                  </a:cubicBezTo>
                  <a:close/>
                </a:path>
              </a:pathLst>
            </a:custGeom>
            <a:solidFill>
              <a:srgbClr val="000000"/>
            </a:solidFill>
            <a:ln w="1806" cap="flat">
              <a:noFill/>
              <a:prstDash val="solid"/>
              <a:miter/>
            </a:ln>
          </p:spPr>
          <p:txBody>
            <a:bodyPr rtlCol="0" anchor="ctr"/>
            <a:lstStyle/>
            <a:p>
              <a:endParaRPr lang="en-US"/>
            </a:p>
          </p:txBody>
        </p:sp>
        <p:pic>
          <p:nvPicPr>
            <p:cNvPr id="26" name="Grafik 25">
              <a:extLst>
                <a:ext uri="{FF2B5EF4-FFF2-40B4-BE49-F238E27FC236}">
                  <a16:creationId xmlns:a16="http://schemas.microsoft.com/office/drawing/2014/main" id="{030AE183-2108-4D89-FFB4-2A87378FE50A}"/>
                </a:ext>
              </a:extLst>
            </p:cNvPr>
            <p:cNvPicPr>
              <a:picLocks noChangeAspect="1"/>
            </p:cNvPicPr>
            <p:nvPr/>
          </p:nvPicPr>
          <p:blipFill rotWithShape="1">
            <a:blip r:embed="rId2"/>
            <a:srcRect b="17530"/>
            <a:stretch/>
          </p:blipFill>
          <p:spPr>
            <a:xfrm>
              <a:off x="9217528" y="3086654"/>
              <a:ext cx="729464" cy="571053"/>
            </a:xfrm>
            <a:prstGeom prst="rect">
              <a:avLst/>
            </a:prstGeom>
          </p:spPr>
        </p:pic>
        <p:sp>
          <p:nvSpPr>
            <p:cNvPr id="27" name="Textfeld 26">
              <a:extLst>
                <a:ext uri="{FF2B5EF4-FFF2-40B4-BE49-F238E27FC236}">
                  <a16:creationId xmlns:a16="http://schemas.microsoft.com/office/drawing/2014/main" id="{CDC1FCB5-E5E1-1117-C8A6-ABBADAA93D1E}"/>
                </a:ext>
              </a:extLst>
            </p:cNvPr>
            <p:cNvSpPr txBox="1"/>
            <p:nvPr/>
          </p:nvSpPr>
          <p:spPr>
            <a:xfrm>
              <a:off x="9026871" y="2772971"/>
              <a:ext cx="1182756" cy="307777"/>
            </a:xfrm>
            <a:prstGeom prst="rect">
              <a:avLst/>
            </a:prstGeom>
            <a:noFill/>
          </p:spPr>
          <p:txBody>
            <a:bodyPr wrap="square" rtlCol="0">
              <a:spAutoFit/>
            </a:bodyPr>
            <a:lstStyle/>
            <a:p>
              <a:pPr algn="ctr"/>
              <a:r>
                <a:rPr lang="de-DE" sz="1400" dirty="0" err="1"/>
                <a:t>Gripper</a:t>
              </a:r>
              <a:r>
                <a:rPr lang="de-DE" sz="1400" dirty="0"/>
                <a:t> 1</a:t>
              </a:r>
            </a:p>
          </p:txBody>
        </p:sp>
        <p:sp>
          <p:nvSpPr>
            <p:cNvPr id="28" name="Rechteck 27">
              <a:extLst>
                <a:ext uri="{FF2B5EF4-FFF2-40B4-BE49-F238E27FC236}">
                  <a16:creationId xmlns:a16="http://schemas.microsoft.com/office/drawing/2014/main" id="{0B702689-1C2D-AD9B-BB59-C3E5CC08E9A3}"/>
                </a:ext>
              </a:extLst>
            </p:cNvPr>
            <p:cNvSpPr/>
            <p:nvPr/>
          </p:nvSpPr>
          <p:spPr>
            <a:xfrm>
              <a:off x="7080418" y="3725474"/>
              <a:ext cx="2902913" cy="307905"/>
            </a:xfrm>
            <a:prstGeom prst="rect">
              <a:avLst/>
            </a:prstGeom>
            <a:solidFill>
              <a:schemeClr val="bg2">
                <a:lumMod val="9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29" name="Rechteck 28">
              <a:extLst>
                <a:ext uri="{FF2B5EF4-FFF2-40B4-BE49-F238E27FC236}">
                  <a16:creationId xmlns:a16="http://schemas.microsoft.com/office/drawing/2014/main" id="{FDC8D8B7-D44A-6832-4007-EF6C241E7B49}"/>
                </a:ext>
              </a:extLst>
            </p:cNvPr>
            <p:cNvSpPr/>
            <p:nvPr/>
          </p:nvSpPr>
          <p:spPr>
            <a:xfrm>
              <a:off x="9337638" y="3802821"/>
              <a:ext cx="334926" cy="125420"/>
            </a:xfrm>
            <a:prstGeom prst="rect">
              <a:avLst/>
            </a:prstGeom>
            <a:solidFill>
              <a:schemeClr val="tx1">
                <a:lumMod val="90000"/>
                <a:lumOff val="1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30" name="Rechteck 29">
              <a:extLst>
                <a:ext uri="{FF2B5EF4-FFF2-40B4-BE49-F238E27FC236}">
                  <a16:creationId xmlns:a16="http://schemas.microsoft.com/office/drawing/2014/main" id="{127A191A-B99D-B009-756E-902EC52E6312}"/>
                </a:ext>
              </a:extLst>
            </p:cNvPr>
            <p:cNvSpPr/>
            <p:nvPr/>
          </p:nvSpPr>
          <p:spPr>
            <a:xfrm>
              <a:off x="7484457" y="3470845"/>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31" name="Rechteck 30">
              <a:extLst>
                <a:ext uri="{FF2B5EF4-FFF2-40B4-BE49-F238E27FC236}">
                  <a16:creationId xmlns:a16="http://schemas.microsoft.com/office/drawing/2014/main" id="{B9C72105-790F-D471-7671-7514657AEE7B}"/>
                </a:ext>
              </a:extLst>
            </p:cNvPr>
            <p:cNvSpPr/>
            <p:nvPr/>
          </p:nvSpPr>
          <p:spPr>
            <a:xfrm>
              <a:off x="7484456" y="4154696"/>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32" name="Gerader Verbinder 31">
              <a:extLst>
                <a:ext uri="{FF2B5EF4-FFF2-40B4-BE49-F238E27FC236}">
                  <a16:creationId xmlns:a16="http://schemas.microsoft.com/office/drawing/2014/main" id="{B3C8B477-CF42-5BF0-82FE-A10B2B4FA903}"/>
                </a:ext>
              </a:extLst>
            </p:cNvPr>
            <p:cNvCxnSpPr>
              <a:stCxn id="30" idx="2"/>
              <a:endCxn id="31" idx="0"/>
            </p:cNvCxnSpPr>
            <p:nvPr/>
          </p:nvCxnSpPr>
          <p:spPr>
            <a:xfrm flipH="1">
              <a:off x="7558884" y="3599833"/>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6E369A95-EAE6-18D0-491F-C2DA6D50E29B}"/>
                </a:ext>
              </a:extLst>
            </p:cNvPr>
            <p:cNvCxnSpPr/>
            <p:nvPr/>
          </p:nvCxnSpPr>
          <p:spPr>
            <a:xfrm>
              <a:off x="8106461" y="3874976"/>
              <a:ext cx="31460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hteck 33">
              <a:extLst>
                <a:ext uri="{FF2B5EF4-FFF2-40B4-BE49-F238E27FC236}">
                  <a16:creationId xmlns:a16="http://schemas.microsoft.com/office/drawing/2014/main" id="{5159E508-9101-76D4-D0C2-07CDC2C86124}"/>
                </a:ext>
              </a:extLst>
            </p:cNvPr>
            <p:cNvSpPr/>
            <p:nvPr/>
          </p:nvSpPr>
          <p:spPr>
            <a:xfrm>
              <a:off x="7840221" y="4023030"/>
              <a:ext cx="937936" cy="307777"/>
            </a:xfrm>
            <a:prstGeom prst="rect">
              <a:avLst/>
            </a:prstGeom>
          </p:spPr>
          <p:txBody>
            <a:bodyPr wrap="square">
              <a:spAutoFit/>
            </a:bodyPr>
            <a:lstStyle/>
            <a:p>
              <a:pPr algn="ctr"/>
              <a:r>
                <a:rPr lang="de-DE" sz="1400" dirty="0" err="1"/>
                <a:t>Conveyor</a:t>
              </a:r>
              <a:endParaRPr lang="de-DE" sz="1400" dirty="0"/>
            </a:p>
          </p:txBody>
        </p:sp>
        <p:sp>
          <p:nvSpPr>
            <p:cNvPr id="35" name="Rechteck 34">
              <a:extLst>
                <a:ext uri="{FF2B5EF4-FFF2-40B4-BE49-F238E27FC236}">
                  <a16:creationId xmlns:a16="http://schemas.microsoft.com/office/drawing/2014/main" id="{5F0BBD34-00BB-7C3A-181C-ED90C995E92E}"/>
                </a:ext>
              </a:extLst>
            </p:cNvPr>
            <p:cNvSpPr/>
            <p:nvPr/>
          </p:nvSpPr>
          <p:spPr>
            <a:xfrm>
              <a:off x="8952443" y="3470845"/>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36" name="Rechteck 35">
              <a:extLst>
                <a:ext uri="{FF2B5EF4-FFF2-40B4-BE49-F238E27FC236}">
                  <a16:creationId xmlns:a16="http://schemas.microsoft.com/office/drawing/2014/main" id="{CAE068DD-D2AE-CC99-21A6-D8A150B720D7}"/>
                </a:ext>
              </a:extLst>
            </p:cNvPr>
            <p:cNvSpPr/>
            <p:nvPr/>
          </p:nvSpPr>
          <p:spPr>
            <a:xfrm>
              <a:off x="8952442" y="4154696"/>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37" name="Gerader Verbinder 36">
              <a:extLst>
                <a:ext uri="{FF2B5EF4-FFF2-40B4-BE49-F238E27FC236}">
                  <a16:creationId xmlns:a16="http://schemas.microsoft.com/office/drawing/2014/main" id="{9C2403C7-8F03-0F67-FF49-6299D5F34B01}"/>
                </a:ext>
              </a:extLst>
            </p:cNvPr>
            <p:cNvCxnSpPr>
              <a:stCxn id="35" idx="2"/>
              <a:endCxn id="36" idx="0"/>
            </p:cNvCxnSpPr>
            <p:nvPr/>
          </p:nvCxnSpPr>
          <p:spPr>
            <a:xfrm flipH="1">
              <a:off x="9026870" y="3599833"/>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8" name="Textfeld 37">
              <a:extLst>
                <a:ext uri="{FF2B5EF4-FFF2-40B4-BE49-F238E27FC236}">
                  <a16:creationId xmlns:a16="http://schemas.microsoft.com/office/drawing/2014/main" id="{66F359DD-D27A-4C1A-635E-DCEC4A887FBA}"/>
                </a:ext>
              </a:extLst>
            </p:cNvPr>
            <p:cNvSpPr txBox="1"/>
            <p:nvPr/>
          </p:nvSpPr>
          <p:spPr>
            <a:xfrm>
              <a:off x="7387162" y="3113056"/>
              <a:ext cx="343132" cy="307777"/>
            </a:xfrm>
            <a:prstGeom prst="rect">
              <a:avLst/>
            </a:prstGeom>
            <a:noFill/>
          </p:spPr>
          <p:txBody>
            <a:bodyPr wrap="square" rtlCol="0">
              <a:spAutoFit/>
            </a:bodyPr>
            <a:lstStyle/>
            <a:p>
              <a:pPr algn="ctr"/>
              <a:r>
                <a:rPr lang="de-DE" sz="1400" dirty="0"/>
                <a:t>A</a:t>
              </a:r>
            </a:p>
          </p:txBody>
        </p:sp>
        <p:sp>
          <p:nvSpPr>
            <p:cNvPr id="39" name="Textfeld 38">
              <a:extLst>
                <a:ext uri="{FF2B5EF4-FFF2-40B4-BE49-F238E27FC236}">
                  <a16:creationId xmlns:a16="http://schemas.microsoft.com/office/drawing/2014/main" id="{A83FB159-45A2-5DD0-E960-186962EE5A09}"/>
                </a:ext>
              </a:extLst>
            </p:cNvPr>
            <p:cNvSpPr txBox="1"/>
            <p:nvPr/>
          </p:nvSpPr>
          <p:spPr>
            <a:xfrm>
              <a:off x="8892789" y="3113056"/>
              <a:ext cx="305016" cy="307777"/>
            </a:xfrm>
            <a:prstGeom prst="rect">
              <a:avLst/>
            </a:prstGeom>
            <a:noFill/>
          </p:spPr>
          <p:txBody>
            <a:bodyPr wrap="square" rtlCol="0">
              <a:spAutoFit/>
            </a:bodyPr>
            <a:lstStyle/>
            <a:p>
              <a:pPr algn="ctr"/>
              <a:r>
                <a:rPr lang="de-DE" sz="1400" dirty="0"/>
                <a:t>B</a:t>
              </a:r>
            </a:p>
          </p:txBody>
        </p:sp>
        <p:pic>
          <p:nvPicPr>
            <p:cNvPr id="40" name="Grafik 39" descr="Bauarbeiter">
              <a:extLst>
                <a:ext uri="{FF2B5EF4-FFF2-40B4-BE49-F238E27FC236}">
                  <a16:creationId xmlns:a16="http://schemas.microsoft.com/office/drawing/2014/main" id="{C0A8D906-4952-0FDA-622F-CBF8B64133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74845" y="4058275"/>
              <a:ext cx="914400" cy="914400"/>
            </a:xfrm>
            <a:prstGeom prst="rect">
              <a:avLst/>
            </a:prstGeom>
          </p:spPr>
        </p:pic>
        <p:sp>
          <p:nvSpPr>
            <p:cNvPr id="41" name="Textfeld 40">
              <a:extLst>
                <a:ext uri="{FF2B5EF4-FFF2-40B4-BE49-F238E27FC236}">
                  <a16:creationId xmlns:a16="http://schemas.microsoft.com/office/drawing/2014/main" id="{50D754B8-D7CE-2BED-B2FD-A4930BAC4134}"/>
                </a:ext>
              </a:extLst>
            </p:cNvPr>
            <p:cNvSpPr txBox="1"/>
            <p:nvPr/>
          </p:nvSpPr>
          <p:spPr>
            <a:xfrm>
              <a:off x="9795596" y="4812057"/>
              <a:ext cx="862389" cy="307777"/>
            </a:xfrm>
            <a:prstGeom prst="rect">
              <a:avLst/>
            </a:prstGeom>
            <a:noFill/>
          </p:spPr>
          <p:txBody>
            <a:bodyPr wrap="square" rtlCol="0">
              <a:spAutoFit/>
            </a:bodyPr>
            <a:lstStyle/>
            <a:p>
              <a:pPr algn="ctr"/>
              <a:r>
                <a:rPr lang="de-DE" sz="1400" dirty="0" err="1"/>
                <a:t>Worker</a:t>
              </a:r>
              <a:endParaRPr lang="de-DE" sz="1400" dirty="0"/>
            </a:p>
          </p:txBody>
        </p:sp>
      </p:grpSp>
      <p:grpSp>
        <p:nvGrpSpPr>
          <p:cNvPr id="42" name="Gruppieren 41">
            <a:extLst>
              <a:ext uri="{FF2B5EF4-FFF2-40B4-BE49-F238E27FC236}">
                <a16:creationId xmlns:a16="http://schemas.microsoft.com/office/drawing/2014/main" id="{373039ED-81DB-2371-F73F-ED8BD2957675}"/>
              </a:ext>
            </a:extLst>
          </p:cNvPr>
          <p:cNvGrpSpPr/>
          <p:nvPr/>
        </p:nvGrpSpPr>
        <p:grpSpPr>
          <a:xfrm>
            <a:off x="6038787" y="5225823"/>
            <a:ext cx="5848497" cy="1240329"/>
            <a:chOff x="5764467" y="5195343"/>
            <a:chExt cx="5848497" cy="1240329"/>
          </a:xfrm>
        </p:grpSpPr>
        <p:sp>
          <p:nvSpPr>
            <p:cNvPr id="43" name="Rechteck 42">
              <a:extLst>
                <a:ext uri="{FF2B5EF4-FFF2-40B4-BE49-F238E27FC236}">
                  <a16:creationId xmlns:a16="http://schemas.microsoft.com/office/drawing/2014/main" id="{A51E37E0-EF32-C63D-C4C5-521F44242A77}"/>
                </a:ext>
              </a:extLst>
            </p:cNvPr>
            <p:cNvSpPr/>
            <p:nvPr/>
          </p:nvSpPr>
          <p:spPr>
            <a:xfrm>
              <a:off x="5764467" y="5763178"/>
              <a:ext cx="2902914" cy="433546"/>
            </a:xfrm>
            <a:prstGeom prst="rect">
              <a:avLst/>
            </a:prstGeom>
            <a:solidFill>
              <a:schemeClr val="bg2">
                <a:lumMod val="9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4" name="Rechteck 43">
              <a:extLst>
                <a:ext uri="{FF2B5EF4-FFF2-40B4-BE49-F238E27FC236}">
                  <a16:creationId xmlns:a16="http://schemas.microsoft.com/office/drawing/2014/main" id="{0AC0AC8B-C581-2B9F-02A9-C749D088D921}"/>
                </a:ext>
              </a:extLst>
            </p:cNvPr>
            <p:cNvSpPr/>
            <p:nvPr/>
          </p:nvSpPr>
          <p:spPr>
            <a:xfrm>
              <a:off x="5764467" y="5830339"/>
              <a:ext cx="2902913" cy="307905"/>
            </a:xfrm>
            <a:prstGeom prst="rect">
              <a:avLst/>
            </a:prstGeom>
            <a:solidFill>
              <a:schemeClr val="bg2">
                <a:lumMod val="9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5" name="Rechteck 44">
              <a:extLst>
                <a:ext uri="{FF2B5EF4-FFF2-40B4-BE49-F238E27FC236}">
                  <a16:creationId xmlns:a16="http://schemas.microsoft.com/office/drawing/2014/main" id="{E9426DFC-BE33-A899-AB9F-1DC129D41FA2}"/>
                </a:ext>
              </a:extLst>
            </p:cNvPr>
            <p:cNvSpPr/>
            <p:nvPr/>
          </p:nvSpPr>
          <p:spPr>
            <a:xfrm>
              <a:off x="8021687" y="5907686"/>
              <a:ext cx="334926" cy="125420"/>
            </a:xfrm>
            <a:prstGeom prst="rect">
              <a:avLst/>
            </a:prstGeom>
            <a:solidFill>
              <a:schemeClr val="tx1">
                <a:lumMod val="90000"/>
                <a:lumOff val="1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6" name="Rechteck 45">
              <a:extLst>
                <a:ext uri="{FF2B5EF4-FFF2-40B4-BE49-F238E27FC236}">
                  <a16:creationId xmlns:a16="http://schemas.microsoft.com/office/drawing/2014/main" id="{977F4BD9-FF5B-A605-34E7-09002A329D29}"/>
                </a:ext>
              </a:extLst>
            </p:cNvPr>
            <p:cNvSpPr/>
            <p:nvPr/>
          </p:nvSpPr>
          <p:spPr>
            <a:xfrm>
              <a:off x="6168506" y="5575710"/>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7" name="Rechteck 46">
              <a:extLst>
                <a:ext uri="{FF2B5EF4-FFF2-40B4-BE49-F238E27FC236}">
                  <a16:creationId xmlns:a16="http://schemas.microsoft.com/office/drawing/2014/main" id="{BB09ECEB-5A74-0B96-71A9-8731D1D38688}"/>
                </a:ext>
              </a:extLst>
            </p:cNvPr>
            <p:cNvSpPr/>
            <p:nvPr/>
          </p:nvSpPr>
          <p:spPr>
            <a:xfrm>
              <a:off x="6168505" y="6259561"/>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48" name="Gerader Verbinder 47">
              <a:extLst>
                <a:ext uri="{FF2B5EF4-FFF2-40B4-BE49-F238E27FC236}">
                  <a16:creationId xmlns:a16="http://schemas.microsoft.com/office/drawing/2014/main" id="{668F66EA-A740-A97A-F8CA-65EE63F53309}"/>
                </a:ext>
              </a:extLst>
            </p:cNvPr>
            <p:cNvCxnSpPr>
              <a:stCxn id="46" idx="2"/>
              <a:endCxn id="47" idx="0"/>
            </p:cNvCxnSpPr>
            <p:nvPr/>
          </p:nvCxnSpPr>
          <p:spPr>
            <a:xfrm flipH="1">
              <a:off x="6242933" y="5704698"/>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7B56CFA2-3FFC-B1B0-FAAA-6273C1023BC1}"/>
                </a:ext>
              </a:extLst>
            </p:cNvPr>
            <p:cNvCxnSpPr/>
            <p:nvPr/>
          </p:nvCxnSpPr>
          <p:spPr>
            <a:xfrm>
              <a:off x="6790510" y="5979841"/>
              <a:ext cx="31460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hteck 49">
              <a:extLst>
                <a:ext uri="{FF2B5EF4-FFF2-40B4-BE49-F238E27FC236}">
                  <a16:creationId xmlns:a16="http://schemas.microsoft.com/office/drawing/2014/main" id="{91FB4BD3-34D7-38B6-62A0-F84AFACC5F3D}"/>
                </a:ext>
              </a:extLst>
            </p:cNvPr>
            <p:cNvSpPr/>
            <p:nvPr/>
          </p:nvSpPr>
          <p:spPr>
            <a:xfrm>
              <a:off x="6646524" y="6127895"/>
              <a:ext cx="1262388" cy="307777"/>
            </a:xfrm>
            <a:prstGeom prst="rect">
              <a:avLst/>
            </a:prstGeom>
          </p:spPr>
          <p:txBody>
            <a:bodyPr wrap="square">
              <a:spAutoFit/>
            </a:bodyPr>
            <a:lstStyle/>
            <a:p>
              <a:pPr algn="ctr"/>
              <a:r>
                <a:rPr lang="de-DE" sz="1400" dirty="0" err="1"/>
                <a:t>Conveyor</a:t>
              </a:r>
              <a:r>
                <a:rPr lang="de-DE" sz="1400" dirty="0"/>
                <a:t> 1</a:t>
              </a:r>
            </a:p>
          </p:txBody>
        </p:sp>
        <p:sp>
          <p:nvSpPr>
            <p:cNvPr id="51" name="Textfeld 50">
              <a:extLst>
                <a:ext uri="{FF2B5EF4-FFF2-40B4-BE49-F238E27FC236}">
                  <a16:creationId xmlns:a16="http://schemas.microsoft.com/office/drawing/2014/main" id="{21A6BF32-26D0-F2E7-DB38-F9900826452F}"/>
                </a:ext>
              </a:extLst>
            </p:cNvPr>
            <p:cNvSpPr txBox="1"/>
            <p:nvPr/>
          </p:nvSpPr>
          <p:spPr>
            <a:xfrm>
              <a:off x="6071211" y="5195343"/>
              <a:ext cx="343132" cy="307777"/>
            </a:xfrm>
            <a:prstGeom prst="rect">
              <a:avLst/>
            </a:prstGeom>
            <a:noFill/>
          </p:spPr>
          <p:txBody>
            <a:bodyPr wrap="square" rtlCol="0">
              <a:spAutoFit/>
            </a:bodyPr>
            <a:lstStyle/>
            <a:p>
              <a:pPr algn="ctr"/>
              <a:r>
                <a:rPr lang="de-DE" sz="1400" dirty="0"/>
                <a:t>A</a:t>
              </a:r>
            </a:p>
          </p:txBody>
        </p:sp>
        <p:sp>
          <p:nvSpPr>
            <p:cNvPr id="52" name="Rechteck 51">
              <a:extLst>
                <a:ext uri="{FF2B5EF4-FFF2-40B4-BE49-F238E27FC236}">
                  <a16:creationId xmlns:a16="http://schemas.microsoft.com/office/drawing/2014/main" id="{D1CB3B4E-8960-31E5-11E8-437F2C03A970}"/>
                </a:ext>
              </a:extLst>
            </p:cNvPr>
            <p:cNvSpPr/>
            <p:nvPr/>
          </p:nvSpPr>
          <p:spPr>
            <a:xfrm>
              <a:off x="8710050" y="5763178"/>
              <a:ext cx="2902914" cy="433546"/>
            </a:xfrm>
            <a:prstGeom prst="rect">
              <a:avLst/>
            </a:prstGeom>
            <a:solidFill>
              <a:schemeClr val="bg2">
                <a:lumMod val="9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53" name="Rechteck 52">
              <a:extLst>
                <a:ext uri="{FF2B5EF4-FFF2-40B4-BE49-F238E27FC236}">
                  <a16:creationId xmlns:a16="http://schemas.microsoft.com/office/drawing/2014/main" id="{15218B75-9B7C-83A3-58C3-F6BFF8EBC284}"/>
                </a:ext>
              </a:extLst>
            </p:cNvPr>
            <p:cNvSpPr/>
            <p:nvPr/>
          </p:nvSpPr>
          <p:spPr>
            <a:xfrm>
              <a:off x="8710050" y="5830339"/>
              <a:ext cx="2902913" cy="307905"/>
            </a:xfrm>
            <a:prstGeom prst="rect">
              <a:avLst/>
            </a:prstGeom>
            <a:solidFill>
              <a:schemeClr val="bg2">
                <a:lumMod val="9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54" name="Rechteck 53">
              <a:extLst>
                <a:ext uri="{FF2B5EF4-FFF2-40B4-BE49-F238E27FC236}">
                  <a16:creationId xmlns:a16="http://schemas.microsoft.com/office/drawing/2014/main" id="{D5D90577-AD6E-557B-6D8F-6182A72FE475}"/>
                </a:ext>
              </a:extLst>
            </p:cNvPr>
            <p:cNvSpPr/>
            <p:nvPr/>
          </p:nvSpPr>
          <p:spPr>
            <a:xfrm>
              <a:off x="10967270" y="5907686"/>
              <a:ext cx="334926" cy="125420"/>
            </a:xfrm>
            <a:prstGeom prst="rect">
              <a:avLst/>
            </a:prstGeom>
            <a:solidFill>
              <a:schemeClr val="tx1">
                <a:lumMod val="90000"/>
                <a:lumOff val="1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55" name="Rechteck 54">
              <a:extLst>
                <a:ext uri="{FF2B5EF4-FFF2-40B4-BE49-F238E27FC236}">
                  <a16:creationId xmlns:a16="http://schemas.microsoft.com/office/drawing/2014/main" id="{427494B5-7696-2517-8F0F-9167A0E715B8}"/>
                </a:ext>
              </a:extLst>
            </p:cNvPr>
            <p:cNvSpPr/>
            <p:nvPr/>
          </p:nvSpPr>
          <p:spPr>
            <a:xfrm>
              <a:off x="9114089" y="5575710"/>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56" name="Rechteck 55">
              <a:extLst>
                <a:ext uri="{FF2B5EF4-FFF2-40B4-BE49-F238E27FC236}">
                  <a16:creationId xmlns:a16="http://schemas.microsoft.com/office/drawing/2014/main" id="{58D6606F-45A7-0E20-90A1-933B23B597F6}"/>
                </a:ext>
              </a:extLst>
            </p:cNvPr>
            <p:cNvSpPr/>
            <p:nvPr/>
          </p:nvSpPr>
          <p:spPr>
            <a:xfrm>
              <a:off x="9114088" y="6259561"/>
              <a:ext cx="148855" cy="128988"/>
            </a:xfrm>
            <a:prstGeom prst="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57" name="Gerader Verbinder 56">
              <a:extLst>
                <a:ext uri="{FF2B5EF4-FFF2-40B4-BE49-F238E27FC236}">
                  <a16:creationId xmlns:a16="http://schemas.microsoft.com/office/drawing/2014/main" id="{60171EA8-9375-0B33-8198-E810C463C37E}"/>
                </a:ext>
              </a:extLst>
            </p:cNvPr>
            <p:cNvCxnSpPr>
              <a:stCxn id="55" idx="2"/>
              <a:endCxn id="56" idx="0"/>
            </p:cNvCxnSpPr>
            <p:nvPr/>
          </p:nvCxnSpPr>
          <p:spPr>
            <a:xfrm flipH="1">
              <a:off x="9188516" y="5704698"/>
              <a:ext cx="1" cy="554863"/>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1CC2AB0B-B11D-5A2A-896F-D34526035C3A}"/>
                </a:ext>
              </a:extLst>
            </p:cNvPr>
            <p:cNvCxnSpPr/>
            <p:nvPr/>
          </p:nvCxnSpPr>
          <p:spPr>
            <a:xfrm>
              <a:off x="9736093" y="5979841"/>
              <a:ext cx="31460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hteck 58">
              <a:extLst>
                <a:ext uri="{FF2B5EF4-FFF2-40B4-BE49-F238E27FC236}">
                  <a16:creationId xmlns:a16="http://schemas.microsoft.com/office/drawing/2014/main" id="{377EE679-4401-C5DE-C7F5-6F5056D32941}"/>
                </a:ext>
              </a:extLst>
            </p:cNvPr>
            <p:cNvSpPr/>
            <p:nvPr/>
          </p:nvSpPr>
          <p:spPr>
            <a:xfrm>
              <a:off x="9743357" y="6127895"/>
              <a:ext cx="1019378" cy="307777"/>
            </a:xfrm>
            <a:prstGeom prst="rect">
              <a:avLst/>
            </a:prstGeom>
          </p:spPr>
          <p:txBody>
            <a:bodyPr wrap="square">
              <a:spAutoFit/>
            </a:bodyPr>
            <a:lstStyle/>
            <a:p>
              <a:pPr algn="ctr"/>
              <a:r>
                <a:rPr lang="de-DE" sz="1400" dirty="0" err="1"/>
                <a:t>Conveyor</a:t>
              </a:r>
              <a:r>
                <a:rPr lang="de-DE" sz="1400" dirty="0"/>
                <a:t> 2</a:t>
              </a:r>
            </a:p>
          </p:txBody>
        </p:sp>
        <p:sp>
          <p:nvSpPr>
            <p:cNvPr id="60" name="Textfeld 59">
              <a:extLst>
                <a:ext uri="{FF2B5EF4-FFF2-40B4-BE49-F238E27FC236}">
                  <a16:creationId xmlns:a16="http://schemas.microsoft.com/office/drawing/2014/main" id="{0F5C67E1-F242-FA8B-03F2-6CEB63CFFCC2}"/>
                </a:ext>
              </a:extLst>
            </p:cNvPr>
            <p:cNvSpPr txBox="1"/>
            <p:nvPr/>
          </p:nvSpPr>
          <p:spPr>
            <a:xfrm>
              <a:off x="8957381" y="5195343"/>
              <a:ext cx="461958" cy="307777"/>
            </a:xfrm>
            <a:prstGeom prst="rect">
              <a:avLst/>
            </a:prstGeom>
            <a:noFill/>
          </p:spPr>
          <p:txBody>
            <a:bodyPr wrap="square" rtlCol="0">
              <a:spAutoFit/>
            </a:bodyPr>
            <a:lstStyle/>
            <a:p>
              <a:pPr algn="ctr"/>
              <a:r>
                <a:rPr lang="de-DE" sz="1400" dirty="0"/>
                <a:t>A2</a:t>
              </a:r>
            </a:p>
          </p:txBody>
        </p:sp>
      </p:grpSp>
    </p:spTree>
    <p:extLst>
      <p:ext uri="{BB962C8B-B14F-4D97-AF65-F5344CB8AC3E}">
        <p14:creationId xmlns:p14="http://schemas.microsoft.com/office/powerpoint/2010/main" val="143099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10" end="10"/>
                                            </p:txEl>
                                          </p:spTgt>
                                        </p:tgtEl>
                                        <p:attrNameLst>
                                          <p:attrName>style.visibility</p:attrName>
                                        </p:attrNameLst>
                                      </p:cBhvr>
                                      <p:to>
                                        <p:strVal val="visible"/>
                                      </p:to>
                                    </p:set>
                                    <p:animEffect transition="in" filter="fade">
                                      <p:cBhvr>
                                        <p:cTn id="36" dur="500"/>
                                        <p:tgtEl>
                                          <p:spTgt spid="2">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
                                            <p:txEl>
                                              <p:pRg st="12" end="12"/>
                                            </p:txEl>
                                          </p:spTgt>
                                        </p:tgtEl>
                                        <p:attrNameLst>
                                          <p:attrName>style.visibility</p:attrName>
                                        </p:attrNameLst>
                                      </p:cBhvr>
                                      <p:to>
                                        <p:strVal val="visible"/>
                                      </p:to>
                                    </p:set>
                                    <p:animEffect transition="in" filter="fade">
                                      <p:cBhvr>
                                        <p:cTn id="56" dur="500"/>
                                        <p:tgtEl>
                                          <p:spTgt spid="2">
                                            <p:txEl>
                                              <p:pRg st="12" end="12"/>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2">
                                            <p:txEl>
                                              <p:pRg st="13" end="13"/>
                                            </p:txEl>
                                          </p:spTgt>
                                        </p:tgtEl>
                                        <p:attrNameLst>
                                          <p:attrName>style.visibility</p:attrName>
                                        </p:attrNameLst>
                                      </p:cBhvr>
                                      <p:to>
                                        <p:strVal val="visible"/>
                                      </p:to>
                                    </p:set>
                                    <p:animEffect transition="in" filter="fade">
                                      <p:cBhvr>
                                        <p:cTn id="59" dur="500"/>
                                        <p:tgtEl>
                                          <p:spTgt spid="2">
                                            <p:txEl>
                                              <p:pRg st="13" end="13"/>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2">
                                            <p:txEl>
                                              <p:pRg st="14" end="14"/>
                                            </p:txEl>
                                          </p:spTgt>
                                        </p:tgtEl>
                                        <p:attrNameLst>
                                          <p:attrName>style.visibility</p:attrName>
                                        </p:attrNameLst>
                                      </p:cBhvr>
                                      <p:to>
                                        <p:strVal val="visible"/>
                                      </p:to>
                                    </p:set>
                                    <p:animEffect transition="in" filter="fade">
                                      <p:cBhvr>
                                        <p:cTn id="62" dur="500"/>
                                        <p:tgtEl>
                                          <p:spTgt spid="2">
                                            <p:txEl>
                                              <p:pRg st="14" end="14"/>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2">
                                            <p:txEl>
                                              <p:pRg st="15" end="15"/>
                                            </p:txEl>
                                          </p:spTgt>
                                        </p:tgtEl>
                                        <p:attrNameLst>
                                          <p:attrName>style.visibility</p:attrName>
                                        </p:attrNameLst>
                                      </p:cBhvr>
                                      <p:to>
                                        <p:strVal val="visible"/>
                                      </p:to>
                                    </p:set>
                                    <p:animEffect transition="in" filter="fade">
                                      <p:cBhvr>
                                        <p:cTn id="65" dur="500"/>
                                        <p:tgtEl>
                                          <p:spTgt spid="2">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831C23E3-7F27-4DEE-BF86-460311A845A9}"/>
              </a:ext>
            </a:extLst>
          </p:cNvPr>
          <p:cNvSpPr>
            <a:spLocks noGrp="1"/>
          </p:cNvSpPr>
          <p:nvPr>
            <p:ph idx="1"/>
          </p:nvPr>
        </p:nvSpPr>
        <p:spPr>
          <a:xfrm>
            <a:off x="377373" y="1005841"/>
            <a:ext cx="6331652" cy="5096846"/>
          </a:xfrm>
        </p:spPr>
        <p:txBody>
          <a:bodyPr>
            <a:normAutofit/>
          </a:bodyPr>
          <a:lstStyle/>
          <a:p>
            <a:r>
              <a:rPr lang="de-DE" sz="1700" dirty="0">
                <a:solidFill>
                  <a:srgbClr val="695C5D"/>
                </a:solidFill>
                <a:cs typeface="Calibri Light" panose="020F0302020204030204" pitchFamily="34" charset="0"/>
              </a:rPr>
              <a:t>Import </a:t>
            </a:r>
            <a:r>
              <a:rPr lang="de-DE" sz="1700" dirty="0" err="1">
                <a:solidFill>
                  <a:srgbClr val="695C5D"/>
                </a:solidFill>
                <a:cs typeface="Calibri Light" panose="020F0302020204030204" pitchFamily="34" charset="0"/>
              </a:rPr>
              <a:t>the</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flow</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of</a:t>
            </a:r>
            <a:r>
              <a:rPr lang="de-DE" sz="1700" dirty="0">
                <a:solidFill>
                  <a:srgbClr val="695C5D"/>
                </a:solidFill>
                <a:cs typeface="Calibri Light" panose="020F0302020204030204" pitchFamily="34" charset="0"/>
              </a:rPr>
              <a:t> Sensor B </a:t>
            </a:r>
            <a:r>
              <a:rPr lang="de-DE" sz="1700" dirty="0" err="1">
                <a:solidFill>
                  <a:srgbClr val="695C5D"/>
                </a:solidFill>
                <a:cs typeface="Calibri Light" panose="020F0302020204030204" pitchFamily="34" charset="0"/>
              </a:rPr>
              <a:t>agent</a:t>
            </a:r>
            <a:endParaRPr lang="de-DE" sz="1700" dirty="0">
              <a:solidFill>
                <a:srgbClr val="695C5D"/>
              </a:solidFill>
              <a:cs typeface="Calibri Light" panose="020F0302020204030204" pitchFamily="34" charset="0"/>
            </a:endParaRPr>
          </a:p>
          <a:p>
            <a:r>
              <a:rPr lang="de-DE" sz="1700" dirty="0">
                <a:solidFill>
                  <a:srgbClr val="695C5D"/>
                </a:solidFill>
                <a:cs typeface="Calibri Light" panose="020F0302020204030204" pitchFamily="34" charset="0"/>
              </a:rPr>
              <a:t>Sensor B </a:t>
            </a:r>
            <a:r>
              <a:rPr lang="de-DE" sz="1700" dirty="0" err="1">
                <a:solidFill>
                  <a:srgbClr val="695C5D"/>
                </a:solidFill>
                <a:cs typeface="Calibri Light" panose="020F0302020204030204" pitchFamily="34" charset="0"/>
              </a:rPr>
              <a:t>needs</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to</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get</a:t>
            </a:r>
            <a:r>
              <a:rPr lang="de-DE" sz="1700" dirty="0">
                <a:solidFill>
                  <a:srgbClr val="695C5D"/>
                </a:solidFill>
                <a:cs typeface="Calibri Light" panose="020F0302020204030204" pitchFamily="34" charset="0"/>
              </a:rPr>
              <a:t> a </a:t>
            </a:r>
            <a:r>
              <a:rPr lang="de-DE" sz="1700" dirty="0" err="1">
                <a:solidFill>
                  <a:srgbClr val="695C5D"/>
                </a:solidFill>
                <a:cs typeface="Calibri Light" panose="020F0302020204030204" pitchFamily="34" charset="0"/>
              </a:rPr>
              <a:t>workpiece's</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length</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which</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only</a:t>
            </a:r>
            <a:r>
              <a:rPr lang="de-DE" sz="1700" dirty="0">
                <a:solidFill>
                  <a:srgbClr val="695C5D"/>
                </a:solidFill>
                <a:cs typeface="Calibri Light" panose="020F0302020204030204" pitchFamily="34" charset="0"/>
              </a:rPr>
              <a:t> Sensor A </a:t>
            </a:r>
            <a:r>
              <a:rPr lang="de-DE" sz="1700" dirty="0" err="1">
                <a:solidFill>
                  <a:srgbClr val="695C5D"/>
                </a:solidFill>
                <a:cs typeface="Calibri Light" panose="020F0302020204030204" pitchFamily="34" charset="0"/>
              </a:rPr>
              <a:t>knows</a:t>
            </a:r>
            <a:endParaRPr lang="de-DE" sz="1700" dirty="0">
              <a:solidFill>
                <a:srgbClr val="695C5D"/>
              </a:solidFill>
              <a:cs typeface="Calibri Light" panose="020F0302020204030204" pitchFamily="34" charset="0"/>
            </a:endParaRPr>
          </a:p>
          <a:p>
            <a:r>
              <a:rPr lang="de-DE" sz="1700" dirty="0">
                <a:solidFill>
                  <a:srgbClr val="695C5D"/>
                </a:solidFill>
                <a:cs typeface="Calibri Light" panose="020F0302020204030204" pitchFamily="34" charset="0"/>
              </a:rPr>
              <a:t>In </a:t>
            </a:r>
            <a:r>
              <a:rPr lang="de-DE" sz="1700" dirty="0" err="1">
                <a:solidFill>
                  <a:srgbClr val="695C5D"/>
                </a:solidFill>
                <a:cs typeface="Calibri Light" panose="020F0302020204030204" pitchFamily="34" charset="0"/>
              </a:rPr>
              <a:t>the</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flow</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of</a:t>
            </a:r>
            <a:r>
              <a:rPr lang="de-DE" sz="1700" dirty="0">
                <a:solidFill>
                  <a:srgbClr val="695C5D"/>
                </a:solidFill>
                <a:cs typeface="Calibri Light" panose="020F0302020204030204" pitchFamily="34" charset="0"/>
              </a:rPr>
              <a:t> Sensor A, </a:t>
            </a:r>
            <a:r>
              <a:rPr lang="de-DE" sz="1700" dirty="0" err="1">
                <a:solidFill>
                  <a:srgbClr val="695C5D"/>
                </a:solidFill>
                <a:cs typeface="Calibri Light" panose="020F0302020204030204" pitchFamily="34" charset="0"/>
              </a:rPr>
              <a:t>add</a:t>
            </a:r>
            <a:r>
              <a:rPr lang="de-DE" sz="1700" dirty="0">
                <a:solidFill>
                  <a:srgbClr val="695C5D"/>
                </a:solidFill>
                <a:cs typeface="Calibri Light" panose="020F0302020204030204" pitchFamily="34" charset="0"/>
              </a:rPr>
              <a:t> an "http-in" </a:t>
            </a:r>
            <a:r>
              <a:rPr lang="de-DE" sz="1700" dirty="0" err="1">
                <a:solidFill>
                  <a:srgbClr val="695C5D"/>
                </a:solidFill>
                <a:cs typeface="Calibri Light" panose="020F0302020204030204" pitchFamily="34" charset="0"/>
              </a:rPr>
              <a:t>node</a:t>
            </a:r>
            <a:r>
              <a:rPr lang="de-DE" sz="1700" dirty="0">
                <a:solidFill>
                  <a:srgbClr val="695C5D"/>
                </a:solidFill>
                <a:cs typeface="Calibri Light" panose="020F0302020204030204" pitchFamily="34" charset="0"/>
              </a:rPr>
              <a:t> in front </a:t>
            </a:r>
            <a:r>
              <a:rPr lang="de-DE" sz="1700" dirty="0" err="1">
                <a:solidFill>
                  <a:srgbClr val="695C5D"/>
                </a:solidFill>
                <a:cs typeface="Calibri Light" panose="020F0302020204030204" pitchFamily="34" charset="0"/>
              </a:rPr>
              <a:t>of</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return</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workpiece</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length</a:t>
            </a:r>
            <a:r>
              <a:rPr lang="de-DE" sz="1700" dirty="0">
                <a:solidFill>
                  <a:srgbClr val="695C5D"/>
                </a:solidFill>
                <a:cs typeface="Calibri Light" panose="020F0302020204030204" pitchFamily="34" charset="0"/>
              </a:rPr>
              <a:t>" and </a:t>
            </a:r>
            <a:r>
              <a:rPr lang="de-DE" sz="1700" dirty="0" err="1">
                <a:solidFill>
                  <a:srgbClr val="695C5D"/>
                </a:solidFill>
                <a:cs typeface="Calibri Light" panose="020F0302020204030204" pitchFamily="34" charset="0"/>
              </a:rPr>
              <a:t>give</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it</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the</a:t>
            </a:r>
            <a:r>
              <a:rPr lang="de-DE" sz="1700" dirty="0">
                <a:solidFill>
                  <a:srgbClr val="695C5D"/>
                </a:solidFill>
                <a:cs typeface="Calibri Light" panose="020F0302020204030204" pitchFamily="34" charset="0"/>
              </a:rPr>
              <a:t> URL "/</a:t>
            </a:r>
            <a:r>
              <a:rPr lang="de-DE" sz="1700" dirty="0" err="1">
                <a:solidFill>
                  <a:srgbClr val="695C5D"/>
                </a:solidFill>
                <a:cs typeface="Calibri Light" panose="020F0302020204030204" pitchFamily="34" charset="0"/>
              </a:rPr>
              <a:t>sensorA</a:t>
            </a:r>
            <a:r>
              <a:rPr lang="de-DE" sz="1700" dirty="0">
                <a:solidFill>
                  <a:srgbClr val="695C5D"/>
                </a:solidFill>
                <a:cs typeface="Calibri Light" panose="020F0302020204030204" pitchFamily="34" charset="0"/>
              </a:rPr>
              <a:t>/</a:t>
            </a:r>
            <a:r>
              <a:rPr lang="de-DE" sz="1700" dirty="0" err="1">
                <a:solidFill>
                  <a:srgbClr val="695C5D"/>
                </a:solidFill>
                <a:cs typeface="Calibri Light" panose="020F0302020204030204" pitchFamily="34" charset="0"/>
              </a:rPr>
              <a:t>get-length</a:t>
            </a:r>
            <a:r>
              <a:rPr lang="de-DE" sz="1700" dirty="0">
                <a:solidFill>
                  <a:srgbClr val="695C5D"/>
                </a:solidFill>
                <a:cs typeface="Calibri Light" panose="020F0302020204030204" pitchFamily="34" charset="0"/>
              </a:rPr>
              <a:t>"</a:t>
            </a:r>
          </a:p>
          <a:p>
            <a:endParaRPr lang="de-DE" sz="1700" dirty="0">
              <a:solidFill>
                <a:srgbClr val="695C5D"/>
              </a:solidFill>
              <a:cs typeface="Calibri Light" panose="020F0302020204030204" pitchFamily="34" charset="0"/>
            </a:endParaRPr>
          </a:p>
          <a:p>
            <a:endParaRPr lang="de-DE" sz="1700" dirty="0">
              <a:solidFill>
                <a:srgbClr val="695C5D"/>
              </a:solidFill>
              <a:cs typeface="Calibri Light" panose="020F0302020204030204" pitchFamily="34" charset="0"/>
            </a:endParaRPr>
          </a:p>
          <a:p>
            <a:endParaRPr lang="de-DE" sz="1700" dirty="0">
              <a:solidFill>
                <a:srgbClr val="695C5D"/>
              </a:solidFill>
              <a:cs typeface="Calibri Light" panose="020F0302020204030204" pitchFamily="34" charset="0"/>
            </a:endParaRPr>
          </a:p>
          <a:p>
            <a:endParaRPr lang="de-DE" sz="1700" dirty="0">
              <a:solidFill>
                <a:srgbClr val="695C5D"/>
              </a:solidFill>
              <a:cs typeface="Calibri Light" panose="020F0302020204030204" pitchFamily="34" charset="0"/>
            </a:endParaRPr>
          </a:p>
          <a:p>
            <a:endParaRPr lang="de-DE" sz="1700" dirty="0">
              <a:solidFill>
                <a:srgbClr val="695C5D"/>
              </a:solidFill>
              <a:cs typeface="Calibri Light" panose="020F0302020204030204" pitchFamily="34" charset="0"/>
            </a:endParaRPr>
          </a:p>
          <a:p>
            <a:r>
              <a:rPr lang="de-DE" sz="1700" dirty="0">
                <a:solidFill>
                  <a:srgbClr val="695C5D"/>
                </a:solidFill>
                <a:cs typeface="Calibri Light" panose="020F0302020204030204" pitchFamily="34" charset="0"/>
              </a:rPr>
              <a:t>Add an "http-</a:t>
            </a:r>
            <a:r>
              <a:rPr lang="de-DE" sz="1700" dirty="0" err="1">
                <a:solidFill>
                  <a:srgbClr val="695C5D"/>
                </a:solidFill>
                <a:cs typeface="Calibri Light" panose="020F0302020204030204" pitchFamily="34" charset="0"/>
              </a:rPr>
              <a:t>request</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node</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to</a:t>
            </a:r>
            <a:r>
              <a:rPr lang="de-DE" sz="1700" dirty="0">
                <a:solidFill>
                  <a:srgbClr val="695C5D"/>
                </a:solidFill>
                <a:cs typeface="Calibri Light" panose="020F0302020204030204" pitchFamily="34" charset="0"/>
              </a:rPr>
              <a:t> Sensor B </a:t>
            </a:r>
            <a:r>
              <a:rPr lang="de-DE" sz="1700" dirty="0" err="1">
                <a:solidFill>
                  <a:srgbClr val="695C5D"/>
                </a:solidFill>
                <a:cs typeface="Calibri Light" panose="020F0302020204030204" pitchFamily="34" charset="0"/>
              </a:rPr>
              <a:t>that</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gets</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the</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workpiece</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length</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from</a:t>
            </a:r>
            <a:r>
              <a:rPr lang="de-DE" sz="1700" dirty="0">
                <a:solidFill>
                  <a:srgbClr val="695C5D"/>
                </a:solidFill>
                <a:cs typeface="Calibri Light" panose="020F0302020204030204" pitchFamily="34" charset="0"/>
              </a:rPr>
              <a:t> Sensor A </a:t>
            </a:r>
            <a:r>
              <a:rPr lang="de-DE" sz="1700" dirty="0" err="1">
                <a:solidFill>
                  <a:srgbClr val="695C5D"/>
                </a:solidFill>
                <a:cs typeface="Calibri Light" panose="020F0302020204030204" pitchFamily="34" charset="0"/>
              </a:rPr>
              <a:t>by</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requesting</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the</a:t>
            </a:r>
            <a:r>
              <a:rPr lang="de-DE" sz="1700" dirty="0">
                <a:solidFill>
                  <a:srgbClr val="695C5D"/>
                </a:solidFill>
                <a:cs typeface="Calibri Light" panose="020F0302020204030204" pitchFamily="34" charset="0"/>
              </a:rPr>
              <a:t> URL </a:t>
            </a:r>
            <a:r>
              <a:rPr lang="de-DE" sz="1700" dirty="0" err="1">
                <a:solidFill>
                  <a:srgbClr val="695C5D"/>
                </a:solidFill>
                <a:cs typeface="Calibri Light" panose="020F0302020204030204" pitchFamily="34" charset="0"/>
              </a:rPr>
              <a:t>above</a:t>
            </a:r>
            <a:endParaRPr lang="de-DE" sz="1700" dirty="0">
              <a:solidFill>
                <a:srgbClr val="695C5D"/>
              </a:solidFill>
              <a:cs typeface="Calibri Light" panose="020F0302020204030204" pitchFamily="34" charset="0"/>
            </a:endParaRPr>
          </a:p>
          <a:p>
            <a:pPr>
              <a:buFont typeface="Wingdings" panose="05000000000000000000" pitchFamily="2" charset="2"/>
              <a:buChar char="Ø"/>
            </a:pPr>
            <a:r>
              <a:rPr lang="de-DE" sz="1700" dirty="0" err="1">
                <a:solidFill>
                  <a:srgbClr val="695C5D"/>
                </a:solidFill>
                <a:cs typeface="Calibri Light" panose="020F0302020204030204" pitchFamily="34" charset="0"/>
                <a:sym typeface="Wingdings" panose="05000000000000000000" pitchFamily="2" charset="2"/>
              </a:rPr>
              <a:t>Make</a:t>
            </a:r>
            <a:r>
              <a:rPr lang="de-DE" sz="1700" dirty="0">
                <a:solidFill>
                  <a:srgbClr val="695C5D"/>
                </a:solidFill>
                <a:cs typeface="Calibri Light" panose="020F0302020204030204" pitchFamily="34" charset="0"/>
                <a:sym typeface="Wingdings" panose="05000000000000000000" pitchFamily="2" charset="2"/>
              </a:rPr>
              <a:t> </a:t>
            </a:r>
            <a:r>
              <a:rPr lang="de-DE" sz="1700" dirty="0" err="1">
                <a:solidFill>
                  <a:srgbClr val="695C5D"/>
                </a:solidFill>
                <a:cs typeface="Calibri Light" panose="020F0302020204030204" pitchFamily="34" charset="0"/>
                <a:sym typeface="Wingdings" panose="05000000000000000000" pitchFamily="2" charset="2"/>
              </a:rPr>
              <a:t>sure</a:t>
            </a:r>
            <a:r>
              <a:rPr lang="de-DE" sz="1700" dirty="0">
                <a:solidFill>
                  <a:srgbClr val="695C5D"/>
                </a:solidFill>
                <a:cs typeface="Calibri Light" panose="020F0302020204030204" pitchFamily="34" charset="0"/>
                <a:sym typeface="Wingdings" panose="05000000000000000000" pitchFamily="2" charset="2"/>
              </a:rPr>
              <a:t> </a:t>
            </a:r>
            <a:r>
              <a:rPr lang="de-DE" sz="1700" dirty="0" err="1">
                <a:solidFill>
                  <a:srgbClr val="695C5D"/>
                </a:solidFill>
                <a:cs typeface="Calibri Light" panose="020F0302020204030204" pitchFamily="34" charset="0"/>
                <a:sym typeface="Wingdings" panose="05000000000000000000" pitchFamily="2" charset="2"/>
              </a:rPr>
              <a:t>to</a:t>
            </a:r>
            <a:r>
              <a:rPr lang="de-DE" sz="1700" dirty="0">
                <a:solidFill>
                  <a:srgbClr val="695C5D"/>
                </a:solidFill>
                <a:cs typeface="Calibri Light" panose="020F0302020204030204" pitchFamily="34" charset="0"/>
                <a:sym typeface="Wingdings" panose="05000000000000000000" pitchFamily="2" charset="2"/>
              </a:rPr>
              <a:t> </a:t>
            </a:r>
            <a:r>
              <a:rPr lang="de-DE" sz="1700" dirty="0" err="1">
                <a:solidFill>
                  <a:srgbClr val="695C5D"/>
                </a:solidFill>
                <a:cs typeface="Calibri Light" panose="020F0302020204030204" pitchFamily="34" charset="0"/>
                <a:sym typeface="Wingdings" panose="05000000000000000000" pitchFamily="2" charset="2"/>
              </a:rPr>
              <a:t>select</a:t>
            </a:r>
            <a:r>
              <a:rPr lang="de-DE" sz="1700" dirty="0">
                <a:solidFill>
                  <a:srgbClr val="695C5D"/>
                </a:solidFill>
                <a:cs typeface="Calibri Light" panose="020F0302020204030204" pitchFamily="34" charset="0"/>
                <a:sym typeface="Wingdings" panose="05000000000000000000" pitchFamily="2" charset="2"/>
              </a:rPr>
              <a:t> Return = "A </a:t>
            </a:r>
            <a:r>
              <a:rPr lang="de-DE" sz="1700" dirty="0" err="1">
                <a:solidFill>
                  <a:srgbClr val="695C5D"/>
                </a:solidFill>
                <a:cs typeface="Calibri Light" panose="020F0302020204030204" pitchFamily="34" charset="0"/>
                <a:sym typeface="Wingdings" panose="05000000000000000000" pitchFamily="2" charset="2"/>
              </a:rPr>
              <a:t>parsed</a:t>
            </a:r>
            <a:r>
              <a:rPr lang="de-DE" sz="1700" dirty="0">
                <a:solidFill>
                  <a:srgbClr val="695C5D"/>
                </a:solidFill>
                <a:cs typeface="Calibri Light" panose="020F0302020204030204" pitchFamily="34" charset="0"/>
                <a:sym typeface="Wingdings" panose="05000000000000000000" pitchFamily="2" charset="2"/>
              </a:rPr>
              <a:t> JSON </a:t>
            </a:r>
            <a:r>
              <a:rPr lang="de-DE" sz="1700" dirty="0" err="1">
                <a:solidFill>
                  <a:srgbClr val="695C5D"/>
                </a:solidFill>
                <a:cs typeface="Calibri Light" panose="020F0302020204030204" pitchFamily="34" charset="0"/>
                <a:sym typeface="Wingdings" panose="05000000000000000000" pitchFamily="2" charset="2"/>
              </a:rPr>
              <a:t>object</a:t>
            </a:r>
            <a:r>
              <a:rPr lang="de-DE" sz="1700" dirty="0">
                <a:solidFill>
                  <a:srgbClr val="695C5D"/>
                </a:solidFill>
                <a:cs typeface="Calibri Light" panose="020F0302020204030204" pitchFamily="34" charset="0"/>
                <a:sym typeface="Wingdings" panose="05000000000000000000" pitchFamily="2" charset="2"/>
              </a:rPr>
              <a:t>" </a:t>
            </a:r>
            <a:r>
              <a:rPr lang="de-DE" sz="1700" dirty="0" err="1">
                <a:solidFill>
                  <a:srgbClr val="695C5D"/>
                </a:solidFill>
                <a:cs typeface="Calibri Light" panose="020F0302020204030204" pitchFamily="34" charset="0"/>
                <a:sym typeface="Wingdings" panose="05000000000000000000" pitchFamily="2" charset="2"/>
              </a:rPr>
              <a:t>to</a:t>
            </a:r>
            <a:r>
              <a:rPr lang="de-DE" sz="1700" dirty="0">
                <a:solidFill>
                  <a:srgbClr val="695C5D"/>
                </a:solidFill>
                <a:cs typeface="Calibri Light" panose="020F0302020204030204" pitchFamily="34" charset="0"/>
                <a:sym typeface="Wingdings" panose="05000000000000000000" pitchFamily="2" charset="2"/>
              </a:rPr>
              <a:t> </a:t>
            </a:r>
            <a:r>
              <a:rPr lang="de-DE" sz="1700" dirty="0" err="1">
                <a:solidFill>
                  <a:srgbClr val="695C5D"/>
                </a:solidFill>
                <a:cs typeface="Calibri Light" panose="020F0302020204030204" pitchFamily="34" charset="0"/>
                <a:sym typeface="Wingdings" panose="05000000000000000000" pitchFamily="2" charset="2"/>
              </a:rPr>
              <a:t>get</a:t>
            </a:r>
            <a:r>
              <a:rPr lang="de-DE" sz="1700" dirty="0">
                <a:solidFill>
                  <a:srgbClr val="695C5D"/>
                </a:solidFill>
                <a:cs typeface="Calibri Light" panose="020F0302020204030204" pitchFamily="34" charset="0"/>
                <a:sym typeface="Wingdings" panose="05000000000000000000" pitchFamily="2" charset="2"/>
              </a:rPr>
              <a:t> </a:t>
            </a:r>
            <a:r>
              <a:rPr lang="de-DE" sz="1700" dirty="0" err="1">
                <a:solidFill>
                  <a:srgbClr val="695C5D"/>
                </a:solidFill>
                <a:cs typeface="Calibri Light" panose="020F0302020204030204" pitchFamily="34" charset="0"/>
                <a:sym typeface="Wingdings" panose="05000000000000000000" pitchFamily="2" charset="2"/>
              </a:rPr>
              <a:t>the</a:t>
            </a:r>
            <a:r>
              <a:rPr lang="de-DE" sz="1700" dirty="0">
                <a:solidFill>
                  <a:srgbClr val="695C5D"/>
                </a:solidFill>
                <a:cs typeface="Calibri Light" panose="020F0302020204030204" pitchFamily="34" charset="0"/>
                <a:sym typeface="Wingdings" panose="05000000000000000000" pitchFamily="2" charset="2"/>
              </a:rPr>
              <a:t> </a:t>
            </a:r>
            <a:r>
              <a:rPr lang="de-DE" sz="1700" dirty="0" err="1">
                <a:solidFill>
                  <a:srgbClr val="695C5D"/>
                </a:solidFill>
                <a:cs typeface="Calibri Light" panose="020F0302020204030204" pitchFamily="34" charset="0"/>
                <a:sym typeface="Wingdings" panose="05000000000000000000" pitchFamily="2" charset="2"/>
              </a:rPr>
              <a:t>msg.payload</a:t>
            </a:r>
            <a:r>
              <a:rPr lang="de-DE" sz="1700" dirty="0">
                <a:solidFill>
                  <a:srgbClr val="695C5D"/>
                </a:solidFill>
                <a:cs typeface="Calibri Light" panose="020F0302020204030204" pitchFamily="34" charset="0"/>
                <a:sym typeface="Wingdings" panose="05000000000000000000" pitchFamily="2" charset="2"/>
              </a:rPr>
              <a:t> </a:t>
            </a:r>
            <a:r>
              <a:rPr lang="de-DE" sz="1700" dirty="0" err="1">
                <a:solidFill>
                  <a:srgbClr val="695C5D"/>
                </a:solidFill>
                <a:cs typeface="Calibri Light" panose="020F0302020204030204" pitchFamily="34" charset="0"/>
                <a:sym typeface="Wingdings" panose="05000000000000000000" pitchFamily="2" charset="2"/>
              </a:rPr>
              <a:t>as</a:t>
            </a:r>
            <a:r>
              <a:rPr lang="de-DE" sz="1700" dirty="0">
                <a:solidFill>
                  <a:srgbClr val="695C5D"/>
                </a:solidFill>
                <a:cs typeface="Calibri Light" panose="020F0302020204030204" pitchFamily="34" charset="0"/>
                <a:sym typeface="Wingdings" panose="05000000000000000000" pitchFamily="2" charset="2"/>
              </a:rPr>
              <a:t> a proper </a:t>
            </a:r>
            <a:r>
              <a:rPr lang="de-DE" sz="1700" dirty="0" err="1">
                <a:solidFill>
                  <a:srgbClr val="695C5D"/>
                </a:solidFill>
                <a:cs typeface="Calibri Light" panose="020F0302020204030204" pitchFamily="34" charset="0"/>
                <a:sym typeface="Wingdings" panose="05000000000000000000" pitchFamily="2" charset="2"/>
              </a:rPr>
              <a:t>object</a:t>
            </a:r>
            <a:r>
              <a:rPr lang="de-DE" sz="1700" dirty="0">
                <a:solidFill>
                  <a:srgbClr val="695C5D"/>
                </a:solidFill>
                <a:cs typeface="Calibri Light" panose="020F0302020204030204" pitchFamily="34" charset="0"/>
                <a:sym typeface="Wingdings" panose="05000000000000000000" pitchFamily="2" charset="2"/>
              </a:rPr>
              <a:t> and not </a:t>
            </a:r>
            <a:r>
              <a:rPr lang="de-DE" sz="1700" dirty="0" err="1">
                <a:solidFill>
                  <a:srgbClr val="695C5D"/>
                </a:solidFill>
                <a:cs typeface="Calibri Light" panose="020F0302020204030204" pitchFamily="34" charset="0"/>
                <a:sym typeface="Wingdings" panose="05000000000000000000" pitchFamily="2" charset="2"/>
              </a:rPr>
              <a:t>as</a:t>
            </a:r>
            <a:r>
              <a:rPr lang="de-DE" sz="1700" dirty="0">
                <a:solidFill>
                  <a:srgbClr val="695C5D"/>
                </a:solidFill>
                <a:cs typeface="Calibri Light" panose="020F0302020204030204" pitchFamily="34" charset="0"/>
                <a:sym typeface="Wingdings" panose="05000000000000000000" pitchFamily="2" charset="2"/>
              </a:rPr>
              <a:t> a </a:t>
            </a:r>
            <a:r>
              <a:rPr lang="de-DE" sz="1700" dirty="0" err="1">
                <a:solidFill>
                  <a:srgbClr val="695C5D"/>
                </a:solidFill>
                <a:cs typeface="Calibri Light" panose="020F0302020204030204" pitchFamily="34" charset="0"/>
                <a:sym typeface="Wingdings" panose="05000000000000000000" pitchFamily="2" charset="2"/>
              </a:rPr>
              <a:t>string</a:t>
            </a:r>
            <a:endParaRPr lang="de-DE" sz="1700" dirty="0">
              <a:solidFill>
                <a:srgbClr val="695C5D"/>
              </a:solidFill>
              <a:cs typeface="Calibri Light" panose="020F0302020204030204" pitchFamily="34" charset="0"/>
            </a:endParaRPr>
          </a:p>
        </p:txBody>
      </p:sp>
      <p:sp>
        <p:nvSpPr>
          <p:cNvPr id="3" name="Titel 2">
            <a:extLst>
              <a:ext uri="{FF2B5EF4-FFF2-40B4-BE49-F238E27FC236}">
                <a16:creationId xmlns:a16="http://schemas.microsoft.com/office/drawing/2014/main" id="{2E8D2DBE-5D51-4982-A5C9-01F72A37820C}"/>
              </a:ext>
            </a:extLst>
          </p:cNvPr>
          <p:cNvSpPr>
            <a:spLocks noGrp="1"/>
          </p:cNvSpPr>
          <p:nvPr>
            <p:ph type="title"/>
          </p:nvPr>
        </p:nvSpPr>
        <p:spPr/>
        <p:txBody>
          <a:bodyPr/>
          <a:lstStyle/>
          <a:p>
            <a:r>
              <a:rPr lang="de-DE" dirty="0"/>
              <a:t>Part 1 – Sensor B</a:t>
            </a:r>
          </a:p>
        </p:txBody>
      </p:sp>
      <p:grpSp>
        <p:nvGrpSpPr>
          <p:cNvPr id="9" name="Gruppieren 8">
            <a:extLst>
              <a:ext uri="{FF2B5EF4-FFF2-40B4-BE49-F238E27FC236}">
                <a16:creationId xmlns:a16="http://schemas.microsoft.com/office/drawing/2014/main" id="{056F53E3-AFBD-4AFF-82E8-2F48E5AAF7F1}"/>
              </a:ext>
            </a:extLst>
          </p:cNvPr>
          <p:cNvGrpSpPr/>
          <p:nvPr/>
        </p:nvGrpSpPr>
        <p:grpSpPr>
          <a:xfrm>
            <a:off x="476036" y="2839596"/>
            <a:ext cx="6799975" cy="1240866"/>
            <a:chOff x="476036" y="2839596"/>
            <a:chExt cx="6799975" cy="1240866"/>
          </a:xfrm>
        </p:grpSpPr>
        <p:pic>
          <p:nvPicPr>
            <p:cNvPr id="6" name="Grafik 5">
              <a:extLst>
                <a:ext uri="{FF2B5EF4-FFF2-40B4-BE49-F238E27FC236}">
                  <a16:creationId xmlns:a16="http://schemas.microsoft.com/office/drawing/2014/main" id="{323B1B00-47D7-4E03-968E-06BB5A1BE602}"/>
                </a:ext>
              </a:extLst>
            </p:cNvPr>
            <p:cNvPicPr>
              <a:picLocks noChangeAspect="1"/>
            </p:cNvPicPr>
            <p:nvPr/>
          </p:nvPicPr>
          <p:blipFill rotWithShape="1">
            <a:blip r:embed="rId3"/>
            <a:srcRect r="3555"/>
            <a:stretch/>
          </p:blipFill>
          <p:spPr>
            <a:xfrm>
              <a:off x="476036" y="2839596"/>
              <a:ext cx="6799975" cy="1240866"/>
            </a:xfrm>
            <a:prstGeom prst="rect">
              <a:avLst/>
            </a:prstGeom>
          </p:spPr>
        </p:pic>
        <p:sp>
          <p:nvSpPr>
            <p:cNvPr id="10" name="Rechteck 9">
              <a:extLst>
                <a:ext uri="{FF2B5EF4-FFF2-40B4-BE49-F238E27FC236}">
                  <a16:creationId xmlns:a16="http://schemas.microsoft.com/office/drawing/2014/main" id="{A4C2500D-7E54-484D-A9D7-D1FBB7C7619C}"/>
                </a:ext>
              </a:extLst>
            </p:cNvPr>
            <p:cNvSpPr/>
            <p:nvPr/>
          </p:nvSpPr>
          <p:spPr>
            <a:xfrm>
              <a:off x="883578" y="3359976"/>
              <a:ext cx="2383604" cy="561191"/>
            </a:xfrm>
            <a:prstGeom prst="rect">
              <a:avLst/>
            </a:prstGeom>
            <a:noFill/>
            <a:ln w="28575">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grpSp>
      <p:pic>
        <p:nvPicPr>
          <p:cNvPr id="11" name="Grafik 10">
            <a:extLst>
              <a:ext uri="{FF2B5EF4-FFF2-40B4-BE49-F238E27FC236}">
                <a16:creationId xmlns:a16="http://schemas.microsoft.com/office/drawing/2014/main" id="{901CFF80-F636-4087-8B06-DA7678C47775}"/>
              </a:ext>
            </a:extLst>
          </p:cNvPr>
          <p:cNvPicPr>
            <a:picLocks noChangeAspect="1"/>
          </p:cNvPicPr>
          <p:nvPr/>
        </p:nvPicPr>
        <p:blipFill rotWithShape="1">
          <a:blip r:embed="rId4"/>
          <a:srcRect t="5207" r="27258"/>
          <a:stretch/>
        </p:blipFill>
        <p:spPr>
          <a:xfrm>
            <a:off x="7585207" y="1102215"/>
            <a:ext cx="4458749" cy="4953071"/>
          </a:xfrm>
          <a:prstGeom prst="rect">
            <a:avLst/>
          </a:prstGeom>
        </p:spPr>
      </p:pic>
      <p:sp>
        <p:nvSpPr>
          <p:cNvPr id="12" name="Rechteck 11">
            <a:extLst>
              <a:ext uri="{FF2B5EF4-FFF2-40B4-BE49-F238E27FC236}">
                <a16:creationId xmlns:a16="http://schemas.microsoft.com/office/drawing/2014/main" id="{82F3F7B3-96B1-46FC-B2E9-BB174976043A}"/>
              </a:ext>
            </a:extLst>
          </p:cNvPr>
          <p:cNvSpPr/>
          <p:nvPr/>
        </p:nvSpPr>
        <p:spPr>
          <a:xfrm>
            <a:off x="7641772" y="3735977"/>
            <a:ext cx="4046599" cy="598847"/>
          </a:xfrm>
          <a:prstGeom prst="rect">
            <a:avLst/>
          </a:prstGeom>
          <a:noFill/>
          <a:ln w="28575">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Tree>
    <p:extLst>
      <p:ext uri="{BB962C8B-B14F-4D97-AF65-F5344CB8AC3E}">
        <p14:creationId xmlns:p14="http://schemas.microsoft.com/office/powerpoint/2010/main" val="67653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8" end="8"/>
                                            </p:txEl>
                                          </p:spTgt>
                                        </p:tgtEl>
                                        <p:attrNameLst>
                                          <p:attrName>style.visibility</p:attrName>
                                        </p:attrNameLst>
                                      </p:cBhvr>
                                      <p:to>
                                        <p:strVal val="visible"/>
                                      </p:to>
                                    </p:set>
                                    <p:animEffect transition="in" filter="fade">
                                      <p:cBhvr>
                                        <p:cTn id="22" dur="500"/>
                                        <p:tgtEl>
                                          <p:spTgt spid="2">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9" end="9"/>
                                            </p:txEl>
                                          </p:spTgt>
                                        </p:tgtEl>
                                        <p:attrNameLst>
                                          <p:attrName>style.visibility</p:attrName>
                                        </p:attrNameLst>
                                      </p:cBhvr>
                                      <p:to>
                                        <p:strVal val="visible"/>
                                      </p:to>
                                    </p:set>
                                    <p:animEffect transition="in" filter="fade">
                                      <p:cBhvr>
                                        <p:cTn id="30"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831C23E3-7F27-4DEE-BF86-460311A845A9}"/>
              </a:ext>
            </a:extLst>
          </p:cNvPr>
          <p:cNvSpPr>
            <a:spLocks noGrp="1"/>
          </p:cNvSpPr>
          <p:nvPr>
            <p:ph idx="1"/>
          </p:nvPr>
        </p:nvSpPr>
        <p:spPr>
          <a:xfrm>
            <a:off x="377373" y="1005841"/>
            <a:ext cx="6331652" cy="5096846"/>
          </a:xfrm>
        </p:spPr>
        <p:txBody>
          <a:bodyPr>
            <a:normAutofit/>
          </a:bodyPr>
          <a:lstStyle/>
          <a:p>
            <a:r>
              <a:rPr lang="de-DE" sz="1600" dirty="0">
                <a:solidFill>
                  <a:srgbClr val="695C5D"/>
                </a:solidFill>
                <a:cs typeface="Calibri Light" panose="020F0302020204030204" pitchFamily="34" charset="0"/>
              </a:rPr>
              <a:t>Add a simple </a:t>
            </a:r>
            <a:r>
              <a:rPr lang="de-DE" sz="1600" dirty="0" err="1">
                <a:solidFill>
                  <a:srgbClr val="695C5D"/>
                </a:solidFill>
                <a:cs typeface="Calibri Light" panose="020F0302020204030204" pitchFamily="34" charset="0"/>
              </a:rPr>
              <a:t>rule</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to</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the</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function</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select</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gripper</a:t>
            </a:r>
            <a:r>
              <a:rPr lang="de-DE" sz="1600" dirty="0">
                <a:solidFill>
                  <a:srgbClr val="695C5D"/>
                </a:solidFill>
                <a:cs typeface="Calibri Light" panose="020F0302020204030204" pitchFamily="34" charset="0"/>
              </a:rPr>
              <a:t>“ in Sensor B </a:t>
            </a:r>
            <a:r>
              <a:rPr lang="de-DE" sz="1600" dirty="0" err="1">
                <a:solidFill>
                  <a:srgbClr val="695C5D"/>
                </a:solidFill>
                <a:cs typeface="Calibri Light" panose="020F0302020204030204" pitchFamily="34" charset="0"/>
              </a:rPr>
              <a:t>which</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selects</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the</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gripper</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to</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be</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used</a:t>
            </a:r>
            <a:r>
              <a:rPr lang="de-DE" sz="1600" dirty="0">
                <a:solidFill>
                  <a:srgbClr val="695C5D"/>
                </a:solidFill>
                <a:cs typeface="Calibri Light" panose="020F0302020204030204" pitchFamily="34" charset="0"/>
              </a:rPr>
              <a:t>:</a:t>
            </a:r>
          </a:p>
          <a:p>
            <a:pPr lvl="1"/>
            <a:r>
              <a:rPr lang="de-DE" sz="1400" dirty="0" err="1">
                <a:solidFill>
                  <a:srgbClr val="695C5D"/>
                </a:solidFill>
                <a:cs typeface="Calibri Light" panose="020F0302020204030204" pitchFamily="34" charset="0"/>
              </a:rPr>
              <a:t>wp_length</a:t>
            </a:r>
            <a:r>
              <a:rPr lang="de-DE" sz="1400" dirty="0">
                <a:solidFill>
                  <a:srgbClr val="695C5D"/>
                </a:solidFill>
                <a:cs typeface="Calibri Light" panose="020F0302020204030204" pitchFamily="34" charset="0"/>
              </a:rPr>
              <a:t> &gt; 0.75 </a:t>
            </a:r>
            <a:r>
              <a:rPr lang="de-DE" sz="1400" dirty="0">
                <a:solidFill>
                  <a:srgbClr val="695C5D"/>
                </a:solidFill>
                <a:cs typeface="Calibri Light" panose="020F0302020204030204" pitchFamily="34" charset="0"/>
                <a:sym typeface="Wingdings" panose="05000000000000000000" pitchFamily="2" charset="2"/>
              </a:rPr>
              <a:t></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Gripper_A</a:t>
            </a:r>
            <a:endParaRPr lang="de-DE" sz="1400" dirty="0">
              <a:solidFill>
                <a:srgbClr val="695C5D"/>
              </a:solidFill>
              <a:cs typeface="Calibri Light" panose="020F0302020204030204" pitchFamily="34" charset="0"/>
            </a:endParaRPr>
          </a:p>
          <a:p>
            <a:pPr lvl="1"/>
            <a:r>
              <a:rPr lang="de-DE" sz="1400" dirty="0" err="1">
                <a:solidFill>
                  <a:srgbClr val="695C5D"/>
                </a:solidFill>
                <a:cs typeface="Calibri Light" panose="020F0302020204030204" pitchFamily="34" charset="0"/>
              </a:rPr>
              <a:t>wp_length</a:t>
            </a:r>
            <a:r>
              <a:rPr lang="de-DE" sz="1400" dirty="0">
                <a:solidFill>
                  <a:srgbClr val="695C5D"/>
                </a:solidFill>
                <a:cs typeface="Calibri Light" panose="020F0302020204030204" pitchFamily="34" charset="0"/>
              </a:rPr>
              <a:t> &lt;= 0.75 </a:t>
            </a:r>
            <a:r>
              <a:rPr lang="de-DE" sz="1400" dirty="0">
                <a:solidFill>
                  <a:srgbClr val="695C5D"/>
                </a:solidFill>
                <a:cs typeface="Calibri Light" panose="020F0302020204030204" pitchFamily="34" charset="0"/>
                <a:sym typeface="Wingdings" panose="05000000000000000000" pitchFamily="2" charset="2"/>
              </a:rPr>
              <a:t></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Gripper_B</a:t>
            </a:r>
            <a:endParaRPr lang="de-DE" sz="1400" dirty="0">
              <a:solidFill>
                <a:srgbClr val="695C5D"/>
              </a:solidFill>
              <a:cs typeface="Calibri Light" panose="020F0302020204030204" pitchFamily="34" charset="0"/>
            </a:endParaRPr>
          </a:p>
          <a:p>
            <a:endParaRPr lang="de-DE" sz="1600" dirty="0">
              <a:solidFill>
                <a:srgbClr val="695C5D"/>
              </a:solidFill>
              <a:cs typeface="Calibri Light" panose="020F0302020204030204" pitchFamily="34" charset="0"/>
            </a:endParaRPr>
          </a:p>
          <a:p>
            <a:r>
              <a:rPr lang="de-DE" sz="1600" dirty="0">
                <a:solidFill>
                  <a:srgbClr val="695C5D"/>
                </a:solidFill>
                <a:cs typeface="Calibri Light" panose="020F0302020204030204" pitchFamily="34" charset="0"/>
              </a:rPr>
              <a:t>Syntax </a:t>
            </a:r>
            <a:r>
              <a:rPr lang="de-DE" sz="1600" dirty="0" err="1">
                <a:solidFill>
                  <a:srgbClr val="695C5D"/>
                </a:solidFill>
                <a:cs typeface="Calibri Light" panose="020F0302020204030204" pitchFamily="34" charset="0"/>
              </a:rPr>
              <a:t>for</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if-conditions</a:t>
            </a:r>
            <a:r>
              <a:rPr lang="de-DE" sz="1600" dirty="0">
                <a:solidFill>
                  <a:srgbClr val="695C5D"/>
                </a:solidFill>
                <a:cs typeface="Calibri Light" panose="020F0302020204030204" pitchFamily="34" charset="0"/>
              </a:rPr>
              <a:t>:</a:t>
            </a:r>
          </a:p>
          <a:p>
            <a:pPr marL="842400" lvl="2" indent="0">
              <a:buNone/>
            </a:pPr>
            <a:r>
              <a:rPr lang="en-US" sz="1400" dirty="0">
                <a:solidFill>
                  <a:srgbClr val="695C5D"/>
                </a:solidFill>
                <a:latin typeface="Consolas" panose="020B0609020204030204" pitchFamily="49" charset="0"/>
                <a:cs typeface="Calibri Light" panose="020F0302020204030204" pitchFamily="34" charset="0"/>
              </a:rPr>
              <a:t>if (x &gt; 1) {</a:t>
            </a:r>
            <a:br>
              <a:rPr lang="en-US" sz="1400" dirty="0">
                <a:solidFill>
                  <a:srgbClr val="695C5D"/>
                </a:solidFill>
                <a:latin typeface="Consolas" panose="020B0609020204030204" pitchFamily="49" charset="0"/>
                <a:cs typeface="Calibri Light" panose="020F0302020204030204" pitchFamily="34" charset="0"/>
              </a:rPr>
            </a:br>
            <a:r>
              <a:rPr lang="en-US" sz="1400" dirty="0">
                <a:solidFill>
                  <a:srgbClr val="695C5D"/>
                </a:solidFill>
                <a:latin typeface="Consolas" panose="020B0609020204030204" pitchFamily="49" charset="0"/>
                <a:cs typeface="Calibri Light" panose="020F0302020204030204" pitchFamily="34" charset="0"/>
              </a:rPr>
              <a:t>    variable = &lt;value&gt;;</a:t>
            </a:r>
            <a:br>
              <a:rPr lang="en-US" sz="1400" dirty="0">
                <a:solidFill>
                  <a:srgbClr val="695C5D"/>
                </a:solidFill>
                <a:latin typeface="Consolas" panose="020B0609020204030204" pitchFamily="49" charset="0"/>
                <a:cs typeface="Calibri Light" panose="020F0302020204030204" pitchFamily="34" charset="0"/>
              </a:rPr>
            </a:br>
            <a:r>
              <a:rPr lang="en-US" sz="1400" dirty="0">
                <a:solidFill>
                  <a:srgbClr val="695C5D"/>
                </a:solidFill>
                <a:latin typeface="Consolas" panose="020B0609020204030204" pitchFamily="49" charset="0"/>
                <a:cs typeface="Calibri Light" panose="020F0302020204030204" pitchFamily="34" charset="0"/>
              </a:rPr>
              <a:t>} else {</a:t>
            </a:r>
            <a:br>
              <a:rPr lang="en-US" sz="1400" dirty="0">
                <a:solidFill>
                  <a:srgbClr val="695C5D"/>
                </a:solidFill>
                <a:latin typeface="Consolas" panose="020B0609020204030204" pitchFamily="49" charset="0"/>
                <a:cs typeface="Calibri Light" panose="020F0302020204030204" pitchFamily="34" charset="0"/>
              </a:rPr>
            </a:br>
            <a:r>
              <a:rPr lang="en-US" sz="1400" dirty="0">
                <a:solidFill>
                  <a:srgbClr val="695C5D"/>
                </a:solidFill>
                <a:latin typeface="Consolas" panose="020B0609020204030204" pitchFamily="49" charset="0"/>
                <a:cs typeface="Calibri Light" panose="020F0302020204030204" pitchFamily="34" charset="0"/>
              </a:rPr>
              <a:t>    variable = &lt;</a:t>
            </a:r>
            <a:r>
              <a:rPr lang="en-US" sz="1400" dirty="0" err="1">
                <a:solidFill>
                  <a:srgbClr val="695C5D"/>
                </a:solidFill>
                <a:latin typeface="Consolas" panose="020B0609020204030204" pitchFamily="49" charset="0"/>
                <a:cs typeface="Calibri Light" panose="020F0302020204030204" pitchFamily="34" charset="0"/>
              </a:rPr>
              <a:t>anotherValue</a:t>
            </a:r>
            <a:r>
              <a:rPr lang="en-US" sz="1400" dirty="0">
                <a:solidFill>
                  <a:srgbClr val="695C5D"/>
                </a:solidFill>
                <a:latin typeface="Consolas" panose="020B0609020204030204" pitchFamily="49" charset="0"/>
                <a:cs typeface="Calibri Light" panose="020F0302020204030204" pitchFamily="34" charset="0"/>
              </a:rPr>
              <a:t>&gt;;</a:t>
            </a:r>
            <a:br>
              <a:rPr lang="en-US" sz="1400" dirty="0">
                <a:solidFill>
                  <a:srgbClr val="695C5D"/>
                </a:solidFill>
                <a:latin typeface="Consolas" panose="020B0609020204030204" pitchFamily="49" charset="0"/>
                <a:cs typeface="Calibri Light" panose="020F0302020204030204" pitchFamily="34" charset="0"/>
              </a:rPr>
            </a:br>
            <a:r>
              <a:rPr lang="en-US" sz="1400" dirty="0">
                <a:solidFill>
                  <a:srgbClr val="695C5D"/>
                </a:solidFill>
                <a:latin typeface="Consolas" panose="020B0609020204030204" pitchFamily="49" charset="0"/>
                <a:cs typeface="Calibri Light" panose="020F0302020204030204" pitchFamily="34" charset="0"/>
              </a:rPr>
              <a:t>}</a:t>
            </a:r>
          </a:p>
          <a:p>
            <a:pPr marL="457200" lvl="1" indent="0">
              <a:buNone/>
            </a:pPr>
            <a:endParaRPr lang="de-DE" sz="1700" dirty="0">
              <a:solidFill>
                <a:srgbClr val="695C5D"/>
              </a:solidFill>
              <a:cs typeface="Calibri Light" panose="020F0302020204030204" pitchFamily="34" charset="0"/>
            </a:endParaRPr>
          </a:p>
          <a:p>
            <a:r>
              <a:rPr lang="de-DE" sz="1600" dirty="0" err="1">
                <a:solidFill>
                  <a:srgbClr val="695C5D"/>
                </a:solidFill>
                <a:cs typeface="Calibri Light" panose="020F0302020204030204" pitchFamily="34" charset="0"/>
              </a:rPr>
              <a:t>Dynamically</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compose</a:t>
            </a:r>
            <a:r>
              <a:rPr lang="de-DE" sz="1600" dirty="0">
                <a:solidFill>
                  <a:srgbClr val="695C5D"/>
                </a:solidFill>
                <a:cs typeface="Calibri Light" panose="020F0302020204030204" pitchFamily="34" charset="0"/>
              </a:rPr>
              <a:t> a URL in </a:t>
            </a:r>
            <a:r>
              <a:rPr lang="de-DE" sz="1600" dirty="0" err="1">
                <a:solidFill>
                  <a:srgbClr val="695C5D"/>
                </a:solidFill>
                <a:cs typeface="Calibri Light" panose="020F0302020204030204" pitchFamily="34" charset="0"/>
              </a:rPr>
              <a:t>order</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to</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contact</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the</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selected</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gripper</a:t>
            </a:r>
            <a:r>
              <a:rPr lang="de-DE" sz="1600" dirty="0">
                <a:solidFill>
                  <a:srgbClr val="695C5D"/>
                </a:solidFill>
                <a:cs typeface="Calibri Light" panose="020F0302020204030204" pitchFamily="34" charset="0"/>
              </a:rPr>
              <a:t>:</a:t>
            </a:r>
          </a:p>
          <a:p>
            <a:pPr lvl="1"/>
            <a:r>
              <a:rPr lang="de-DE" sz="1400" dirty="0">
                <a:solidFill>
                  <a:srgbClr val="695C5D"/>
                </a:solidFill>
                <a:cs typeface="Calibri Light" panose="020F0302020204030204" pitchFamily="34" charset="0"/>
              </a:rPr>
              <a:t>Base: </a:t>
            </a:r>
            <a:r>
              <a:rPr lang="de-DE" sz="1400" dirty="0">
                <a:solidFill>
                  <a:srgbClr val="695C5D"/>
                </a:solidFill>
                <a:cs typeface="Calibri Light" panose="020F0302020204030204" pitchFamily="34" charset="0"/>
                <a:hlinkClick r:id="rId3">
                  <a:extLst>
                    <a:ext uri="{A12FA001-AC4F-418D-AE19-62706E023703}">
                      <ahyp:hlinkClr xmlns:ahyp="http://schemas.microsoft.com/office/drawing/2018/hyperlinkcolor" val="tx"/>
                    </a:ext>
                  </a:extLst>
                </a:hlinkClick>
              </a:rPr>
              <a:t>http://localhost:1880/X</a:t>
            </a:r>
            <a:endParaRPr lang="de-DE" sz="1400" dirty="0">
              <a:solidFill>
                <a:srgbClr val="695C5D"/>
              </a:solidFill>
              <a:cs typeface="Calibri Light" panose="020F0302020204030204" pitchFamily="34" charset="0"/>
            </a:endParaRPr>
          </a:p>
          <a:p>
            <a:pPr lvl="1"/>
            <a:r>
              <a:rPr lang="de-DE" sz="1400" dirty="0">
                <a:solidFill>
                  <a:srgbClr val="695C5D"/>
                </a:solidFill>
                <a:cs typeface="Calibri Light" panose="020F0302020204030204" pitchFamily="34" charset="0"/>
              </a:rPr>
              <a:t>(X = &lt;</a:t>
            </a:r>
            <a:r>
              <a:rPr lang="de-DE" sz="1400" dirty="0" err="1">
                <a:solidFill>
                  <a:srgbClr val="695C5D"/>
                </a:solidFill>
                <a:cs typeface="Calibri Light" panose="020F0302020204030204" pitchFamily="34" charset="0"/>
              </a:rPr>
              <a:t>Gripper</a:t>
            </a:r>
            <a:r>
              <a:rPr lang="de-DE" sz="1400" dirty="0">
                <a:solidFill>
                  <a:srgbClr val="695C5D"/>
                </a:solidFill>
                <a:cs typeface="Calibri Light" panose="020F0302020204030204" pitchFamily="34" charset="0"/>
              </a:rPr>
              <a:t> </a:t>
            </a:r>
            <a:r>
              <a:rPr lang="de-DE" sz="1400" dirty="0" err="1">
                <a:solidFill>
                  <a:srgbClr val="695C5D"/>
                </a:solidFill>
                <a:cs typeface="Calibri Light" panose="020F0302020204030204" pitchFamily="34" charset="0"/>
              </a:rPr>
              <a:t>name</a:t>
            </a:r>
            <a:r>
              <a:rPr lang="de-DE" sz="1400" dirty="0">
                <a:solidFill>
                  <a:srgbClr val="695C5D"/>
                </a:solidFill>
                <a:cs typeface="Calibri Light" panose="020F0302020204030204" pitchFamily="34" charset="0"/>
              </a:rPr>
              <a:t>&gt;/</a:t>
            </a:r>
            <a:r>
              <a:rPr lang="de-DE" sz="1400" dirty="0" err="1">
                <a:solidFill>
                  <a:srgbClr val="695C5D"/>
                </a:solidFill>
                <a:cs typeface="Calibri Light" panose="020F0302020204030204" pitchFamily="34" charset="0"/>
              </a:rPr>
              <a:t>handling</a:t>
            </a:r>
            <a:r>
              <a:rPr lang="de-DE" sz="1400" dirty="0">
                <a:solidFill>
                  <a:srgbClr val="695C5D"/>
                </a:solidFill>
                <a:cs typeface="Calibri Light" panose="020F0302020204030204" pitchFamily="34" charset="0"/>
              </a:rPr>
              <a:t>)</a:t>
            </a:r>
          </a:p>
        </p:txBody>
      </p:sp>
      <p:sp>
        <p:nvSpPr>
          <p:cNvPr id="3" name="Titel 2">
            <a:extLst>
              <a:ext uri="{FF2B5EF4-FFF2-40B4-BE49-F238E27FC236}">
                <a16:creationId xmlns:a16="http://schemas.microsoft.com/office/drawing/2014/main" id="{2E8D2DBE-5D51-4982-A5C9-01F72A37820C}"/>
              </a:ext>
            </a:extLst>
          </p:cNvPr>
          <p:cNvSpPr>
            <a:spLocks noGrp="1"/>
          </p:cNvSpPr>
          <p:nvPr>
            <p:ph type="title"/>
          </p:nvPr>
        </p:nvSpPr>
        <p:spPr/>
        <p:txBody>
          <a:bodyPr/>
          <a:lstStyle/>
          <a:p>
            <a:r>
              <a:rPr lang="de-DE" dirty="0"/>
              <a:t>Part 1 – Sensor B</a:t>
            </a:r>
          </a:p>
        </p:txBody>
      </p:sp>
      <p:pic>
        <p:nvPicPr>
          <p:cNvPr id="12" name="Grafik 11">
            <a:extLst>
              <a:ext uri="{FF2B5EF4-FFF2-40B4-BE49-F238E27FC236}">
                <a16:creationId xmlns:a16="http://schemas.microsoft.com/office/drawing/2014/main" id="{5D1DECCC-13D9-4CCE-9CC1-7C8E450BA7F5}"/>
              </a:ext>
            </a:extLst>
          </p:cNvPr>
          <p:cNvPicPr>
            <a:picLocks noChangeAspect="1"/>
          </p:cNvPicPr>
          <p:nvPr/>
        </p:nvPicPr>
        <p:blipFill rotWithShape="1">
          <a:blip r:embed="rId4"/>
          <a:srcRect l="42054" t="5207" r="-234"/>
          <a:stretch/>
        </p:blipFill>
        <p:spPr>
          <a:xfrm>
            <a:off x="7989101" y="1031966"/>
            <a:ext cx="3566160" cy="4953071"/>
          </a:xfrm>
          <a:prstGeom prst="rect">
            <a:avLst/>
          </a:prstGeom>
        </p:spPr>
      </p:pic>
      <p:sp>
        <p:nvSpPr>
          <p:cNvPr id="13" name="Rechteck 12">
            <a:extLst>
              <a:ext uri="{FF2B5EF4-FFF2-40B4-BE49-F238E27FC236}">
                <a16:creationId xmlns:a16="http://schemas.microsoft.com/office/drawing/2014/main" id="{4239613B-57F0-40FE-84CB-5F843C5275EC}"/>
              </a:ext>
            </a:extLst>
          </p:cNvPr>
          <p:cNvSpPr/>
          <p:nvPr/>
        </p:nvSpPr>
        <p:spPr>
          <a:xfrm>
            <a:off x="9065623" y="4781006"/>
            <a:ext cx="1332411" cy="598847"/>
          </a:xfrm>
          <a:prstGeom prst="rect">
            <a:avLst/>
          </a:prstGeom>
          <a:noFill/>
          <a:ln w="28575">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Tree>
    <p:extLst>
      <p:ext uri="{BB962C8B-B14F-4D97-AF65-F5344CB8AC3E}">
        <p14:creationId xmlns:p14="http://schemas.microsoft.com/office/powerpoint/2010/main" val="283965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E1DC82E-2814-4F03-BDEC-2FFFAD71D97A}"/>
              </a:ext>
            </a:extLst>
          </p:cNvPr>
          <p:cNvSpPr>
            <a:spLocks noGrp="1"/>
          </p:cNvSpPr>
          <p:nvPr>
            <p:ph idx="1"/>
          </p:nvPr>
        </p:nvSpPr>
        <p:spPr/>
        <p:txBody>
          <a:bodyPr>
            <a:normAutofit/>
          </a:bodyPr>
          <a:lstStyle/>
          <a:p>
            <a:endParaRPr lang="de-DE" sz="1800" dirty="0">
              <a:solidFill>
                <a:srgbClr val="695C5D"/>
              </a:solidFill>
              <a:cs typeface="Calibri Light" panose="020F0302020204030204" pitchFamily="34" charset="0"/>
            </a:endParaRPr>
          </a:p>
          <a:p>
            <a:endParaRPr lang="de-DE" sz="1800" dirty="0">
              <a:solidFill>
                <a:srgbClr val="695C5D"/>
              </a:solidFill>
              <a:cs typeface="Calibri Light" panose="020F0302020204030204" pitchFamily="34" charset="0"/>
            </a:endParaRPr>
          </a:p>
          <a:p>
            <a:r>
              <a:rPr lang="de-DE" sz="1800" dirty="0">
                <a:solidFill>
                  <a:srgbClr val="695C5D"/>
                </a:solidFill>
                <a:cs typeface="Calibri Light" panose="020F0302020204030204" pitchFamily="34" charset="0"/>
              </a:rPr>
              <a:t>Import </a:t>
            </a:r>
            <a:r>
              <a:rPr lang="de-DE" sz="1800" dirty="0" err="1">
                <a:solidFill>
                  <a:srgbClr val="695C5D"/>
                </a:solidFill>
                <a:cs typeface="Calibri Light" panose="020F0302020204030204" pitchFamily="34" charset="0"/>
              </a:rPr>
              <a:t>the</a:t>
            </a:r>
            <a:r>
              <a:rPr lang="de-DE" sz="1800" dirty="0">
                <a:solidFill>
                  <a:srgbClr val="695C5D"/>
                </a:solidFill>
                <a:cs typeface="Calibri Light" panose="020F0302020204030204" pitchFamily="34" charset="0"/>
              </a:rPr>
              <a:t> </a:t>
            </a:r>
            <a:r>
              <a:rPr lang="de-DE" sz="1800" dirty="0" err="1">
                <a:solidFill>
                  <a:srgbClr val="695C5D"/>
                </a:solidFill>
                <a:cs typeface="Calibri Light" panose="020F0302020204030204" pitchFamily="34" charset="0"/>
              </a:rPr>
              <a:t>gripper</a:t>
            </a:r>
            <a:r>
              <a:rPr lang="de-DE" sz="1800" dirty="0">
                <a:solidFill>
                  <a:srgbClr val="695C5D"/>
                </a:solidFill>
                <a:cs typeface="Calibri Light" panose="020F0302020204030204" pitchFamily="34" charset="0"/>
              </a:rPr>
              <a:t> </a:t>
            </a:r>
            <a:r>
              <a:rPr lang="de-DE" sz="1800" dirty="0" err="1">
                <a:solidFill>
                  <a:srgbClr val="695C5D"/>
                </a:solidFill>
                <a:cs typeface="Calibri Light" panose="020F0302020204030204" pitchFamily="34" charset="0"/>
              </a:rPr>
              <a:t>flows</a:t>
            </a:r>
            <a:endParaRPr lang="de-DE" sz="1800" dirty="0">
              <a:solidFill>
                <a:srgbClr val="695C5D"/>
              </a:solidFill>
              <a:cs typeface="Calibri Light" panose="020F0302020204030204" pitchFamily="34" charset="0"/>
            </a:endParaRPr>
          </a:p>
          <a:p>
            <a:pPr marL="0" indent="0">
              <a:buNone/>
            </a:pPr>
            <a:endParaRPr lang="de-DE" sz="1800" dirty="0">
              <a:solidFill>
                <a:srgbClr val="695C5D"/>
              </a:solidFill>
              <a:cs typeface="Calibri Light" panose="020F0302020204030204" pitchFamily="34" charset="0"/>
            </a:endParaRPr>
          </a:p>
          <a:p>
            <a:r>
              <a:rPr lang="de-DE" sz="1800" dirty="0">
                <a:solidFill>
                  <a:srgbClr val="695C5D"/>
                </a:solidFill>
                <a:cs typeface="Calibri Light" panose="020F0302020204030204" pitchFamily="34" charset="0"/>
              </a:rPr>
              <a:t>Add "</a:t>
            </a:r>
            <a:r>
              <a:rPr lang="de-DE" sz="1800" dirty="0" err="1">
                <a:solidFill>
                  <a:srgbClr val="695C5D"/>
                </a:solidFill>
                <a:cs typeface="Calibri Light" panose="020F0302020204030204" pitchFamily="34" charset="0"/>
              </a:rPr>
              <a:t>debug</a:t>
            </a:r>
            <a:r>
              <a:rPr lang="de-DE" sz="1800" dirty="0">
                <a:solidFill>
                  <a:srgbClr val="695C5D"/>
                </a:solidFill>
                <a:cs typeface="Calibri Light" panose="020F0302020204030204" pitchFamily="34" charset="0"/>
              </a:rPr>
              <a:t>" </a:t>
            </a:r>
            <a:r>
              <a:rPr lang="de-DE" sz="1800" dirty="0" err="1">
                <a:solidFill>
                  <a:srgbClr val="695C5D"/>
                </a:solidFill>
                <a:cs typeface="Calibri Light" panose="020F0302020204030204" pitchFamily="34" charset="0"/>
              </a:rPr>
              <a:t>nodes</a:t>
            </a:r>
            <a:r>
              <a:rPr lang="de-DE" sz="1800" dirty="0">
                <a:solidFill>
                  <a:srgbClr val="695C5D"/>
                </a:solidFill>
                <a:cs typeface="Calibri Light" panose="020F0302020204030204" pitchFamily="34" charset="0"/>
              </a:rPr>
              <a:t> </a:t>
            </a:r>
            <a:r>
              <a:rPr lang="de-DE" sz="1800" dirty="0" err="1">
                <a:solidFill>
                  <a:srgbClr val="695C5D"/>
                </a:solidFill>
                <a:cs typeface="Calibri Light" panose="020F0302020204030204" pitchFamily="34" charset="0"/>
              </a:rPr>
              <a:t>to</a:t>
            </a:r>
            <a:r>
              <a:rPr lang="de-DE" sz="1800" dirty="0">
                <a:solidFill>
                  <a:srgbClr val="695C5D"/>
                </a:solidFill>
                <a:cs typeface="Calibri Light" panose="020F0302020204030204" pitchFamily="34" charset="0"/>
              </a:rPr>
              <a:t> track </a:t>
            </a:r>
            <a:r>
              <a:rPr lang="de-DE" sz="1800" dirty="0" err="1">
                <a:solidFill>
                  <a:srgbClr val="695C5D"/>
                </a:solidFill>
                <a:cs typeface="Calibri Light" panose="020F0302020204030204" pitchFamily="34" charset="0"/>
              </a:rPr>
              <a:t>information</a:t>
            </a:r>
            <a:r>
              <a:rPr lang="de-DE" sz="1800" dirty="0">
                <a:solidFill>
                  <a:srgbClr val="695C5D"/>
                </a:solidFill>
                <a:cs typeface="Calibri Light" panose="020F0302020204030204" pitchFamily="34" charset="0"/>
              </a:rPr>
              <a:t> </a:t>
            </a:r>
            <a:r>
              <a:rPr lang="de-DE" sz="1800" dirty="0" err="1">
                <a:solidFill>
                  <a:srgbClr val="695C5D"/>
                </a:solidFill>
                <a:cs typeface="Calibri Light" panose="020F0302020204030204" pitchFamily="34" charset="0"/>
              </a:rPr>
              <a:t>within</a:t>
            </a:r>
            <a:r>
              <a:rPr lang="de-DE" sz="1800" dirty="0">
                <a:solidFill>
                  <a:srgbClr val="695C5D"/>
                </a:solidFill>
                <a:cs typeface="Calibri Light" panose="020F0302020204030204" pitchFamily="34" charset="0"/>
              </a:rPr>
              <a:t> </a:t>
            </a:r>
            <a:r>
              <a:rPr lang="de-DE" sz="1800" dirty="0" err="1">
                <a:solidFill>
                  <a:srgbClr val="695C5D"/>
                </a:solidFill>
                <a:cs typeface="Calibri Light" panose="020F0302020204030204" pitchFamily="34" charset="0"/>
              </a:rPr>
              <a:t>the</a:t>
            </a:r>
            <a:r>
              <a:rPr lang="de-DE" sz="1800" dirty="0">
                <a:solidFill>
                  <a:srgbClr val="695C5D"/>
                </a:solidFill>
                <a:cs typeface="Calibri Light" panose="020F0302020204030204" pitchFamily="34" charset="0"/>
              </a:rPr>
              <a:t> </a:t>
            </a:r>
            <a:r>
              <a:rPr lang="de-DE" sz="1800" dirty="0" err="1">
                <a:solidFill>
                  <a:srgbClr val="695C5D"/>
                </a:solidFill>
                <a:cs typeface="Calibri Light" panose="020F0302020204030204" pitchFamily="34" charset="0"/>
              </a:rPr>
              <a:t>flow</a:t>
            </a:r>
            <a:endParaRPr lang="de-DE" sz="1800" dirty="0">
              <a:solidFill>
                <a:srgbClr val="695C5D"/>
              </a:solidFill>
              <a:cs typeface="Calibri Light" panose="020F0302020204030204" pitchFamily="34" charset="0"/>
            </a:endParaRPr>
          </a:p>
          <a:p>
            <a:endParaRPr lang="de-DE" sz="1800" dirty="0">
              <a:solidFill>
                <a:srgbClr val="695C5D"/>
              </a:solidFill>
              <a:cs typeface="Calibri Light" panose="020F0302020204030204" pitchFamily="34" charset="0"/>
            </a:endParaRPr>
          </a:p>
          <a:p>
            <a:r>
              <a:rPr lang="de-DE" sz="1800" dirty="0">
                <a:solidFill>
                  <a:srgbClr val="695C5D"/>
                </a:solidFill>
                <a:cs typeface="Calibri Light" panose="020F0302020204030204" pitchFamily="34" charset="0"/>
              </a:rPr>
              <a:t>Start </a:t>
            </a:r>
            <a:r>
              <a:rPr lang="de-DE" sz="1800" dirty="0" err="1">
                <a:solidFill>
                  <a:srgbClr val="695C5D"/>
                </a:solidFill>
                <a:cs typeface="Calibri Light" panose="020F0302020204030204" pitchFamily="34" charset="0"/>
              </a:rPr>
              <a:t>the</a:t>
            </a:r>
            <a:r>
              <a:rPr lang="de-DE" sz="1800" dirty="0">
                <a:solidFill>
                  <a:srgbClr val="695C5D"/>
                </a:solidFill>
                <a:cs typeface="Calibri Light" panose="020F0302020204030204" pitchFamily="34" charset="0"/>
              </a:rPr>
              <a:t> </a:t>
            </a:r>
            <a:r>
              <a:rPr lang="de-DE" sz="1800" dirty="0" err="1">
                <a:solidFill>
                  <a:srgbClr val="695C5D"/>
                </a:solidFill>
                <a:cs typeface="Calibri Light" panose="020F0302020204030204" pitchFamily="34" charset="0"/>
              </a:rPr>
              <a:t>scenario</a:t>
            </a:r>
            <a:r>
              <a:rPr lang="de-DE" sz="1800" dirty="0">
                <a:solidFill>
                  <a:srgbClr val="695C5D"/>
                </a:solidFill>
                <a:cs typeface="Calibri Light" panose="020F0302020204030204" pitchFamily="34" charset="0"/>
              </a:rPr>
              <a:t>:</a:t>
            </a:r>
          </a:p>
          <a:p>
            <a:pPr lvl="1"/>
            <a:r>
              <a:rPr lang="de-DE" sz="1600" dirty="0">
                <a:solidFill>
                  <a:srgbClr val="695C5D"/>
                </a:solidFill>
                <a:cs typeface="Calibri Light" panose="020F0302020204030204" pitchFamily="34" charset="0"/>
              </a:rPr>
              <a:t>Click "</a:t>
            </a:r>
            <a:r>
              <a:rPr lang="de-DE" sz="1600" dirty="0" err="1">
                <a:solidFill>
                  <a:srgbClr val="695C5D"/>
                </a:solidFill>
                <a:cs typeface="Calibri Light" panose="020F0302020204030204" pitchFamily="34" charset="0"/>
              </a:rPr>
              <a:t>inject</a:t>
            </a:r>
            <a:r>
              <a:rPr lang="de-DE" sz="1600" dirty="0">
                <a:solidFill>
                  <a:srgbClr val="695C5D"/>
                </a:solidFill>
                <a:cs typeface="Calibri Light" panose="020F0302020204030204" pitchFamily="34" charset="0"/>
              </a:rPr>
              <a:t>" in Sensor A (= a </a:t>
            </a:r>
            <a:r>
              <a:rPr lang="de-DE" sz="1600" dirty="0" err="1">
                <a:solidFill>
                  <a:srgbClr val="695C5D"/>
                </a:solidFill>
                <a:cs typeface="Calibri Light" panose="020F0302020204030204" pitchFamily="34" charset="0"/>
              </a:rPr>
              <a:t>workpiece</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arrives</a:t>
            </a:r>
            <a:r>
              <a:rPr lang="de-DE" sz="1600" dirty="0">
                <a:solidFill>
                  <a:srgbClr val="695C5D"/>
                </a:solidFill>
                <a:cs typeface="Calibri Light" panose="020F0302020204030204" pitchFamily="34" charset="0"/>
              </a:rPr>
              <a:t> at A)</a:t>
            </a:r>
          </a:p>
          <a:p>
            <a:pPr lvl="1"/>
            <a:r>
              <a:rPr lang="de-DE" sz="1600" dirty="0">
                <a:solidFill>
                  <a:srgbClr val="695C5D"/>
                </a:solidFill>
                <a:cs typeface="Calibri Light" panose="020F0302020204030204" pitchFamily="34" charset="0"/>
              </a:rPr>
              <a:t>Click "</a:t>
            </a:r>
            <a:r>
              <a:rPr lang="de-DE" sz="1600" dirty="0" err="1">
                <a:solidFill>
                  <a:srgbClr val="695C5D"/>
                </a:solidFill>
                <a:cs typeface="Calibri Light" panose="020F0302020204030204" pitchFamily="34" charset="0"/>
              </a:rPr>
              <a:t>inject</a:t>
            </a:r>
            <a:r>
              <a:rPr lang="de-DE" sz="1600" dirty="0">
                <a:solidFill>
                  <a:srgbClr val="695C5D"/>
                </a:solidFill>
                <a:cs typeface="Calibri Light" panose="020F0302020204030204" pitchFamily="34" charset="0"/>
              </a:rPr>
              <a:t>" in Sensor B (</a:t>
            </a:r>
            <a:r>
              <a:rPr lang="de-DE" sz="1600" dirty="0" err="1">
                <a:solidFill>
                  <a:srgbClr val="695C5D"/>
                </a:solidFill>
                <a:cs typeface="Calibri Light" panose="020F0302020204030204" pitchFamily="34" charset="0"/>
              </a:rPr>
              <a:t>workpiece</a:t>
            </a:r>
            <a:r>
              <a:rPr lang="de-DE" sz="1600" dirty="0">
                <a:solidFill>
                  <a:srgbClr val="695C5D"/>
                </a:solidFill>
                <a:cs typeface="Calibri Light" panose="020F0302020204030204" pitchFamily="34" charset="0"/>
              </a:rPr>
              <a:t> </a:t>
            </a:r>
            <a:r>
              <a:rPr lang="de-DE" sz="1600" dirty="0" err="1">
                <a:solidFill>
                  <a:srgbClr val="695C5D"/>
                </a:solidFill>
                <a:cs typeface="Calibri Light" panose="020F0302020204030204" pitchFamily="34" charset="0"/>
              </a:rPr>
              <a:t>arrives</a:t>
            </a:r>
            <a:r>
              <a:rPr lang="de-DE" sz="1600" dirty="0">
                <a:solidFill>
                  <a:srgbClr val="695C5D"/>
                </a:solidFill>
                <a:cs typeface="Calibri Light" panose="020F0302020204030204" pitchFamily="34" charset="0"/>
              </a:rPr>
              <a:t> at B)</a:t>
            </a:r>
          </a:p>
        </p:txBody>
      </p:sp>
      <p:sp>
        <p:nvSpPr>
          <p:cNvPr id="3" name="Titel 2">
            <a:extLst>
              <a:ext uri="{FF2B5EF4-FFF2-40B4-BE49-F238E27FC236}">
                <a16:creationId xmlns:a16="http://schemas.microsoft.com/office/drawing/2014/main" id="{34DA019F-25E8-40E5-A515-36ACA86B7A88}"/>
              </a:ext>
            </a:extLst>
          </p:cNvPr>
          <p:cNvSpPr>
            <a:spLocks noGrp="1"/>
          </p:cNvSpPr>
          <p:nvPr>
            <p:ph type="title"/>
          </p:nvPr>
        </p:nvSpPr>
        <p:spPr/>
        <p:txBody>
          <a:bodyPr/>
          <a:lstStyle/>
          <a:p>
            <a:r>
              <a:rPr lang="de-DE" dirty="0"/>
              <a:t>Part 1 – </a:t>
            </a:r>
            <a:r>
              <a:rPr lang="de-DE" dirty="0" err="1"/>
              <a:t>Grippers</a:t>
            </a:r>
            <a:r>
              <a:rPr lang="de-DE" dirty="0"/>
              <a:t> &amp; </a:t>
            </a:r>
            <a:r>
              <a:rPr lang="de-DE" dirty="0" err="1"/>
              <a:t>Testing</a:t>
            </a:r>
            <a:endParaRPr lang="de-DE" dirty="0"/>
          </a:p>
        </p:txBody>
      </p:sp>
    </p:spTree>
    <p:extLst>
      <p:ext uri="{BB962C8B-B14F-4D97-AF65-F5344CB8AC3E}">
        <p14:creationId xmlns:p14="http://schemas.microsoft.com/office/powerpoint/2010/main" val="114347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fade">
                                      <p:cBhvr>
                                        <p:cTn id="22" dur="500"/>
                                        <p:tgtEl>
                                          <p:spTgt spid="2">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1A1154-6FBE-D7CE-330C-0191C0A4298B}"/>
              </a:ext>
            </a:extLst>
          </p:cNvPr>
          <p:cNvSpPr>
            <a:spLocks noGrp="1"/>
          </p:cNvSpPr>
          <p:nvPr>
            <p:ph type="ctrTitle"/>
          </p:nvPr>
        </p:nvSpPr>
        <p:spPr>
          <a:xfrm>
            <a:off x="507999" y="3195021"/>
            <a:ext cx="11030857" cy="1116005"/>
          </a:xfrm>
        </p:spPr>
        <p:txBody>
          <a:bodyPr>
            <a:noAutofit/>
          </a:bodyPr>
          <a:lstStyle/>
          <a:p>
            <a:r>
              <a:rPr lang="de-DE" sz="4000" dirty="0" err="1"/>
              <a:t>Preparation</a:t>
            </a:r>
            <a:r>
              <a:rPr lang="de-DE" sz="4000" dirty="0"/>
              <a:t> </a:t>
            </a:r>
            <a:r>
              <a:rPr lang="de-DE" sz="4000" dirty="0" err="1"/>
              <a:t>for</a:t>
            </a:r>
            <a:r>
              <a:rPr lang="de-DE" sz="4000" dirty="0"/>
              <a:t> Part 2: </a:t>
            </a:r>
            <a:br>
              <a:rPr lang="de-DE" sz="4000" dirty="0"/>
            </a:br>
            <a:r>
              <a:rPr lang="de-DE" sz="4000" dirty="0"/>
              <a:t>An </a:t>
            </a:r>
            <a:r>
              <a:rPr lang="de-DE" sz="4000" dirty="0" err="1"/>
              <a:t>Introduction</a:t>
            </a:r>
            <a:r>
              <a:rPr lang="de-DE" sz="4000" dirty="0"/>
              <a:t> </a:t>
            </a:r>
            <a:r>
              <a:rPr lang="de-DE" sz="4000" dirty="0" err="1"/>
              <a:t>to</a:t>
            </a:r>
            <a:r>
              <a:rPr lang="de-DE" sz="4000" dirty="0"/>
              <a:t> </a:t>
            </a:r>
            <a:r>
              <a:rPr lang="de-DE" sz="4000" dirty="0" err="1"/>
              <a:t>Semantic</a:t>
            </a:r>
            <a:r>
              <a:rPr lang="de-DE" sz="4000" dirty="0"/>
              <a:t> Web Technologies</a:t>
            </a:r>
          </a:p>
        </p:txBody>
      </p:sp>
      <p:sp>
        <p:nvSpPr>
          <p:cNvPr id="3" name="Untertitel 2">
            <a:extLst>
              <a:ext uri="{FF2B5EF4-FFF2-40B4-BE49-F238E27FC236}">
                <a16:creationId xmlns:a16="http://schemas.microsoft.com/office/drawing/2014/main" id="{5F8DEB15-45FA-A9C2-E483-DCCB1B8E871F}"/>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1987181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72B760C-05DE-4326-AF39-98C18957D7DB}"/>
              </a:ext>
            </a:extLst>
          </p:cNvPr>
          <p:cNvSpPr>
            <a:spLocks noGrp="1"/>
          </p:cNvSpPr>
          <p:nvPr>
            <p:ph type="title"/>
          </p:nvPr>
        </p:nvSpPr>
        <p:spPr/>
        <p:txBody>
          <a:bodyPr>
            <a:noAutofit/>
          </a:bodyPr>
          <a:lstStyle/>
          <a:p>
            <a:r>
              <a:rPr lang="de-DE" sz="2800" dirty="0"/>
              <a:t>The </a:t>
            </a:r>
            <a:r>
              <a:rPr lang="de-DE" sz="2800" dirty="0" err="1"/>
              <a:t>Semantic</a:t>
            </a:r>
            <a:r>
              <a:rPr lang="de-DE" sz="2800" dirty="0"/>
              <a:t> Web – A </a:t>
            </a:r>
            <a:r>
              <a:rPr lang="de-DE" sz="2800" dirty="0" err="1"/>
              <a:t>technology</a:t>
            </a:r>
            <a:r>
              <a:rPr lang="de-DE" sz="2800" dirty="0"/>
              <a:t> </a:t>
            </a:r>
            <a:r>
              <a:rPr lang="de-DE" sz="2800" dirty="0" err="1"/>
              <a:t>stack</a:t>
            </a:r>
            <a:r>
              <a:rPr lang="de-DE" sz="2800" dirty="0"/>
              <a:t> </a:t>
            </a:r>
          </a:p>
        </p:txBody>
      </p:sp>
      <p:sp>
        <p:nvSpPr>
          <p:cNvPr id="6" name="Inhaltsplatzhalter 5">
            <a:extLst>
              <a:ext uri="{FF2B5EF4-FFF2-40B4-BE49-F238E27FC236}">
                <a16:creationId xmlns:a16="http://schemas.microsoft.com/office/drawing/2014/main" id="{4B637886-E36D-4A01-BA0B-2216C3B79F54}"/>
              </a:ext>
            </a:extLst>
          </p:cNvPr>
          <p:cNvSpPr>
            <a:spLocks noGrp="1"/>
          </p:cNvSpPr>
          <p:nvPr>
            <p:ph idx="11"/>
          </p:nvPr>
        </p:nvSpPr>
        <p:spPr/>
        <p:txBody>
          <a:bodyPr>
            <a:normAutofit fontScale="70000" lnSpcReduction="20000"/>
          </a:bodyPr>
          <a:lstStyle/>
          <a:p>
            <a:r>
              <a:rPr lang="de-DE" dirty="0"/>
              <a:t>More </a:t>
            </a:r>
            <a:r>
              <a:rPr lang="de-DE" dirty="0" err="1"/>
              <a:t>advanced</a:t>
            </a:r>
            <a:r>
              <a:rPr lang="de-DE" dirty="0"/>
              <a:t> W3C Standards:</a:t>
            </a:r>
          </a:p>
          <a:p>
            <a:pPr lvl="1"/>
            <a:r>
              <a:rPr lang="de-DE" dirty="0"/>
              <a:t>“</a:t>
            </a:r>
            <a:r>
              <a:rPr lang="de-DE" dirty="0">
                <a:hlinkClick r:id="rId2"/>
              </a:rPr>
              <a:t>Semantic Web Rule Language</a:t>
            </a:r>
            <a:r>
              <a:rPr lang="de-DE" dirty="0"/>
              <a:t>” (SWRL) </a:t>
            </a:r>
            <a:r>
              <a:rPr lang="de-DE" dirty="0" err="1"/>
              <a:t>is</a:t>
            </a:r>
            <a:r>
              <a:rPr lang="de-DE" dirty="0"/>
              <a:t> a </a:t>
            </a:r>
            <a:r>
              <a:rPr lang="de-DE" dirty="0" err="1"/>
              <a:t>language</a:t>
            </a:r>
            <a:r>
              <a:rPr lang="de-DE" dirty="0"/>
              <a:t> </a:t>
            </a:r>
            <a:r>
              <a:rPr lang="de-DE" dirty="0" err="1"/>
              <a:t>to</a:t>
            </a:r>
            <a:r>
              <a:rPr lang="de-DE" dirty="0"/>
              <a:t> </a:t>
            </a:r>
            <a:r>
              <a:rPr lang="de-DE" dirty="0" err="1"/>
              <a:t>define</a:t>
            </a:r>
            <a:r>
              <a:rPr lang="de-DE" dirty="0"/>
              <a:t> </a:t>
            </a:r>
            <a:r>
              <a:rPr lang="de-DE" dirty="0" err="1"/>
              <a:t>rules</a:t>
            </a:r>
            <a:r>
              <a:rPr lang="de-DE" dirty="0"/>
              <a:t> </a:t>
            </a:r>
            <a:r>
              <a:rPr lang="de-DE" dirty="0" err="1"/>
              <a:t>that</a:t>
            </a:r>
            <a:r>
              <a:rPr lang="de-DE" dirty="0"/>
              <a:t> </a:t>
            </a:r>
            <a:r>
              <a:rPr lang="de-DE" dirty="0" err="1"/>
              <a:t>go</a:t>
            </a:r>
            <a:r>
              <a:rPr lang="de-DE" dirty="0"/>
              <a:t> </a:t>
            </a:r>
            <a:r>
              <a:rPr lang="de-DE" dirty="0" err="1"/>
              <a:t>beyond</a:t>
            </a:r>
            <a:r>
              <a:rPr lang="de-DE" dirty="0"/>
              <a:t> </a:t>
            </a:r>
            <a:r>
              <a:rPr lang="de-DE" dirty="0" err="1"/>
              <a:t>OWL's</a:t>
            </a:r>
            <a:r>
              <a:rPr lang="de-DE" dirty="0"/>
              <a:t> </a:t>
            </a:r>
            <a:r>
              <a:rPr lang="de-DE" dirty="0" err="1"/>
              <a:t>rule</a:t>
            </a:r>
            <a:r>
              <a:rPr lang="de-DE" dirty="0"/>
              <a:t> </a:t>
            </a:r>
            <a:r>
              <a:rPr lang="de-DE" dirty="0" err="1"/>
              <a:t>functionalities</a:t>
            </a:r>
            <a:endParaRPr lang="de-DE" dirty="0"/>
          </a:p>
          <a:p>
            <a:pPr lvl="1"/>
            <a:r>
              <a:rPr lang="de-DE" dirty="0"/>
              <a:t>“</a:t>
            </a:r>
            <a:r>
              <a:rPr lang="de-DE" dirty="0">
                <a:hlinkClick r:id="rId3"/>
              </a:rPr>
              <a:t>Shapes </a:t>
            </a:r>
            <a:r>
              <a:rPr lang="de-DE" dirty="0" err="1">
                <a:hlinkClick r:id="rId3"/>
              </a:rPr>
              <a:t>Constraint</a:t>
            </a:r>
            <a:r>
              <a:rPr lang="de-DE" dirty="0">
                <a:hlinkClick r:id="rId3"/>
              </a:rPr>
              <a:t> Language</a:t>
            </a:r>
            <a:r>
              <a:rPr lang="de-DE" dirty="0"/>
              <a:t>” (SHACL) </a:t>
            </a:r>
            <a:r>
              <a:rPr lang="de-DE" dirty="0" err="1"/>
              <a:t>to</a:t>
            </a:r>
            <a:r>
              <a:rPr lang="de-DE" dirty="0"/>
              <a:t> </a:t>
            </a:r>
            <a:r>
              <a:rPr lang="de-DE" dirty="0" err="1"/>
              <a:t>define</a:t>
            </a:r>
            <a:r>
              <a:rPr lang="de-DE" dirty="0"/>
              <a:t> </a:t>
            </a:r>
            <a:r>
              <a:rPr lang="de-DE" dirty="0" err="1"/>
              <a:t>constraints</a:t>
            </a:r>
            <a:r>
              <a:rPr lang="de-DE" dirty="0"/>
              <a:t> </a:t>
            </a:r>
            <a:r>
              <a:rPr lang="de-DE" dirty="0" err="1"/>
              <a:t>that</a:t>
            </a:r>
            <a:r>
              <a:rPr lang="de-DE" dirty="0"/>
              <a:t> </a:t>
            </a:r>
            <a:r>
              <a:rPr lang="de-DE" dirty="0" err="1"/>
              <a:t>have</a:t>
            </a:r>
            <a:r>
              <a:rPr lang="de-DE" dirty="0"/>
              <a:t> </a:t>
            </a:r>
            <a:r>
              <a:rPr lang="de-DE" dirty="0" err="1"/>
              <a:t>to</a:t>
            </a:r>
            <a:r>
              <a:rPr lang="de-DE" dirty="0"/>
              <a:t> </a:t>
            </a:r>
            <a:r>
              <a:rPr lang="de-DE" dirty="0" err="1"/>
              <a:t>be</a:t>
            </a:r>
            <a:r>
              <a:rPr lang="de-DE" dirty="0"/>
              <a:t> </a:t>
            </a:r>
            <a:r>
              <a:rPr lang="de-DE" dirty="0" err="1"/>
              <a:t>satisfied</a:t>
            </a:r>
            <a:r>
              <a:rPr lang="de-DE" dirty="0"/>
              <a:t> </a:t>
            </a:r>
            <a:r>
              <a:rPr lang="de-DE" dirty="0" err="1"/>
              <a:t>by</a:t>
            </a:r>
            <a:r>
              <a:rPr lang="de-DE" dirty="0"/>
              <a:t> an RDF </a:t>
            </a:r>
            <a:r>
              <a:rPr lang="de-DE" dirty="0" err="1"/>
              <a:t>graph</a:t>
            </a:r>
            <a:endParaRPr lang="de-DE" dirty="0"/>
          </a:p>
          <a:p>
            <a:pPr lvl="1"/>
            <a:endParaRPr lang="de-DE" dirty="0"/>
          </a:p>
          <a:p>
            <a:r>
              <a:rPr lang="de-DE" dirty="0"/>
              <a:t>W3C </a:t>
            </a:r>
            <a:r>
              <a:rPr lang="de-DE" dirty="0" err="1"/>
              <a:t>standards</a:t>
            </a:r>
            <a:r>
              <a:rPr lang="de-DE" dirty="0"/>
              <a:t> </a:t>
            </a:r>
            <a:r>
              <a:rPr lang="de-DE" dirty="0" err="1"/>
              <a:t>of</a:t>
            </a:r>
            <a:r>
              <a:rPr lang="de-DE" dirty="0"/>
              <a:t> </a:t>
            </a:r>
            <a:r>
              <a:rPr lang="de-DE" dirty="0" err="1"/>
              <a:t>the</a:t>
            </a:r>
            <a:r>
              <a:rPr lang="de-DE" dirty="0"/>
              <a:t> </a:t>
            </a:r>
            <a:r>
              <a:rPr lang="de-DE" dirty="0" err="1"/>
              <a:t>Semantic</a:t>
            </a:r>
            <a:r>
              <a:rPr lang="de-DE" dirty="0"/>
              <a:t> Web:</a:t>
            </a:r>
          </a:p>
          <a:p>
            <a:pPr lvl="1"/>
            <a:r>
              <a:rPr lang="de-DE" dirty="0"/>
              <a:t>“</a:t>
            </a:r>
            <a:r>
              <a:rPr lang="de-DE" b="1" dirty="0">
                <a:hlinkClick r:id="rId4"/>
              </a:rPr>
              <a:t>SPARQL</a:t>
            </a:r>
            <a:r>
              <a:rPr lang="de-DE" dirty="0">
                <a:hlinkClick r:id="rId4"/>
              </a:rPr>
              <a:t> Protocol And RDF Query Language</a:t>
            </a:r>
            <a:r>
              <a:rPr lang="de-DE" dirty="0"/>
              <a:t>” (SPARQL) </a:t>
            </a:r>
            <a:r>
              <a:rPr lang="de-DE" dirty="0" err="1"/>
              <a:t>is</a:t>
            </a:r>
            <a:r>
              <a:rPr lang="de-DE" dirty="0"/>
              <a:t> </a:t>
            </a:r>
            <a:r>
              <a:rPr lang="de-DE" dirty="0" err="1"/>
              <a:t>the</a:t>
            </a:r>
            <a:r>
              <a:rPr lang="de-DE" dirty="0"/>
              <a:t> </a:t>
            </a:r>
            <a:r>
              <a:rPr lang="de-DE" dirty="0" err="1"/>
              <a:t>semantic</a:t>
            </a:r>
            <a:r>
              <a:rPr lang="de-DE" dirty="0"/>
              <a:t> </a:t>
            </a:r>
            <a:r>
              <a:rPr lang="de-DE" dirty="0" err="1"/>
              <a:t>web's</a:t>
            </a:r>
            <a:r>
              <a:rPr lang="de-DE" dirty="0"/>
              <a:t> </a:t>
            </a:r>
            <a:r>
              <a:rPr lang="de-DE" dirty="0" err="1"/>
              <a:t>query</a:t>
            </a:r>
            <a:r>
              <a:rPr lang="de-DE" dirty="0"/>
              <a:t> </a:t>
            </a:r>
            <a:r>
              <a:rPr lang="de-DE" dirty="0" err="1"/>
              <a:t>language</a:t>
            </a:r>
            <a:r>
              <a:rPr lang="de-DE" dirty="0"/>
              <a:t> </a:t>
            </a:r>
            <a:r>
              <a:rPr lang="de-DE" dirty="0" err="1"/>
              <a:t>used</a:t>
            </a:r>
            <a:r>
              <a:rPr lang="de-DE" dirty="0"/>
              <a:t> </a:t>
            </a:r>
            <a:r>
              <a:rPr lang="de-DE" dirty="0" err="1"/>
              <a:t>to</a:t>
            </a:r>
            <a:r>
              <a:rPr lang="de-DE" dirty="0"/>
              <a:t> </a:t>
            </a:r>
            <a:r>
              <a:rPr lang="de-DE" dirty="0" err="1"/>
              <a:t>retrieve</a:t>
            </a:r>
            <a:r>
              <a:rPr lang="de-DE" dirty="0"/>
              <a:t> </a:t>
            </a:r>
            <a:r>
              <a:rPr lang="de-DE" dirty="0" err="1"/>
              <a:t>information</a:t>
            </a:r>
            <a:endParaRPr lang="de-DE" dirty="0"/>
          </a:p>
          <a:p>
            <a:pPr lvl="1"/>
            <a:r>
              <a:rPr lang="de-DE" dirty="0"/>
              <a:t>“</a:t>
            </a:r>
            <a:r>
              <a:rPr lang="de-DE" dirty="0">
                <a:hlinkClick r:id="rId5"/>
              </a:rPr>
              <a:t>Web </a:t>
            </a:r>
            <a:r>
              <a:rPr lang="de-DE" dirty="0" err="1">
                <a:hlinkClick r:id="rId5"/>
              </a:rPr>
              <a:t>Ontology</a:t>
            </a:r>
            <a:r>
              <a:rPr lang="de-DE" dirty="0">
                <a:hlinkClick r:id="rId5"/>
              </a:rPr>
              <a:t> Language</a:t>
            </a:r>
            <a:r>
              <a:rPr lang="de-DE" dirty="0"/>
              <a:t>” (OWL) </a:t>
            </a:r>
            <a:r>
              <a:rPr lang="de-DE" dirty="0" err="1"/>
              <a:t>is</a:t>
            </a:r>
            <a:r>
              <a:rPr lang="de-DE" dirty="0"/>
              <a:t> </a:t>
            </a:r>
            <a:r>
              <a:rPr lang="de-DE" dirty="0" err="1"/>
              <a:t>used</a:t>
            </a:r>
            <a:r>
              <a:rPr lang="de-DE" dirty="0"/>
              <a:t> </a:t>
            </a:r>
            <a:r>
              <a:rPr lang="de-DE" dirty="0" err="1"/>
              <a:t>to</a:t>
            </a:r>
            <a:r>
              <a:rPr lang="de-DE" dirty="0"/>
              <a:t> </a:t>
            </a:r>
            <a:r>
              <a:rPr lang="de-DE" dirty="0" err="1"/>
              <a:t>model</a:t>
            </a:r>
            <a:r>
              <a:rPr lang="de-DE" dirty="0"/>
              <a:t> </a:t>
            </a:r>
            <a:r>
              <a:rPr lang="de-DE" dirty="0" err="1"/>
              <a:t>complex</a:t>
            </a:r>
            <a:r>
              <a:rPr lang="de-DE" dirty="0"/>
              <a:t> </a:t>
            </a:r>
            <a:r>
              <a:rPr lang="de-DE" dirty="0" err="1"/>
              <a:t>ontologies</a:t>
            </a:r>
            <a:r>
              <a:rPr lang="de-DE" dirty="0"/>
              <a:t> </a:t>
            </a:r>
            <a:r>
              <a:rPr lang="de-DE" dirty="0" err="1"/>
              <a:t>with</a:t>
            </a:r>
            <a:r>
              <a:rPr lang="de-DE" dirty="0"/>
              <a:t> </a:t>
            </a:r>
            <a:r>
              <a:rPr lang="de-DE" dirty="0" err="1"/>
              <a:t>advanced</a:t>
            </a:r>
            <a:r>
              <a:rPr lang="de-DE" dirty="0"/>
              <a:t> </a:t>
            </a:r>
            <a:r>
              <a:rPr lang="de-DE" dirty="0" err="1"/>
              <a:t>expressions</a:t>
            </a:r>
            <a:r>
              <a:rPr lang="de-DE" dirty="0"/>
              <a:t> </a:t>
            </a:r>
            <a:r>
              <a:rPr lang="de-DE" dirty="0" err="1"/>
              <a:t>about</a:t>
            </a:r>
            <a:r>
              <a:rPr lang="de-DE" dirty="0"/>
              <a:t> </a:t>
            </a:r>
            <a:r>
              <a:rPr lang="de-DE" dirty="0" err="1"/>
              <a:t>terms</a:t>
            </a:r>
            <a:r>
              <a:rPr lang="de-DE" dirty="0"/>
              <a:t> and </a:t>
            </a:r>
            <a:r>
              <a:rPr lang="de-DE" dirty="0" err="1"/>
              <a:t>their</a:t>
            </a:r>
            <a:r>
              <a:rPr lang="de-DE" dirty="0"/>
              <a:t> </a:t>
            </a:r>
            <a:r>
              <a:rPr lang="de-DE" dirty="0" err="1"/>
              <a:t>relations</a:t>
            </a:r>
            <a:endParaRPr lang="de-DE" dirty="0"/>
          </a:p>
          <a:p>
            <a:pPr lvl="1"/>
            <a:r>
              <a:rPr lang="de-DE" dirty="0">
                <a:hlinkClick r:id="rId6"/>
              </a:rPr>
              <a:t>“RDF Schema”</a:t>
            </a:r>
            <a:r>
              <a:rPr lang="de-DE" dirty="0"/>
              <a:t> (RDFS) </a:t>
            </a:r>
            <a:r>
              <a:rPr lang="de-DE" dirty="0" err="1"/>
              <a:t>adds</a:t>
            </a:r>
            <a:r>
              <a:rPr lang="de-DE" dirty="0"/>
              <a:t> </a:t>
            </a:r>
            <a:r>
              <a:rPr lang="de-DE" dirty="0" err="1"/>
              <a:t>ways</a:t>
            </a:r>
            <a:r>
              <a:rPr lang="de-DE" dirty="0"/>
              <a:t> </a:t>
            </a:r>
            <a:r>
              <a:rPr lang="de-DE" dirty="0" err="1"/>
              <a:t>to</a:t>
            </a:r>
            <a:r>
              <a:rPr lang="de-DE" dirty="0"/>
              <a:t> </a:t>
            </a:r>
            <a:r>
              <a:rPr lang="de-DE" dirty="0" err="1"/>
              <a:t>model</a:t>
            </a:r>
            <a:r>
              <a:rPr lang="de-DE" dirty="0"/>
              <a:t> a </a:t>
            </a:r>
            <a:r>
              <a:rPr lang="de-DE" dirty="0" err="1"/>
              <a:t>schema</a:t>
            </a:r>
            <a:r>
              <a:rPr lang="de-DE" dirty="0"/>
              <a:t> on top </a:t>
            </a:r>
            <a:r>
              <a:rPr lang="de-DE" dirty="0" err="1"/>
              <a:t>of</a:t>
            </a:r>
            <a:r>
              <a:rPr lang="de-DE" dirty="0"/>
              <a:t> RDF </a:t>
            </a:r>
            <a:r>
              <a:rPr lang="de-DE" dirty="0" err="1"/>
              <a:t>graphs</a:t>
            </a:r>
            <a:r>
              <a:rPr lang="de-DE" dirty="0"/>
              <a:t> </a:t>
            </a:r>
            <a:r>
              <a:rPr lang="de-DE" dirty="0" err="1"/>
              <a:t>which</a:t>
            </a:r>
            <a:r>
              <a:rPr lang="de-DE" dirty="0"/>
              <a:t> </a:t>
            </a:r>
            <a:r>
              <a:rPr lang="de-DE" dirty="0" err="1"/>
              <a:t>allows</a:t>
            </a:r>
            <a:r>
              <a:rPr lang="de-DE" dirty="0"/>
              <a:t> </a:t>
            </a:r>
            <a:r>
              <a:rPr lang="de-DE" dirty="0" err="1"/>
              <a:t>to</a:t>
            </a:r>
            <a:r>
              <a:rPr lang="de-DE" dirty="0"/>
              <a:t> </a:t>
            </a:r>
            <a:r>
              <a:rPr lang="de-DE" dirty="0" err="1"/>
              <a:t>define</a:t>
            </a:r>
            <a:r>
              <a:rPr lang="de-DE" dirty="0"/>
              <a:t> </a:t>
            </a:r>
            <a:r>
              <a:rPr lang="de-DE" dirty="0" err="1"/>
              <a:t>classes</a:t>
            </a:r>
            <a:r>
              <a:rPr lang="de-DE" dirty="0"/>
              <a:t> and </a:t>
            </a:r>
            <a:r>
              <a:rPr lang="de-DE" dirty="0" err="1"/>
              <a:t>class</a:t>
            </a:r>
            <a:r>
              <a:rPr lang="de-DE" dirty="0"/>
              <a:t> </a:t>
            </a:r>
            <a:r>
              <a:rPr lang="de-DE" dirty="0" err="1"/>
              <a:t>hierarchies</a:t>
            </a:r>
            <a:endParaRPr lang="de-DE" dirty="0"/>
          </a:p>
          <a:p>
            <a:pPr lvl="1"/>
            <a:r>
              <a:rPr lang="de-DE" dirty="0">
                <a:hlinkClick r:id="rId6"/>
              </a:rPr>
              <a:t>“</a:t>
            </a:r>
            <a:r>
              <a:rPr lang="de-DE" dirty="0" err="1">
                <a:hlinkClick r:id="rId6"/>
              </a:rPr>
              <a:t>Resource</a:t>
            </a:r>
            <a:r>
              <a:rPr lang="de-DE" dirty="0">
                <a:hlinkClick r:id="rId6"/>
              </a:rPr>
              <a:t> Description Framework”</a:t>
            </a:r>
            <a:r>
              <a:rPr lang="de-DE" dirty="0"/>
              <a:t> (RDF) </a:t>
            </a:r>
            <a:r>
              <a:rPr lang="de-DE" dirty="0" err="1"/>
              <a:t>is</a:t>
            </a:r>
            <a:r>
              <a:rPr lang="de-DE" dirty="0"/>
              <a:t> a </a:t>
            </a:r>
            <a:r>
              <a:rPr lang="de-DE" dirty="0" err="1"/>
              <a:t>basic</a:t>
            </a:r>
            <a:r>
              <a:rPr lang="de-DE" dirty="0"/>
              <a:t> </a:t>
            </a:r>
            <a:r>
              <a:rPr lang="de-DE" dirty="0" err="1"/>
              <a:t>technology</a:t>
            </a:r>
            <a:r>
              <a:rPr lang="de-DE" dirty="0"/>
              <a:t> </a:t>
            </a:r>
            <a:r>
              <a:rPr lang="de-DE" dirty="0" err="1"/>
              <a:t>of</a:t>
            </a:r>
            <a:r>
              <a:rPr lang="de-DE" dirty="0"/>
              <a:t> </a:t>
            </a:r>
            <a:r>
              <a:rPr lang="de-DE" dirty="0" err="1"/>
              <a:t>the</a:t>
            </a:r>
            <a:r>
              <a:rPr lang="de-DE" dirty="0"/>
              <a:t> </a:t>
            </a:r>
            <a:r>
              <a:rPr lang="de-DE" dirty="0" err="1"/>
              <a:t>semantic</a:t>
            </a:r>
            <a:r>
              <a:rPr lang="de-DE" dirty="0"/>
              <a:t> web </a:t>
            </a:r>
            <a:r>
              <a:rPr lang="de-DE" dirty="0" err="1"/>
              <a:t>used</a:t>
            </a:r>
            <a:r>
              <a:rPr lang="de-DE" dirty="0"/>
              <a:t> </a:t>
            </a:r>
            <a:r>
              <a:rPr lang="de-DE" dirty="0" err="1"/>
              <a:t>to</a:t>
            </a:r>
            <a:r>
              <a:rPr lang="de-DE" dirty="0"/>
              <a:t> </a:t>
            </a:r>
            <a:r>
              <a:rPr lang="de-DE" dirty="0" err="1"/>
              <a:t>represent</a:t>
            </a:r>
            <a:r>
              <a:rPr lang="de-DE" dirty="0"/>
              <a:t> simple </a:t>
            </a:r>
            <a:r>
              <a:rPr lang="de-DE" dirty="0" err="1"/>
              <a:t>facts</a:t>
            </a:r>
            <a:r>
              <a:rPr lang="de-DE" dirty="0"/>
              <a:t> </a:t>
            </a:r>
            <a:r>
              <a:rPr lang="de-DE" dirty="0" err="1"/>
              <a:t>about</a:t>
            </a:r>
            <a:r>
              <a:rPr lang="de-DE" dirty="0"/>
              <a:t> </a:t>
            </a:r>
            <a:r>
              <a:rPr lang="de-DE" dirty="0" err="1"/>
              <a:t>resources</a:t>
            </a:r>
            <a:r>
              <a:rPr lang="de-DE" dirty="0"/>
              <a:t> and </a:t>
            </a:r>
            <a:r>
              <a:rPr lang="de-DE" dirty="0" err="1"/>
              <a:t>relations</a:t>
            </a:r>
            <a:r>
              <a:rPr lang="de-DE" dirty="0"/>
              <a:t> </a:t>
            </a:r>
            <a:r>
              <a:rPr lang="de-DE" dirty="0" err="1"/>
              <a:t>as</a:t>
            </a:r>
            <a:r>
              <a:rPr lang="de-DE" dirty="0"/>
              <a:t> a </a:t>
            </a:r>
            <a:r>
              <a:rPr lang="de-DE" dirty="0" err="1"/>
              <a:t>graph</a:t>
            </a:r>
            <a:endParaRPr lang="de-DE" dirty="0"/>
          </a:p>
          <a:p>
            <a:pPr lvl="1"/>
            <a:endParaRPr lang="de-DE" dirty="0"/>
          </a:p>
          <a:p>
            <a:r>
              <a:rPr lang="de-DE" dirty="0"/>
              <a:t>Fundamental </a:t>
            </a:r>
            <a:r>
              <a:rPr lang="de-DE" dirty="0" err="1"/>
              <a:t>standards</a:t>
            </a:r>
            <a:r>
              <a:rPr lang="de-DE" dirty="0"/>
              <a:t>:</a:t>
            </a:r>
          </a:p>
          <a:p>
            <a:pPr lvl="1"/>
            <a:r>
              <a:rPr lang="de-DE" dirty="0">
                <a:hlinkClick r:id="rId7"/>
              </a:rPr>
              <a:t>“Extensible Markup Language”</a:t>
            </a:r>
            <a:r>
              <a:rPr lang="de-DE" dirty="0"/>
              <a:t> (XML) </a:t>
            </a:r>
            <a:r>
              <a:rPr lang="de-DE" dirty="0" err="1"/>
              <a:t>is</a:t>
            </a:r>
            <a:r>
              <a:rPr lang="de-DE" dirty="0"/>
              <a:t> a </a:t>
            </a:r>
            <a:r>
              <a:rPr lang="de-DE" dirty="0" err="1"/>
              <a:t>markup</a:t>
            </a:r>
            <a:r>
              <a:rPr lang="de-DE" dirty="0"/>
              <a:t> </a:t>
            </a:r>
            <a:r>
              <a:rPr lang="de-DE" dirty="0" err="1"/>
              <a:t>language</a:t>
            </a:r>
            <a:r>
              <a:rPr lang="de-DE" dirty="0"/>
              <a:t> </a:t>
            </a:r>
            <a:r>
              <a:rPr lang="de-DE" dirty="0" err="1"/>
              <a:t>to</a:t>
            </a:r>
            <a:r>
              <a:rPr lang="de-DE" dirty="0"/>
              <a:t> </a:t>
            </a:r>
            <a:r>
              <a:rPr lang="de-DE" dirty="0" err="1"/>
              <a:t>model</a:t>
            </a:r>
            <a:r>
              <a:rPr lang="de-DE" dirty="0"/>
              <a:t> </a:t>
            </a:r>
            <a:r>
              <a:rPr lang="de-DE" dirty="0" err="1"/>
              <a:t>hierarchically</a:t>
            </a:r>
            <a:r>
              <a:rPr lang="de-DE" dirty="0"/>
              <a:t> </a:t>
            </a:r>
            <a:r>
              <a:rPr lang="de-DE" dirty="0" err="1"/>
              <a:t>structured</a:t>
            </a:r>
            <a:r>
              <a:rPr lang="de-DE" dirty="0"/>
              <a:t> Data </a:t>
            </a:r>
            <a:r>
              <a:rPr lang="de-DE" dirty="0" err="1"/>
              <a:t>using</a:t>
            </a:r>
            <a:r>
              <a:rPr lang="de-DE" dirty="0"/>
              <a:t> </a:t>
            </a:r>
            <a:r>
              <a:rPr lang="de-DE" i="1" dirty="0"/>
              <a:t>tags</a:t>
            </a:r>
            <a:endParaRPr lang="de-DE" dirty="0"/>
          </a:p>
          <a:p>
            <a:pPr lvl="1"/>
            <a:r>
              <a:rPr lang="de-DE" dirty="0">
                <a:hlinkClick r:id="rId8"/>
              </a:rPr>
              <a:t>Uniform </a:t>
            </a:r>
            <a:r>
              <a:rPr lang="de-DE" dirty="0" err="1">
                <a:hlinkClick r:id="rId8"/>
              </a:rPr>
              <a:t>Resource</a:t>
            </a:r>
            <a:r>
              <a:rPr lang="de-DE" dirty="0">
                <a:hlinkClick r:id="rId8"/>
              </a:rPr>
              <a:t> </a:t>
            </a:r>
            <a:r>
              <a:rPr lang="de-DE" dirty="0" err="1">
                <a:hlinkClick r:id="rId8"/>
              </a:rPr>
              <a:t>Identifiers</a:t>
            </a:r>
            <a:r>
              <a:rPr lang="de-DE" dirty="0"/>
              <a:t> </a:t>
            </a:r>
            <a:r>
              <a:rPr lang="de-DE" dirty="0" err="1"/>
              <a:t>or</a:t>
            </a:r>
            <a:r>
              <a:rPr lang="de-DE" dirty="0"/>
              <a:t> </a:t>
            </a:r>
            <a:r>
              <a:rPr lang="de-DE" dirty="0" err="1"/>
              <a:t>Internationalized</a:t>
            </a:r>
            <a:r>
              <a:rPr lang="de-DE" dirty="0"/>
              <a:t> </a:t>
            </a:r>
            <a:r>
              <a:rPr lang="de-DE" dirty="0" err="1"/>
              <a:t>Resource</a:t>
            </a:r>
            <a:r>
              <a:rPr lang="de-DE" dirty="0"/>
              <a:t> </a:t>
            </a:r>
            <a:r>
              <a:rPr lang="de-DE" dirty="0" err="1"/>
              <a:t>Identifiers</a:t>
            </a:r>
            <a:r>
              <a:rPr lang="de-DE" dirty="0"/>
              <a:t> </a:t>
            </a:r>
            <a:r>
              <a:rPr lang="de-DE" dirty="0" err="1"/>
              <a:t>are</a:t>
            </a:r>
            <a:r>
              <a:rPr lang="de-DE" dirty="0"/>
              <a:t> </a:t>
            </a:r>
            <a:r>
              <a:rPr lang="de-DE" dirty="0" err="1"/>
              <a:t>used</a:t>
            </a:r>
            <a:r>
              <a:rPr lang="de-DE" dirty="0"/>
              <a:t> </a:t>
            </a:r>
            <a:r>
              <a:rPr lang="de-DE" dirty="0" err="1"/>
              <a:t>for</a:t>
            </a:r>
            <a:r>
              <a:rPr lang="de-DE" dirty="0"/>
              <a:t> IDs </a:t>
            </a:r>
            <a:r>
              <a:rPr lang="de-DE" dirty="0" err="1"/>
              <a:t>that</a:t>
            </a:r>
            <a:r>
              <a:rPr lang="de-DE" dirty="0"/>
              <a:t> </a:t>
            </a:r>
            <a:r>
              <a:rPr lang="de-DE" dirty="0" err="1"/>
              <a:t>uniquely</a:t>
            </a:r>
            <a:r>
              <a:rPr lang="de-DE" dirty="0"/>
              <a:t> </a:t>
            </a:r>
            <a:r>
              <a:rPr lang="de-DE" dirty="0" err="1"/>
              <a:t>define</a:t>
            </a:r>
            <a:r>
              <a:rPr lang="de-DE" dirty="0"/>
              <a:t> </a:t>
            </a:r>
            <a:r>
              <a:rPr lang="de-DE" dirty="0" err="1"/>
              <a:t>elements</a:t>
            </a:r>
            <a:endParaRPr lang="de-DE" dirty="0"/>
          </a:p>
        </p:txBody>
      </p:sp>
      <p:pic>
        <p:nvPicPr>
          <p:cNvPr id="1026" name="Picture 2" descr="Bildergebnis fÃ¼r semantic web layer cake">
            <a:extLst>
              <a:ext uri="{FF2B5EF4-FFF2-40B4-BE49-F238E27FC236}">
                <a16:creationId xmlns:a16="http://schemas.microsoft.com/office/drawing/2014/main" id="{13A01944-96C1-4593-9FDA-75D14072642B}"/>
              </a:ext>
            </a:extLst>
          </p:cNvPr>
          <p:cNvPicPr>
            <a:picLocks noGrp="1" noChangeAspect="1" noChangeArrowheads="1"/>
          </p:cNvPicPr>
          <p:nvPr>
            <p:ph idx="10"/>
          </p:nvPr>
        </p:nvPicPr>
        <p:blipFill>
          <a:blip r:embed="rId9">
            <a:extLst>
              <a:ext uri="{28A0092B-C50C-407E-A947-70E740481C1C}">
                <a14:useLocalDpi xmlns:a14="http://schemas.microsoft.com/office/drawing/2010/main" val="0"/>
              </a:ext>
            </a:extLst>
          </a:blip>
          <a:srcRect/>
          <a:stretch>
            <a:fillRect/>
          </a:stretch>
        </p:blipFill>
        <p:spPr bwMode="auto">
          <a:xfrm>
            <a:off x="6546715" y="1147493"/>
            <a:ext cx="4924695" cy="5175250"/>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a:extLst>
              <a:ext uri="{FF2B5EF4-FFF2-40B4-BE49-F238E27FC236}">
                <a16:creationId xmlns:a16="http://schemas.microsoft.com/office/drawing/2014/main" id="{C5C45DA7-806A-4202-8B48-F17777DCD2FD}"/>
              </a:ext>
            </a:extLst>
          </p:cNvPr>
          <p:cNvSpPr/>
          <p:nvPr/>
        </p:nvSpPr>
        <p:spPr>
          <a:xfrm>
            <a:off x="6651380" y="5811715"/>
            <a:ext cx="3876919" cy="290635"/>
          </a:xfrm>
          <a:prstGeom prst="rect">
            <a:avLst/>
          </a:prstGeom>
          <a:solidFill>
            <a:srgbClr val="DBD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URI/IRI: </a:t>
            </a:r>
            <a:r>
              <a:rPr lang="de-DE" sz="1600" dirty="0" err="1">
                <a:solidFill>
                  <a:schemeClr val="tx1"/>
                </a:solidFill>
              </a:rPr>
              <a:t>Identifiers</a:t>
            </a:r>
            <a:r>
              <a:rPr lang="de-DE" sz="1600" dirty="0">
                <a:solidFill>
                  <a:schemeClr val="tx1"/>
                </a:solidFill>
              </a:rPr>
              <a:t> </a:t>
            </a:r>
            <a:r>
              <a:rPr lang="de-DE" sz="1600" dirty="0" err="1">
                <a:solidFill>
                  <a:schemeClr val="tx1"/>
                </a:solidFill>
              </a:rPr>
              <a:t>for</a:t>
            </a:r>
            <a:r>
              <a:rPr lang="de-DE" sz="1600" dirty="0">
                <a:solidFill>
                  <a:schemeClr val="tx1"/>
                </a:solidFill>
              </a:rPr>
              <a:t> </a:t>
            </a:r>
            <a:r>
              <a:rPr lang="de-DE" sz="1600" dirty="0" err="1">
                <a:solidFill>
                  <a:schemeClr val="tx1"/>
                </a:solidFill>
              </a:rPr>
              <a:t>elements</a:t>
            </a:r>
            <a:endParaRPr lang="de-DE" sz="1600" dirty="0">
              <a:solidFill>
                <a:schemeClr val="tx1"/>
              </a:solidFill>
            </a:endParaRPr>
          </a:p>
        </p:txBody>
      </p:sp>
      <p:sp>
        <p:nvSpPr>
          <p:cNvPr id="8" name="Rechteck 7">
            <a:extLst>
              <a:ext uri="{FF2B5EF4-FFF2-40B4-BE49-F238E27FC236}">
                <a16:creationId xmlns:a16="http://schemas.microsoft.com/office/drawing/2014/main" id="{1431A3A9-D3F3-4837-9CC2-C16D7BEB5EA3}"/>
              </a:ext>
            </a:extLst>
          </p:cNvPr>
          <p:cNvSpPr/>
          <p:nvPr/>
        </p:nvSpPr>
        <p:spPr>
          <a:xfrm>
            <a:off x="8807841" y="5285934"/>
            <a:ext cx="1700140" cy="337625"/>
          </a:xfrm>
          <a:prstGeom prst="rect">
            <a:avLst/>
          </a:prstGeom>
          <a:solidFill>
            <a:srgbClr val="E7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err="1">
                <a:solidFill>
                  <a:schemeClr val="tx1"/>
                </a:solidFill>
              </a:rPr>
              <a:t>XML:Document</a:t>
            </a:r>
            <a:r>
              <a:rPr lang="de-DE" sz="1100" dirty="0">
                <a:solidFill>
                  <a:schemeClr val="tx1"/>
                </a:solidFill>
              </a:rPr>
              <a:t> </a:t>
            </a:r>
            <a:r>
              <a:rPr lang="de-DE" sz="1100" dirty="0" err="1">
                <a:solidFill>
                  <a:schemeClr val="tx1"/>
                </a:solidFill>
              </a:rPr>
              <a:t>structure</a:t>
            </a:r>
            <a:endParaRPr lang="de-DE" sz="1100" dirty="0">
              <a:solidFill>
                <a:schemeClr val="tx1"/>
              </a:solidFill>
            </a:endParaRPr>
          </a:p>
        </p:txBody>
      </p:sp>
      <p:sp>
        <p:nvSpPr>
          <p:cNvPr id="9" name="Rechteck 8">
            <a:extLst>
              <a:ext uri="{FF2B5EF4-FFF2-40B4-BE49-F238E27FC236}">
                <a16:creationId xmlns:a16="http://schemas.microsoft.com/office/drawing/2014/main" id="{91D1F411-A0A8-443E-A5D0-B685918B4115}"/>
              </a:ext>
            </a:extLst>
          </p:cNvPr>
          <p:cNvSpPr/>
          <p:nvPr/>
        </p:nvSpPr>
        <p:spPr>
          <a:xfrm>
            <a:off x="6651379" y="4767773"/>
            <a:ext cx="1989701" cy="855785"/>
          </a:xfrm>
          <a:prstGeom prst="rect">
            <a:avLst/>
          </a:prstGeom>
          <a:solidFill>
            <a:srgbClr val="F0DC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rPr>
              <a:t>RDF: </a:t>
            </a:r>
            <a:r>
              <a:rPr lang="de-DE" sz="1400" dirty="0" err="1">
                <a:solidFill>
                  <a:schemeClr val="tx1"/>
                </a:solidFill>
              </a:rPr>
              <a:t>Represent</a:t>
            </a:r>
            <a:r>
              <a:rPr lang="de-DE" sz="1400" dirty="0">
                <a:solidFill>
                  <a:schemeClr val="tx1"/>
                </a:solidFill>
              </a:rPr>
              <a:t> simple </a:t>
            </a:r>
            <a:r>
              <a:rPr lang="de-DE" sz="1400" dirty="0" err="1">
                <a:solidFill>
                  <a:schemeClr val="tx1"/>
                </a:solidFill>
              </a:rPr>
              <a:t>facts</a:t>
            </a:r>
            <a:r>
              <a:rPr lang="de-DE" sz="1400" dirty="0">
                <a:solidFill>
                  <a:schemeClr val="tx1"/>
                </a:solidFill>
              </a:rPr>
              <a:t> </a:t>
            </a:r>
            <a:r>
              <a:rPr lang="de-DE" sz="1400" dirty="0" err="1">
                <a:solidFill>
                  <a:schemeClr val="tx1"/>
                </a:solidFill>
              </a:rPr>
              <a:t>as</a:t>
            </a:r>
            <a:r>
              <a:rPr lang="de-DE" sz="1400" dirty="0">
                <a:solidFill>
                  <a:schemeClr val="tx1"/>
                </a:solidFill>
              </a:rPr>
              <a:t> a </a:t>
            </a:r>
            <a:r>
              <a:rPr lang="de-DE" sz="1400" dirty="0" err="1">
                <a:solidFill>
                  <a:schemeClr val="tx1"/>
                </a:solidFill>
              </a:rPr>
              <a:t>graph</a:t>
            </a:r>
            <a:endParaRPr lang="de-DE" sz="1400" dirty="0">
              <a:solidFill>
                <a:schemeClr val="tx1"/>
              </a:solidFill>
            </a:endParaRPr>
          </a:p>
        </p:txBody>
      </p:sp>
      <p:sp>
        <p:nvSpPr>
          <p:cNvPr id="10" name="Rechteck 9">
            <a:extLst>
              <a:ext uri="{FF2B5EF4-FFF2-40B4-BE49-F238E27FC236}">
                <a16:creationId xmlns:a16="http://schemas.microsoft.com/office/drawing/2014/main" id="{C12F0D85-C867-4D19-BDEB-17329B1DC620}"/>
              </a:ext>
            </a:extLst>
          </p:cNvPr>
          <p:cNvSpPr/>
          <p:nvPr/>
        </p:nvSpPr>
        <p:spPr>
          <a:xfrm>
            <a:off x="7916299" y="4172923"/>
            <a:ext cx="1471541" cy="406693"/>
          </a:xfrm>
          <a:prstGeom prst="rect">
            <a:avLst/>
          </a:prstGeom>
          <a:solidFill>
            <a:srgbClr val="F0DC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rPr>
              <a:t>RDFS: Simple Models</a:t>
            </a:r>
          </a:p>
        </p:txBody>
      </p:sp>
      <p:sp>
        <p:nvSpPr>
          <p:cNvPr id="11" name="Rechteck 10">
            <a:extLst>
              <a:ext uri="{FF2B5EF4-FFF2-40B4-BE49-F238E27FC236}">
                <a16:creationId xmlns:a16="http://schemas.microsoft.com/office/drawing/2014/main" id="{CBA4C202-E6D3-45D3-BB94-E616276697EF}"/>
              </a:ext>
            </a:extLst>
          </p:cNvPr>
          <p:cNvSpPr/>
          <p:nvPr/>
        </p:nvSpPr>
        <p:spPr>
          <a:xfrm>
            <a:off x="7916299" y="3463084"/>
            <a:ext cx="1521212" cy="560348"/>
          </a:xfrm>
          <a:prstGeom prst="rect">
            <a:avLst/>
          </a:prstGeom>
          <a:solidFill>
            <a:srgbClr val="FFD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OWL: </a:t>
            </a:r>
            <a:r>
              <a:rPr lang="de-DE" sz="1200" dirty="0" err="1">
                <a:solidFill>
                  <a:schemeClr val="tx1"/>
                </a:solidFill>
              </a:rPr>
              <a:t>Advanced</a:t>
            </a:r>
            <a:r>
              <a:rPr lang="de-DE" sz="1200" dirty="0">
                <a:solidFill>
                  <a:schemeClr val="tx1"/>
                </a:solidFill>
              </a:rPr>
              <a:t> Models</a:t>
            </a:r>
          </a:p>
        </p:txBody>
      </p:sp>
      <p:sp>
        <p:nvSpPr>
          <p:cNvPr id="12" name="Rechteck 11">
            <a:extLst>
              <a:ext uri="{FF2B5EF4-FFF2-40B4-BE49-F238E27FC236}">
                <a16:creationId xmlns:a16="http://schemas.microsoft.com/office/drawing/2014/main" id="{981371B5-2FEF-496B-BB02-DAA48D048442}"/>
              </a:ext>
            </a:extLst>
          </p:cNvPr>
          <p:cNvSpPr/>
          <p:nvPr/>
        </p:nvSpPr>
        <p:spPr>
          <a:xfrm>
            <a:off x="6828653" y="3517898"/>
            <a:ext cx="905647" cy="1061718"/>
          </a:xfrm>
          <a:prstGeom prst="rect">
            <a:avLst/>
          </a:prstGeom>
          <a:solidFill>
            <a:srgbClr val="F0D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rPr>
              <a:t>SPARQL: Queries</a:t>
            </a:r>
          </a:p>
        </p:txBody>
      </p:sp>
      <p:sp>
        <p:nvSpPr>
          <p:cNvPr id="14" name="Rechteck 13">
            <a:extLst>
              <a:ext uri="{FF2B5EF4-FFF2-40B4-BE49-F238E27FC236}">
                <a16:creationId xmlns:a16="http://schemas.microsoft.com/office/drawing/2014/main" id="{AEAAA6E1-1BF2-4C63-A2F0-CC7B74A73319}"/>
              </a:ext>
            </a:extLst>
          </p:cNvPr>
          <p:cNvSpPr/>
          <p:nvPr/>
        </p:nvSpPr>
        <p:spPr>
          <a:xfrm>
            <a:off x="9591274" y="3517898"/>
            <a:ext cx="905648" cy="1047845"/>
          </a:xfrm>
          <a:prstGeom prst="rect">
            <a:avLst/>
          </a:prstGeom>
          <a:solidFill>
            <a:srgbClr val="E4E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rPr>
              <a:t>SWRL: </a:t>
            </a:r>
            <a:r>
              <a:rPr lang="de-DE" sz="1400" dirty="0" err="1">
                <a:solidFill>
                  <a:schemeClr val="tx1"/>
                </a:solidFill>
              </a:rPr>
              <a:t>Advanced</a:t>
            </a:r>
            <a:r>
              <a:rPr lang="de-DE" sz="1400" dirty="0">
                <a:solidFill>
                  <a:schemeClr val="tx1"/>
                </a:solidFill>
              </a:rPr>
              <a:t> Rules</a:t>
            </a:r>
          </a:p>
        </p:txBody>
      </p:sp>
    </p:spTree>
    <p:extLst>
      <p:ext uri="{BB962C8B-B14F-4D97-AF65-F5344CB8AC3E}">
        <p14:creationId xmlns:p14="http://schemas.microsoft.com/office/powerpoint/2010/main" val="263544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2" end="12"/>
                                            </p:txEl>
                                          </p:spTgt>
                                        </p:tgtEl>
                                        <p:attrNameLst>
                                          <p:attrName>style.visibility</p:attrName>
                                        </p:attrNameLst>
                                      </p:cBhvr>
                                      <p:to>
                                        <p:strVal val="visible"/>
                                      </p:to>
                                    </p:set>
                                    <p:animEffect transition="in" filter="fade">
                                      <p:cBhvr>
                                        <p:cTn id="10" dur="500"/>
                                        <p:tgtEl>
                                          <p:spTgt spid="6">
                                            <p:txEl>
                                              <p:pRg st="12" end="1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animEffect transition="in" filter="fade">
                                      <p:cBhvr>
                                        <p:cTn id="15" dur="500"/>
                                        <p:tgtEl>
                                          <p:spTgt spid="6">
                                            <p:txEl>
                                              <p:pRg st="10" end="1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11" end="11"/>
                                            </p:txEl>
                                          </p:spTgt>
                                        </p:tgtEl>
                                        <p:attrNameLst>
                                          <p:attrName>style.visibility</p:attrName>
                                        </p:attrNameLst>
                                      </p:cBhvr>
                                      <p:to>
                                        <p:strVal val="visible"/>
                                      </p:to>
                                    </p:set>
                                    <p:animEffect transition="in" filter="fade">
                                      <p:cBhvr>
                                        <p:cTn id="18" dur="500"/>
                                        <p:tgtEl>
                                          <p:spTgt spid="6">
                                            <p:txEl>
                                              <p:pRg st="11" end="1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8" end="8"/>
                                            </p:txEl>
                                          </p:spTgt>
                                        </p:tgtEl>
                                        <p:attrNameLst>
                                          <p:attrName>style.visibility</p:attrName>
                                        </p:attrNameLst>
                                      </p:cBhvr>
                                      <p:to>
                                        <p:strVal val="visible"/>
                                      </p:to>
                                    </p:set>
                                    <p:animEffect transition="in" filter="fade">
                                      <p:cBhvr>
                                        <p:cTn id="26" dur="500"/>
                                        <p:tgtEl>
                                          <p:spTgt spid="6">
                                            <p:txEl>
                                              <p:pRg st="8" end="8"/>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xEl>
                                              <p:pRg st="4" end="4"/>
                                            </p:txEl>
                                          </p:spTgt>
                                        </p:tgtEl>
                                        <p:attrNameLst>
                                          <p:attrName>style.visibility</p:attrName>
                                        </p:attrNameLst>
                                      </p:cBhvr>
                                      <p:to>
                                        <p:strVal val="visible"/>
                                      </p:to>
                                    </p:set>
                                    <p:animEffect transition="in" filter="fade">
                                      <p:cBhvr>
                                        <p:cTn id="50" dur="500"/>
                                        <p:tgtEl>
                                          <p:spTgt spid="6">
                                            <p:txEl>
                                              <p:pRg st="4" end="4"/>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6">
                                            <p:txEl>
                                              <p:pRg st="5" end="5"/>
                                            </p:txEl>
                                          </p:spTgt>
                                        </p:tgtEl>
                                        <p:attrNameLst>
                                          <p:attrName>style.visibility</p:attrName>
                                        </p:attrNameLst>
                                      </p:cBhvr>
                                      <p:to>
                                        <p:strVal val="visible"/>
                                      </p:to>
                                    </p:set>
                                    <p:animEffect transition="in" filter="fade">
                                      <p:cBhvr>
                                        <p:cTn id="53" dur="500"/>
                                        <p:tgtEl>
                                          <p:spTgt spid="6">
                                            <p:txEl>
                                              <p:pRg st="5" end="5"/>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
                                            <p:txEl>
                                              <p:pRg st="0" end="0"/>
                                            </p:txEl>
                                          </p:spTgt>
                                        </p:tgtEl>
                                        <p:attrNameLst>
                                          <p:attrName>style.visibility</p:attrName>
                                        </p:attrNameLst>
                                      </p:cBhvr>
                                      <p:to>
                                        <p:strVal val="visible"/>
                                      </p:to>
                                    </p:set>
                                    <p:animEffect transition="in" filter="fade">
                                      <p:cBhvr>
                                        <p:cTn id="61" dur="500"/>
                                        <p:tgtEl>
                                          <p:spTgt spid="6">
                                            <p:txEl>
                                              <p:pRg st="0" end="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6">
                                            <p:txEl>
                                              <p:pRg st="1" end="1"/>
                                            </p:txEl>
                                          </p:spTgt>
                                        </p:tgtEl>
                                        <p:attrNameLst>
                                          <p:attrName>style.visibility</p:attrName>
                                        </p:attrNameLst>
                                      </p:cBhvr>
                                      <p:to>
                                        <p:strVal val="visible"/>
                                      </p:to>
                                    </p:set>
                                    <p:animEffect transition="in" filter="fade">
                                      <p:cBhvr>
                                        <p:cTn id="64" dur="500"/>
                                        <p:tgtEl>
                                          <p:spTgt spid="6">
                                            <p:txEl>
                                              <p:pRg st="1" end="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6">
                                            <p:txEl>
                                              <p:pRg st="2" end="2"/>
                                            </p:txEl>
                                          </p:spTgt>
                                        </p:tgtEl>
                                        <p:attrNameLst>
                                          <p:attrName>style.visibility</p:attrName>
                                        </p:attrNameLst>
                                      </p:cBhvr>
                                      <p:to>
                                        <p:strVal val="visible"/>
                                      </p:to>
                                    </p:set>
                                    <p:animEffect transition="in" filter="fade">
                                      <p:cBhvr>
                                        <p:cTn id="6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a:extLst>
              <a:ext uri="{FF2B5EF4-FFF2-40B4-BE49-F238E27FC236}">
                <a16:creationId xmlns:a16="http://schemas.microsoft.com/office/drawing/2014/main" id="{1CD7DE2E-6D24-DF86-0FE1-DE5F0C6C935A}"/>
              </a:ext>
            </a:extLst>
          </p:cNvPr>
          <p:cNvSpPr>
            <a:spLocks noGrp="1"/>
          </p:cNvSpPr>
          <p:nvPr>
            <p:ph idx="11"/>
          </p:nvPr>
        </p:nvSpPr>
        <p:spPr>
          <a:xfrm>
            <a:off x="377373" y="1005840"/>
            <a:ext cx="5547328" cy="3501614"/>
          </a:xfrm>
        </p:spPr>
        <p:txBody>
          <a:bodyPr/>
          <a:lstStyle/>
          <a:p>
            <a:r>
              <a:rPr lang="de-DE" sz="1600" dirty="0" err="1"/>
              <a:t>Ontologies</a:t>
            </a:r>
            <a:r>
              <a:rPr lang="de-DE" sz="1600" dirty="0"/>
              <a:t> </a:t>
            </a:r>
            <a:r>
              <a:rPr lang="de-DE" sz="1600" dirty="0" err="1"/>
              <a:t>can</a:t>
            </a:r>
            <a:r>
              <a:rPr lang="de-DE" sz="1600" dirty="0"/>
              <a:t> </a:t>
            </a:r>
            <a:r>
              <a:rPr lang="de-DE" sz="1600" dirty="0" err="1"/>
              <a:t>be</a:t>
            </a:r>
            <a:r>
              <a:rPr lang="de-DE" sz="1600" dirty="0"/>
              <a:t> </a:t>
            </a:r>
            <a:r>
              <a:rPr lang="de-DE" sz="1600" dirty="0" err="1"/>
              <a:t>visualized</a:t>
            </a:r>
            <a:r>
              <a:rPr lang="de-DE" sz="1600" dirty="0"/>
              <a:t> </a:t>
            </a:r>
            <a:r>
              <a:rPr lang="de-DE" sz="1600" dirty="0" err="1"/>
              <a:t>as</a:t>
            </a:r>
            <a:r>
              <a:rPr lang="de-DE" sz="1600" dirty="0"/>
              <a:t> </a:t>
            </a:r>
            <a:r>
              <a:rPr lang="de-DE" sz="1600" dirty="0" err="1"/>
              <a:t>directed</a:t>
            </a:r>
            <a:r>
              <a:rPr lang="de-DE" sz="1600" dirty="0"/>
              <a:t> </a:t>
            </a:r>
            <a:r>
              <a:rPr lang="de-DE" sz="1600" dirty="0" err="1"/>
              <a:t>graphs</a:t>
            </a:r>
            <a:r>
              <a:rPr lang="de-DE" sz="1600" dirty="0"/>
              <a:t>:</a:t>
            </a:r>
          </a:p>
          <a:p>
            <a:pPr lvl="1"/>
            <a:r>
              <a:rPr lang="de-DE" sz="1400" dirty="0">
                <a:solidFill>
                  <a:schemeClr val="accent1"/>
                </a:solidFill>
              </a:rPr>
              <a:t>Resources</a:t>
            </a:r>
            <a:r>
              <a:rPr lang="de-DE" sz="1400" dirty="0"/>
              <a:t> (e.g. </a:t>
            </a:r>
            <a:r>
              <a:rPr lang="de-DE" sz="1400" i="1" dirty="0" err="1"/>
              <a:t>Agents</a:t>
            </a:r>
            <a:r>
              <a:rPr lang="de-DE" sz="1400" dirty="0"/>
              <a:t>, </a:t>
            </a:r>
            <a:r>
              <a:rPr lang="de-DE" sz="1400" i="1" dirty="0"/>
              <a:t>Capabilities</a:t>
            </a:r>
            <a:r>
              <a:rPr lang="de-DE" sz="1400" dirty="0"/>
              <a:t>, </a:t>
            </a:r>
            <a:r>
              <a:rPr lang="de-DE" sz="1400" i="1" dirty="0"/>
              <a:t>Products</a:t>
            </a:r>
            <a:r>
              <a:rPr lang="de-DE" sz="1400" dirty="0"/>
              <a:t>) </a:t>
            </a:r>
            <a:r>
              <a:rPr lang="de-DE" sz="1400" dirty="0" err="1"/>
              <a:t>are</a:t>
            </a:r>
            <a:r>
              <a:rPr lang="de-DE" sz="1400" dirty="0"/>
              <a:t> </a:t>
            </a:r>
            <a:r>
              <a:rPr lang="de-DE" sz="1400" dirty="0" err="1"/>
              <a:t>nodes</a:t>
            </a:r>
            <a:endParaRPr lang="de-DE" sz="1400" dirty="0"/>
          </a:p>
          <a:p>
            <a:pPr lvl="1"/>
            <a:r>
              <a:rPr lang="de-DE" sz="1400" dirty="0" err="1"/>
              <a:t>Directed</a:t>
            </a:r>
            <a:r>
              <a:rPr lang="de-DE" sz="1400" dirty="0"/>
              <a:t> </a:t>
            </a:r>
            <a:r>
              <a:rPr lang="de-DE" sz="1400" dirty="0" err="1"/>
              <a:t>edges</a:t>
            </a:r>
            <a:r>
              <a:rPr lang="de-DE" sz="1400" dirty="0"/>
              <a:t> </a:t>
            </a:r>
            <a:r>
              <a:rPr lang="de-DE" sz="1400" dirty="0" err="1"/>
              <a:t>between</a:t>
            </a:r>
            <a:r>
              <a:rPr lang="de-DE" sz="1400" dirty="0"/>
              <a:t> </a:t>
            </a:r>
            <a:r>
              <a:rPr lang="de-DE" sz="1400" dirty="0" err="1"/>
              <a:t>nodes</a:t>
            </a:r>
            <a:r>
              <a:rPr lang="de-DE" sz="1400" dirty="0"/>
              <a:t> </a:t>
            </a:r>
            <a:r>
              <a:rPr lang="de-DE" sz="1400" dirty="0" err="1"/>
              <a:t>depict</a:t>
            </a:r>
            <a:r>
              <a:rPr lang="de-DE" sz="1400" dirty="0"/>
              <a:t> </a:t>
            </a:r>
            <a:r>
              <a:rPr lang="de-DE" sz="1400" dirty="0" err="1">
                <a:solidFill>
                  <a:schemeClr val="accent1"/>
                </a:solidFill>
              </a:rPr>
              <a:t>object</a:t>
            </a:r>
            <a:r>
              <a:rPr lang="de-DE" sz="1400" dirty="0">
                <a:solidFill>
                  <a:schemeClr val="accent1"/>
                </a:solidFill>
              </a:rPr>
              <a:t> </a:t>
            </a:r>
            <a:r>
              <a:rPr lang="de-DE" sz="1400" dirty="0" err="1">
                <a:solidFill>
                  <a:schemeClr val="accent1"/>
                </a:solidFill>
              </a:rPr>
              <a:t>properties</a:t>
            </a:r>
            <a:r>
              <a:rPr lang="de-DE" sz="1400" dirty="0"/>
              <a:t> – i.e. </a:t>
            </a:r>
            <a:r>
              <a:rPr lang="de-DE" sz="1400" dirty="0" err="1"/>
              <a:t>the</a:t>
            </a:r>
            <a:r>
              <a:rPr lang="de-DE" sz="1400" dirty="0"/>
              <a:t> </a:t>
            </a:r>
            <a:r>
              <a:rPr lang="de-DE" sz="1400" dirty="0" err="1"/>
              <a:t>relations</a:t>
            </a:r>
            <a:r>
              <a:rPr lang="de-DE" sz="1400" dirty="0"/>
              <a:t> - </a:t>
            </a:r>
            <a:r>
              <a:rPr lang="de-DE" sz="1400" dirty="0" err="1"/>
              <a:t>between</a:t>
            </a:r>
            <a:r>
              <a:rPr lang="de-DE" sz="1400" dirty="0"/>
              <a:t> </a:t>
            </a:r>
            <a:r>
              <a:rPr lang="de-DE" sz="1400" dirty="0" err="1"/>
              <a:t>resources</a:t>
            </a:r>
            <a:r>
              <a:rPr lang="de-DE" sz="1400" dirty="0"/>
              <a:t> (e.g. </a:t>
            </a:r>
            <a:r>
              <a:rPr lang="de-DE" sz="1400" i="1" dirty="0" err="1"/>
              <a:t>hasCapability</a:t>
            </a:r>
            <a:r>
              <a:rPr lang="de-DE" sz="1400" dirty="0"/>
              <a:t>)</a:t>
            </a:r>
          </a:p>
          <a:p>
            <a:pPr lvl="1"/>
            <a:r>
              <a:rPr lang="de-DE" sz="1400" dirty="0"/>
              <a:t>Primitive </a:t>
            </a:r>
            <a:r>
              <a:rPr lang="de-DE" sz="1400" dirty="0" err="1"/>
              <a:t>data</a:t>
            </a:r>
            <a:r>
              <a:rPr lang="de-DE" sz="1400" dirty="0"/>
              <a:t> </a:t>
            </a:r>
            <a:r>
              <a:rPr lang="de-DE" sz="1400" dirty="0" err="1"/>
              <a:t>values</a:t>
            </a:r>
            <a:r>
              <a:rPr lang="de-DE" sz="1400" dirty="0"/>
              <a:t> (</a:t>
            </a:r>
            <a:r>
              <a:rPr lang="de-DE" sz="1400" dirty="0" err="1"/>
              <a:t>strings</a:t>
            </a:r>
            <a:r>
              <a:rPr lang="de-DE" sz="1400" dirty="0"/>
              <a:t>, </a:t>
            </a:r>
            <a:r>
              <a:rPr lang="de-DE" sz="1400" dirty="0" err="1"/>
              <a:t>numbers</a:t>
            </a:r>
            <a:r>
              <a:rPr lang="de-DE" sz="1400" dirty="0"/>
              <a:t>, …) </a:t>
            </a:r>
            <a:r>
              <a:rPr lang="de-DE" sz="1400" dirty="0" err="1"/>
              <a:t>are</a:t>
            </a:r>
            <a:r>
              <a:rPr lang="de-DE" sz="1400" dirty="0"/>
              <a:t> </a:t>
            </a:r>
            <a:r>
              <a:rPr lang="de-DE" sz="1400" dirty="0" err="1"/>
              <a:t>modeled</a:t>
            </a:r>
            <a:r>
              <a:rPr lang="de-DE" sz="1400" dirty="0"/>
              <a:t> </a:t>
            </a:r>
            <a:r>
              <a:rPr lang="de-DE" sz="1400" dirty="0" err="1"/>
              <a:t>using</a:t>
            </a:r>
            <a:r>
              <a:rPr lang="de-DE" sz="1400" dirty="0"/>
              <a:t> </a:t>
            </a:r>
            <a:r>
              <a:rPr lang="de-DE" sz="1400" dirty="0" err="1">
                <a:solidFill>
                  <a:schemeClr val="accent1"/>
                </a:solidFill>
              </a:rPr>
              <a:t>data</a:t>
            </a:r>
            <a:r>
              <a:rPr lang="de-DE" sz="1400" dirty="0">
                <a:solidFill>
                  <a:schemeClr val="accent1"/>
                </a:solidFill>
              </a:rPr>
              <a:t> </a:t>
            </a:r>
            <a:r>
              <a:rPr lang="de-DE" sz="1400" dirty="0" err="1">
                <a:solidFill>
                  <a:schemeClr val="accent1"/>
                </a:solidFill>
              </a:rPr>
              <a:t>properties</a:t>
            </a:r>
            <a:r>
              <a:rPr lang="de-DE" sz="1400" dirty="0"/>
              <a:t> (e.g. </a:t>
            </a:r>
            <a:r>
              <a:rPr lang="de-DE" sz="1400" i="1" dirty="0" err="1"/>
              <a:t>hasValue</a:t>
            </a:r>
            <a:r>
              <a:rPr lang="de-DE" sz="1400" dirty="0"/>
              <a:t>, </a:t>
            </a:r>
            <a:r>
              <a:rPr lang="de-DE" sz="1400" i="1" dirty="0" err="1"/>
              <a:t>hasDescription</a:t>
            </a:r>
            <a:r>
              <a:rPr lang="de-DE" sz="1400" dirty="0"/>
              <a:t>)</a:t>
            </a:r>
          </a:p>
          <a:p>
            <a:pPr lvl="1"/>
            <a:r>
              <a:rPr lang="de-DE" sz="1400" dirty="0"/>
              <a:t>Resources and </a:t>
            </a:r>
            <a:r>
              <a:rPr lang="de-DE" sz="1400" dirty="0" err="1"/>
              <a:t>object</a:t>
            </a:r>
            <a:r>
              <a:rPr lang="de-DE" sz="1400" dirty="0"/>
              <a:t> </a:t>
            </a:r>
            <a:r>
              <a:rPr lang="de-DE" sz="1400" dirty="0" err="1"/>
              <a:t>properties</a:t>
            </a:r>
            <a:r>
              <a:rPr lang="de-DE" sz="1400" dirty="0"/>
              <a:t> </a:t>
            </a:r>
            <a:r>
              <a:rPr lang="de-DE" sz="1400" dirty="0" err="1"/>
              <a:t>have</a:t>
            </a:r>
            <a:r>
              <a:rPr lang="de-DE" sz="1400" dirty="0"/>
              <a:t> </a:t>
            </a:r>
            <a:r>
              <a:rPr lang="de-DE" sz="1400" dirty="0" err="1"/>
              <a:t>unique</a:t>
            </a:r>
            <a:r>
              <a:rPr lang="de-DE" sz="1400" dirty="0"/>
              <a:t> IDs (URI / IRI)</a:t>
            </a:r>
            <a:br>
              <a:rPr lang="de-DE" sz="1400" dirty="0"/>
            </a:br>
            <a:r>
              <a:rPr lang="de-DE" sz="1400" dirty="0">
                <a:sym typeface="Wingdings" panose="05000000000000000000" pitchFamily="2" charset="2"/>
              </a:rPr>
              <a:t> </a:t>
            </a:r>
            <a:r>
              <a:rPr lang="de-DE" sz="1400" dirty="0" err="1">
                <a:sym typeface="Wingdings" panose="05000000000000000000" pitchFamily="2" charset="2"/>
              </a:rPr>
              <a:t>Prefixes</a:t>
            </a:r>
            <a:r>
              <a:rPr lang="de-DE" sz="1400" dirty="0">
                <a:sym typeface="Wingdings" panose="05000000000000000000" pitchFamily="2" charset="2"/>
              </a:rPr>
              <a:t> </a:t>
            </a:r>
            <a:r>
              <a:rPr lang="de-DE" sz="1400" dirty="0" err="1">
                <a:sym typeface="Wingdings" panose="05000000000000000000" pitchFamily="2" charset="2"/>
              </a:rPr>
              <a:t>allow</a:t>
            </a:r>
            <a:r>
              <a:rPr lang="de-DE" sz="1400" dirty="0">
                <a:sym typeface="Wingdings" panose="05000000000000000000" pitchFamily="2" charset="2"/>
              </a:rPr>
              <a:t> </a:t>
            </a:r>
            <a:r>
              <a:rPr lang="de-DE" sz="1400" dirty="0" err="1">
                <a:sym typeface="Wingdings" panose="05000000000000000000" pitchFamily="2" charset="2"/>
              </a:rPr>
              <a:t>to</a:t>
            </a:r>
            <a:r>
              <a:rPr lang="de-DE" sz="1400" dirty="0">
                <a:sym typeface="Wingdings" panose="05000000000000000000" pitchFamily="2" charset="2"/>
              </a:rPr>
              <a:t> </a:t>
            </a:r>
            <a:r>
              <a:rPr lang="de-DE" sz="1400" dirty="0" err="1">
                <a:sym typeface="Wingdings" panose="05000000000000000000" pitchFamily="2" charset="2"/>
              </a:rPr>
              <a:t>shorten</a:t>
            </a:r>
            <a:r>
              <a:rPr lang="de-DE" sz="1400" dirty="0">
                <a:sym typeface="Wingdings" panose="05000000000000000000" pitchFamily="2" charset="2"/>
              </a:rPr>
              <a:t> </a:t>
            </a:r>
            <a:r>
              <a:rPr lang="de-DE" sz="1400" dirty="0" err="1">
                <a:sym typeface="Wingdings" panose="05000000000000000000" pitchFamily="2" charset="2"/>
              </a:rPr>
              <a:t>these</a:t>
            </a:r>
            <a:r>
              <a:rPr lang="de-DE" sz="1400" dirty="0">
                <a:sym typeface="Wingdings" panose="05000000000000000000" pitchFamily="2" charset="2"/>
              </a:rPr>
              <a:t> IDs</a:t>
            </a:r>
          </a:p>
          <a:p>
            <a:r>
              <a:rPr lang="de-DE" sz="1600" dirty="0" err="1">
                <a:sym typeface="Wingdings" panose="05000000000000000000" pitchFamily="2" charset="2"/>
              </a:rPr>
              <a:t>Stored</a:t>
            </a:r>
            <a:r>
              <a:rPr lang="de-DE" sz="1600" dirty="0">
                <a:sym typeface="Wingdings" panose="05000000000000000000" pitchFamily="2" charset="2"/>
              </a:rPr>
              <a:t> </a:t>
            </a:r>
            <a:r>
              <a:rPr lang="de-DE" sz="1600" dirty="0" err="1">
                <a:sym typeface="Wingdings" panose="05000000000000000000" pitchFamily="2" charset="2"/>
              </a:rPr>
              <a:t>using</a:t>
            </a:r>
            <a:r>
              <a:rPr lang="de-DE" sz="1600" dirty="0">
                <a:sym typeface="Wingdings" panose="05000000000000000000" pitchFamily="2" charset="2"/>
              </a:rPr>
              <a:t> </a:t>
            </a:r>
            <a:r>
              <a:rPr lang="de-DE" sz="1600" dirty="0" err="1">
                <a:sym typeface="Wingdings" panose="05000000000000000000" pitchFamily="2" charset="2"/>
              </a:rPr>
              <a:t>various</a:t>
            </a:r>
            <a:r>
              <a:rPr lang="de-DE" sz="1600" dirty="0">
                <a:sym typeface="Wingdings" panose="05000000000000000000" pitchFamily="2" charset="2"/>
              </a:rPr>
              <a:t> </a:t>
            </a:r>
            <a:r>
              <a:rPr lang="de-DE" sz="1600" dirty="0" err="1">
                <a:sym typeface="Wingdings" panose="05000000000000000000" pitchFamily="2" charset="2"/>
              </a:rPr>
              <a:t>formats</a:t>
            </a:r>
            <a:r>
              <a:rPr lang="de-DE" sz="1600" dirty="0">
                <a:sym typeface="Wingdings" panose="05000000000000000000" pitchFamily="2" charset="2"/>
              </a:rPr>
              <a:t>, e.g. Turtle Syntax:</a:t>
            </a:r>
          </a:p>
        </p:txBody>
      </p:sp>
      <p:sp>
        <p:nvSpPr>
          <p:cNvPr id="3" name="Titel 2">
            <a:extLst>
              <a:ext uri="{FF2B5EF4-FFF2-40B4-BE49-F238E27FC236}">
                <a16:creationId xmlns:a16="http://schemas.microsoft.com/office/drawing/2014/main" id="{E7F95FDB-4C05-4051-AFA9-5F5984645B7D}"/>
              </a:ext>
            </a:extLst>
          </p:cNvPr>
          <p:cNvSpPr>
            <a:spLocks noGrp="1"/>
          </p:cNvSpPr>
          <p:nvPr>
            <p:ph type="title"/>
          </p:nvPr>
        </p:nvSpPr>
        <p:spPr/>
        <p:txBody>
          <a:bodyPr/>
          <a:lstStyle/>
          <a:p>
            <a:r>
              <a:rPr lang="de-DE" dirty="0" err="1"/>
              <a:t>Ontology</a:t>
            </a:r>
            <a:r>
              <a:rPr lang="de-DE" dirty="0"/>
              <a:t> </a:t>
            </a:r>
            <a:r>
              <a:rPr lang="de-DE" dirty="0" err="1"/>
              <a:t>Example</a:t>
            </a:r>
            <a:endParaRPr lang="de-DE" dirty="0"/>
          </a:p>
        </p:txBody>
      </p:sp>
      <p:sp>
        <p:nvSpPr>
          <p:cNvPr id="2" name="Ellipse 1">
            <a:extLst>
              <a:ext uri="{FF2B5EF4-FFF2-40B4-BE49-F238E27FC236}">
                <a16:creationId xmlns:a16="http://schemas.microsoft.com/office/drawing/2014/main" id="{CD24A83C-7422-4D43-9BC6-8AC40291F30C}"/>
              </a:ext>
            </a:extLst>
          </p:cNvPr>
          <p:cNvSpPr/>
          <p:nvPr/>
        </p:nvSpPr>
        <p:spPr>
          <a:xfrm>
            <a:off x="3033471" y="4513512"/>
            <a:ext cx="2530007" cy="431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http://hsu-hh.de#Agent1</a:t>
            </a:r>
          </a:p>
        </p:txBody>
      </p:sp>
      <p:sp>
        <p:nvSpPr>
          <p:cNvPr id="17" name="Ellipse 16">
            <a:extLst>
              <a:ext uri="{FF2B5EF4-FFF2-40B4-BE49-F238E27FC236}">
                <a16:creationId xmlns:a16="http://schemas.microsoft.com/office/drawing/2014/main" id="{2C505C87-B2ED-47FF-8E48-18B072B5F786}"/>
              </a:ext>
            </a:extLst>
          </p:cNvPr>
          <p:cNvSpPr/>
          <p:nvPr/>
        </p:nvSpPr>
        <p:spPr>
          <a:xfrm>
            <a:off x="7382503" y="3340216"/>
            <a:ext cx="3469024" cy="431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rPr>
              <a:t>http://hsu-hh.de#Agent1_Handling</a:t>
            </a:r>
          </a:p>
        </p:txBody>
      </p:sp>
      <p:cxnSp>
        <p:nvCxnSpPr>
          <p:cNvPr id="20" name="Gerade Verbindung mit Pfeil 19">
            <a:extLst>
              <a:ext uri="{FF2B5EF4-FFF2-40B4-BE49-F238E27FC236}">
                <a16:creationId xmlns:a16="http://schemas.microsoft.com/office/drawing/2014/main" id="{ECB2D3A6-F2A6-4B74-98AC-BC20E04FC832}"/>
              </a:ext>
            </a:extLst>
          </p:cNvPr>
          <p:cNvCxnSpPr>
            <a:cxnSpLocks/>
            <a:stCxn id="2" idx="6"/>
            <a:endCxn id="17" idx="2"/>
          </p:cNvCxnSpPr>
          <p:nvPr/>
        </p:nvCxnSpPr>
        <p:spPr>
          <a:xfrm flipV="1">
            <a:off x="5563478" y="3556177"/>
            <a:ext cx="1819025" cy="1173296"/>
          </a:xfrm>
          <a:prstGeom prst="curvedConnector3">
            <a:avLst>
              <a:gd name="adj1" fmla="val 50000"/>
            </a:avLst>
          </a:prstGeom>
          <a:ln w="12700">
            <a:solidFill>
              <a:schemeClr val="bg1">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51416486-9A91-4776-9B5D-2B6663F5B2F0}"/>
              </a:ext>
            </a:extLst>
          </p:cNvPr>
          <p:cNvSpPr txBox="1"/>
          <p:nvPr/>
        </p:nvSpPr>
        <p:spPr>
          <a:xfrm>
            <a:off x="5597125" y="4026549"/>
            <a:ext cx="2135136" cy="276999"/>
          </a:xfrm>
          <a:prstGeom prst="rect">
            <a:avLst/>
          </a:prstGeom>
          <a:solidFill>
            <a:schemeClr val="bg1"/>
          </a:solidFill>
        </p:spPr>
        <p:txBody>
          <a:bodyPr wrap="none" rtlCol="0">
            <a:spAutoFit/>
          </a:bodyPr>
          <a:lstStyle/>
          <a:p>
            <a:r>
              <a:rPr lang="de-DE" sz="1200" dirty="0"/>
              <a:t>http://hsu-hh.de#hasCapability</a:t>
            </a:r>
          </a:p>
        </p:txBody>
      </p:sp>
      <p:cxnSp>
        <p:nvCxnSpPr>
          <p:cNvPr id="27" name="Gerade Verbindung mit Pfeil 26">
            <a:extLst>
              <a:ext uri="{FF2B5EF4-FFF2-40B4-BE49-F238E27FC236}">
                <a16:creationId xmlns:a16="http://schemas.microsoft.com/office/drawing/2014/main" id="{20F97408-772A-4343-BB95-3754E347F7D6}"/>
              </a:ext>
            </a:extLst>
          </p:cNvPr>
          <p:cNvCxnSpPr>
            <a:cxnSpLocks/>
            <a:stCxn id="17" idx="0"/>
            <a:endCxn id="28" idx="2"/>
          </p:cNvCxnSpPr>
          <p:nvPr/>
        </p:nvCxnSpPr>
        <p:spPr>
          <a:xfrm flipH="1" flipV="1">
            <a:off x="9117014" y="2117445"/>
            <a:ext cx="1" cy="1222771"/>
          </a:xfrm>
          <a:prstGeom prst="straightConnector1">
            <a:avLst/>
          </a:prstGeom>
          <a:ln w="12700">
            <a:solidFill>
              <a:schemeClr val="bg1">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14B0F684-FA2B-404E-8A6E-ACD938C4E637}"/>
              </a:ext>
            </a:extLst>
          </p:cNvPr>
          <p:cNvSpPr txBox="1"/>
          <p:nvPr/>
        </p:nvSpPr>
        <p:spPr>
          <a:xfrm>
            <a:off x="8000106" y="2628685"/>
            <a:ext cx="2233817" cy="276999"/>
          </a:xfrm>
          <a:prstGeom prst="rect">
            <a:avLst/>
          </a:prstGeom>
          <a:solidFill>
            <a:schemeClr val="bg1"/>
          </a:solidFill>
        </p:spPr>
        <p:txBody>
          <a:bodyPr wrap="none" rtlCol="0">
            <a:spAutoFit/>
          </a:bodyPr>
          <a:lstStyle/>
          <a:p>
            <a:r>
              <a:rPr lang="de-DE" sz="1200" dirty="0"/>
              <a:t>http://hsu-hh.de#hasDescription</a:t>
            </a:r>
          </a:p>
        </p:txBody>
      </p:sp>
      <p:sp>
        <p:nvSpPr>
          <p:cNvPr id="28" name="Textfeld 27">
            <a:extLst>
              <a:ext uri="{FF2B5EF4-FFF2-40B4-BE49-F238E27FC236}">
                <a16:creationId xmlns:a16="http://schemas.microsoft.com/office/drawing/2014/main" id="{D87F83F9-CE27-4388-A635-4CB67F235694}"/>
              </a:ext>
            </a:extLst>
          </p:cNvPr>
          <p:cNvSpPr txBox="1"/>
          <p:nvPr/>
        </p:nvSpPr>
        <p:spPr>
          <a:xfrm>
            <a:off x="7539492" y="1809668"/>
            <a:ext cx="3155044" cy="307777"/>
          </a:xfrm>
          <a:prstGeom prst="rect">
            <a:avLst/>
          </a:prstGeom>
          <a:solidFill>
            <a:schemeClr val="bg1"/>
          </a:solidFill>
        </p:spPr>
        <p:txBody>
          <a:bodyPr wrap="square" rtlCol="0">
            <a:spAutoFit/>
          </a:bodyPr>
          <a:lstStyle/>
          <a:p>
            <a:r>
              <a:rPr lang="de-DE" sz="1400" dirty="0"/>
              <a:t>"Agent1's </a:t>
            </a:r>
            <a:r>
              <a:rPr lang="de-DE" sz="1400" dirty="0" err="1"/>
              <a:t>capability</a:t>
            </a:r>
            <a:r>
              <a:rPr lang="de-DE" sz="1400" dirty="0"/>
              <a:t> </a:t>
            </a:r>
            <a:r>
              <a:rPr lang="de-DE" sz="1400" dirty="0" err="1"/>
              <a:t>to</a:t>
            </a:r>
            <a:r>
              <a:rPr lang="de-DE" sz="1400" dirty="0"/>
              <a:t> handle a </a:t>
            </a:r>
            <a:r>
              <a:rPr lang="de-DE" sz="1400" dirty="0" err="1"/>
              <a:t>product</a:t>
            </a:r>
            <a:r>
              <a:rPr lang="de-DE" sz="1400" dirty="0"/>
              <a:t>"</a:t>
            </a:r>
          </a:p>
        </p:txBody>
      </p:sp>
      <p:sp>
        <p:nvSpPr>
          <p:cNvPr id="24" name="Ellipse 23">
            <a:extLst>
              <a:ext uri="{FF2B5EF4-FFF2-40B4-BE49-F238E27FC236}">
                <a16:creationId xmlns:a16="http://schemas.microsoft.com/office/drawing/2014/main" id="{5DAB6829-0360-EAE5-2F62-2D7B52ECEF8F}"/>
              </a:ext>
            </a:extLst>
          </p:cNvPr>
          <p:cNvSpPr/>
          <p:nvPr/>
        </p:nvSpPr>
        <p:spPr>
          <a:xfrm>
            <a:off x="2255645" y="5697638"/>
            <a:ext cx="2530007" cy="43192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http://hsu-hh.de#Agent</a:t>
            </a:r>
          </a:p>
        </p:txBody>
      </p:sp>
      <p:cxnSp>
        <p:nvCxnSpPr>
          <p:cNvPr id="29" name="Gerade Verbindung mit Pfeil 19">
            <a:extLst>
              <a:ext uri="{FF2B5EF4-FFF2-40B4-BE49-F238E27FC236}">
                <a16:creationId xmlns:a16="http://schemas.microsoft.com/office/drawing/2014/main" id="{B5E0EC2E-76E0-FF81-C970-EAA2E341D267}"/>
              </a:ext>
            </a:extLst>
          </p:cNvPr>
          <p:cNvCxnSpPr>
            <a:cxnSpLocks/>
            <a:stCxn id="2" idx="4"/>
            <a:endCxn id="24" idx="0"/>
          </p:cNvCxnSpPr>
          <p:nvPr/>
        </p:nvCxnSpPr>
        <p:spPr>
          <a:xfrm rot="5400000">
            <a:off x="3533460" y="4932622"/>
            <a:ext cx="752205" cy="777826"/>
          </a:xfrm>
          <a:prstGeom prst="curvedConnector3">
            <a:avLst>
              <a:gd name="adj1" fmla="val 50000"/>
            </a:avLst>
          </a:prstGeom>
          <a:ln w="12700">
            <a:solidFill>
              <a:schemeClr val="bg1">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34" name="Ellipse 33">
            <a:extLst>
              <a:ext uri="{FF2B5EF4-FFF2-40B4-BE49-F238E27FC236}">
                <a16:creationId xmlns:a16="http://schemas.microsoft.com/office/drawing/2014/main" id="{6B89C750-A64D-BF14-77E6-64AB545F87D0}"/>
              </a:ext>
            </a:extLst>
          </p:cNvPr>
          <p:cNvSpPr/>
          <p:nvPr/>
        </p:nvSpPr>
        <p:spPr>
          <a:xfrm>
            <a:off x="8258196" y="6064579"/>
            <a:ext cx="1291814" cy="43192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bg1"/>
                </a:solidFill>
              </a:rPr>
              <a:t>owl:class</a:t>
            </a:r>
            <a:endParaRPr lang="de-DE" sz="1200" dirty="0">
              <a:solidFill>
                <a:schemeClr val="bg1"/>
              </a:solidFill>
            </a:endParaRPr>
          </a:p>
        </p:txBody>
      </p:sp>
      <p:cxnSp>
        <p:nvCxnSpPr>
          <p:cNvPr id="35" name="Gerade Verbindung mit Pfeil 19">
            <a:extLst>
              <a:ext uri="{FF2B5EF4-FFF2-40B4-BE49-F238E27FC236}">
                <a16:creationId xmlns:a16="http://schemas.microsoft.com/office/drawing/2014/main" id="{78A1389D-511A-B4D5-3064-352B45351241}"/>
              </a:ext>
            </a:extLst>
          </p:cNvPr>
          <p:cNvCxnSpPr>
            <a:cxnSpLocks/>
            <a:stCxn id="24" idx="4"/>
            <a:endCxn id="34" idx="2"/>
          </p:cNvCxnSpPr>
          <p:nvPr/>
        </p:nvCxnSpPr>
        <p:spPr>
          <a:xfrm rot="16200000" flipH="1">
            <a:off x="5813932" y="3836275"/>
            <a:ext cx="150981" cy="4737547"/>
          </a:xfrm>
          <a:prstGeom prst="curvedConnector2">
            <a:avLst/>
          </a:prstGeom>
          <a:ln w="12700">
            <a:solidFill>
              <a:schemeClr val="bg1">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7B096A8D-B08E-5C41-AF8D-411F45D95B2E}"/>
              </a:ext>
            </a:extLst>
          </p:cNvPr>
          <p:cNvSpPr txBox="1"/>
          <p:nvPr/>
        </p:nvSpPr>
        <p:spPr>
          <a:xfrm>
            <a:off x="3636500" y="5135424"/>
            <a:ext cx="681084" cy="276999"/>
          </a:xfrm>
          <a:prstGeom prst="rect">
            <a:avLst/>
          </a:prstGeom>
          <a:solidFill>
            <a:schemeClr val="bg1"/>
          </a:solidFill>
        </p:spPr>
        <p:txBody>
          <a:bodyPr wrap="square" rtlCol="0">
            <a:spAutoFit/>
          </a:bodyPr>
          <a:lstStyle/>
          <a:p>
            <a:r>
              <a:rPr lang="de-DE" sz="1200" dirty="0" err="1"/>
              <a:t>rdf:type</a:t>
            </a:r>
            <a:endParaRPr lang="de-DE" sz="1200" dirty="0"/>
          </a:p>
        </p:txBody>
      </p:sp>
      <p:cxnSp>
        <p:nvCxnSpPr>
          <p:cNvPr id="52" name="Gerade Verbindung mit Pfeil 19">
            <a:extLst>
              <a:ext uri="{FF2B5EF4-FFF2-40B4-BE49-F238E27FC236}">
                <a16:creationId xmlns:a16="http://schemas.microsoft.com/office/drawing/2014/main" id="{3A060D51-6740-059C-7C9A-0FFA47522F5C}"/>
              </a:ext>
            </a:extLst>
          </p:cNvPr>
          <p:cNvCxnSpPr>
            <a:cxnSpLocks/>
            <a:stCxn id="17" idx="7"/>
          </p:cNvCxnSpPr>
          <p:nvPr/>
        </p:nvCxnSpPr>
        <p:spPr>
          <a:xfrm rot="5400000" flipH="1" flipV="1">
            <a:off x="10838734" y="2469217"/>
            <a:ext cx="439019" cy="1429487"/>
          </a:xfrm>
          <a:prstGeom prst="curvedConnector2">
            <a:avLst/>
          </a:prstGeom>
          <a:ln w="12700">
            <a:solidFill>
              <a:schemeClr val="bg1">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Gerade Verbindung mit Pfeil 19">
            <a:extLst>
              <a:ext uri="{FF2B5EF4-FFF2-40B4-BE49-F238E27FC236}">
                <a16:creationId xmlns:a16="http://schemas.microsoft.com/office/drawing/2014/main" id="{EA13B10D-E109-0316-40BE-A5F61A58E751}"/>
              </a:ext>
            </a:extLst>
          </p:cNvPr>
          <p:cNvCxnSpPr>
            <a:cxnSpLocks/>
            <a:stCxn id="17" idx="5"/>
          </p:cNvCxnSpPr>
          <p:nvPr/>
        </p:nvCxnSpPr>
        <p:spPr>
          <a:xfrm rot="16200000" flipH="1">
            <a:off x="10635383" y="3417001"/>
            <a:ext cx="873877" cy="1457642"/>
          </a:xfrm>
          <a:prstGeom prst="curvedConnector2">
            <a:avLst/>
          </a:prstGeom>
          <a:ln w="12700">
            <a:solidFill>
              <a:schemeClr val="bg1">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8" name="Gerade Verbindung mit Pfeil 19">
            <a:extLst>
              <a:ext uri="{FF2B5EF4-FFF2-40B4-BE49-F238E27FC236}">
                <a16:creationId xmlns:a16="http://schemas.microsoft.com/office/drawing/2014/main" id="{187F4725-F69A-204E-89B6-2FA3CB96349A}"/>
              </a:ext>
            </a:extLst>
          </p:cNvPr>
          <p:cNvCxnSpPr>
            <a:cxnSpLocks/>
            <a:stCxn id="17" idx="6"/>
          </p:cNvCxnSpPr>
          <p:nvPr/>
        </p:nvCxnSpPr>
        <p:spPr>
          <a:xfrm>
            <a:off x="10851527" y="3556177"/>
            <a:ext cx="1014158" cy="305818"/>
          </a:xfrm>
          <a:prstGeom prst="curvedConnector3">
            <a:avLst>
              <a:gd name="adj1" fmla="val 50000"/>
            </a:avLst>
          </a:prstGeom>
          <a:ln w="12700">
            <a:solidFill>
              <a:schemeClr val="bg1">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65" name="Freihandform: Form 64">
            <a:extLst>
              <a:ext uri="{FF2B5EF4-FFF2-40B4-BE49-F238E27FC236}">
                <a16:creationId xmlns:a16="http://schemas.microsoft.com/office/drawing/2014/main" id="{2BA1862E-418E-52E8-EA4A-6E391DFEAD53}"/>
              </a:ext>
            </a:extLst>
          </p:cNvPr>
          <p:cNvSpPr/>
          <p:nvPr/>
        </p:nvSpPr>
        <p:spPr>
          <a:xfrm>
            <a:off x="11367555" y="2117445"/>
            <a:ext cx="777829" cy="3111919"/>
          </a:xfrm>
          <a:custGeom>
            <a:avLst/>
            <a:gdLst>
              <a:gd name="connsiteX0" fmla="*/ 91374 w 1488583"/>
              <a:gd name="connsiteY0" fmla="*/ 66228 h 2641008"/>
              <a:gd name="connsiteX1" fmla="*/ 224724 w 1488583"/>
              <a:gd name="connsiteY1" fmla="*/ 761553 h 2641008"/>
              <a:gd name="connsiteX2" fmla="*/ 15174 w 1488583"/>
              <a:gd name="connsiteY2" fmla="*/ 1504503 h 2641008"/>
              <a:gd name="connsiteX3" fmla="*/ 34224 w 1488583"/>
              <a:gd name="connsiteY3" fmla="*/ 2142678 h 2641008"/>
              <a:gd name="connsiteX4" fmla="*/ 177099 w 1488583"/>
              <a:gd name="connsiteY4" fmla="*/ 2590353 h 2641008"/>
              <a:gd name="connsiteX5" fmla="*/ 405699 w 1488583"/>
              <a:gd name="connsiteY5" fmla="*/ 2609403 h 2641008"/>
              <a:gd name="connsiteX6" fmla="*/ 1301049 w 1488583"/>
              <a:gd name="connsiteY6" fmla="*/ 2399853 h 2641008"/>
              <a:gd name="connsiteX7" fmla="*/ 1386774 w 1488583"/>
              <a:gd name="connsiteY7" fmla="*/ 294828 h 2641008"/>
              <a:gd name="connsiteX8" fmla="*/ 91374 w 1488583"/>
              <a:gd name="connsiteY8" fmla="*/ 66228 h 2641008"/>
              <a:gd name="connsiteX0" fmla="*/ 91374 w 1488583"/>
              <a:gd name="connsiteY0" fmla="*/ 122242 h 2697022"/>
              <a:gd name="connsiteX1" fmla="*/ 224724 w 1488583"/>
              <a:gd name="connsiteY1" fmla="*/ 817567 h 2697022"/>
              <a:gd name="connsiteX2" fmla="*/ 15174 w 1488583"/>
              <a:gd name="connsiteY2" fmla="*/ 1560517 h 2697022"/>
              <a:gd name="connsiteX3" fmla="*/ 34224 w 1488583"/>
              <a:gd name="connsiteY3" fmla="*/ 2198692 h 2697022"/>
              <a:gd name="connsiteX4" fmla="*/ 177099 w 1488583"/>
              <a:gd name="connsiteY4" fmla="*/ 2646367 h 2697022"/>
              <a:gd name="connsiteX5" fmla="*/ 405699 w 1488583"/>
              <a:gd name="connsiteY5" fmla="*/ 2665417 h 2697022"/>
              <a:gd name="connsiteX6" fmla="*/ 1301049 w 1488583"/>
              <a:gd name="connsiteY6" fmla="*/ 2455867 h 2697022"/>
              <a:gd name="connsiteX7" fmla="*/ 1386774 w 1488583"/>
              <a:gd name="connsiteY7" fmla="*/ 350842 h 2697022"/>
              <a:gd name="connsiteX8" fmla="*/ 91374 w 1488583"/>
              <a:gd name="connsiteY8" fmla="*/ 122242 h 2697022"/>
              <a:gd name="connsiteX0" fmla="*/ 91374 w 1488583"/>
              <a:gd name="connsiteY0" fmla="*/ 79260 h 2654040"/>
              <a:gd name="connsiteX1" fmla="*/ 224724 w 1488583"/>
              <a:gd name="connsiteY1" fmla="*/ 774585 h 2654040"/>
              <a:gd name="connsiteX2" fmla="*/ 15174 w 1488583"/>
              <a:gd name="connsiteY2" fmla="*/ 1517535 h 2654040"/>
              <a:gd name="connsiteX3" fmla="*/ 34224 w 1488583"/>
              <a:gd name="connsiteY3" fmla="*/ 2155710 h 2654040"/>
              <a:gd name="connsiteX4" fmla="*/ 177099 w 1488583"/>
              <a:gd name="connsiteY4" fmla="*/ 2603385 h 2654040"/>
              <a:gd name="connsiteX5" fmla="*/ 405699 w 1488583"/>
              <a:gd name="connsiteY5" fmla="*/ 2622435 h 2654040"/>
              <a:gd name="connsiteX6" fmla="*/ 1301049 w 1488583"/>
              <a:gd name="connsiteY6" fmla="*/ 2412885 h 2654040"/>
              <a:gd name="connsiteX7" fmla="*/ 1386774 w 1488583"/>
              <a:gd name="connsiteY7" fmla="*/ 307860 h 2654040"/>
              <a:gd name="connsiteX8" fmla="*/ 91374 w 1488583"/>
              <a:gd name="connsiteY8" fmla="*/ 79260 h 265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8583" h="2654040">
                <a:moveTo>
                  <a:pt x="91374" y="79260"/>
                </a:moveTo>
                <a:cubicBezTo>
                  <a:pt x="202499" y="187527"/>
                  <a:pt x="237424" y="534873"/>
                  <a:pt x="224724" y="774585"/>
                </a:cubicBezTo>
                <a:cubicBezTo>
                  <a:pt x="212024" y="1014297"/>
                  <a:pt x="46924" y="1287348"/>
                  <a:pt x="15174" y="1517535"/>
                </a:cubicBezTo>
                <a:cubicBezTo>
                  <a:pt x="-16576" y="1747723"/>
                  <a:pt x="7237" y="1974735"/>
                  <a:pt x="34224" y="2155710"/>
                </a:cubicBezTo>
                <a:cubicBezTo>
                  <a:pt x="61211" y="2336685"/>
                  <a:pt x="115187" y="2525598"/>
                  <a:pt x="177099" y="2603385"/>
                </a:cubicBezTo>
                <a:cubicBezTo>
                  <a:pt x="239012" y="2681173"/>
                  <a:pt x="218374" y="2654185"/>
                  <a:pt x="405699" y="2622435"/>
                </a:cubicBezTo>
                <a:cubicBezTo>
                  <a:pt x="593024" y="2590685"/>
                  <a:pt x="1137537" y="2798647"/>
                  <a:pt x="1301049" y="2412885"/>
                </a:cubicBezTo>
                <a:cubicBezTo>
                  <a:pt x="1464561" y="2027123"/>
                  <a:pt x="1582036" y="699972"/>
                  <a:pt x="1386774" y="307860"/>
                </a:cubicBezTo>
                <a:cubicBezTo>
                  <a:pt x="1191512" y="-84252"/>
                  <a:pt x="-19751" y="-29007"/>
                  <a:pt x="91374" y="7926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grpSp>
        <p:nvGrpSpPr>
          <p:cNvPr id="64" name="Gruppieren 63">
            <a:extLst>
              <a:ext uri="{FF2B5EF4-FFF2-40B4-BE49-F238E27FC236}">
                <a16:creationId xmlns:a16="http://schemas.microsoft.com/office/drawing/2014/main" id="{B81D02ED-4003-AAAC-79D6-40860525939C}"/>
              </a:ext>
            </a:extLst>
          </p:cNvPr>
          <p:cNvGrpSpPr/>
          <p:nvPr/>
        </p:nvGrpSpPr>
        <p:grpSpPr>
          <a:xfrm flipH="1">
            <a:off x="11406270" y="2440814"/>
            <a:ext cx="286214" cy="2501024"/>
            <a:chOff x="10910905" y="1108937"/>
            <a:chExt cx="711376" cy="5301576"/>
          </a:xfrm>
        </p:grpSpPr>
        <p:sp>
          <p:nvSpPr>
            <p:cNvPr id="62" name="Freihandform: Form 61">
              <a:extLst>
                <a:ext uri="{FF2B5EF4-FFF2-40B4-BE49-F238E27FC236}">
                  <a16:creationId xmlns:a16="http://schemas.microsoft.com/office/drawing/2014/main" id="{88E987F9-84CC-9AFF-8415-68C1D8B7EFE6}"/>
                </a:ext>
              </a:extLst>
            </p:cNvPr>
            <p:cNvSpPr/>
            <p:nvPr/>
          </p:nvSpPr>
          <p:spPr>
            <a:xfrm rot="21377327">
              <a:off x="10910905" y="1108938"/>
              <a:ext cx="477462" cy="5301575"/>
            </a:xfrm>
            <a:custGeom>
              <a:avLst/>
              <a:gdLst>
                <a:gd name="connsiteX0" fmla="*/ 466935 w 477462"/>
                <a:gd name="connsiteY0" fmla="*/ 0 h 5301575"/>
                <a:gd name="connsiteX1" fmla="*/ 8 w 477462"/>
                <a:gd name="connsiteY1" fmla="*/ 1527243 h 5301575"/>
                <a:gd name="connsiteX2" fmla="*/ 476663 w 477462"/>
                <a:gd name="connsiteY2" fmla="*/ 3501958 h 5301575"/>
                <a:gd name="connsiteX3" fmla="*/ 107012 w 477462"/>
                <a:gd name="connsiteY3" fmla="*/ 5301575 h 5301575"/>
              </a:gdLst>
              <a:ahLst/>
              <a:cxnLst>
                <a:cxn ang="0">
                  <a:pos x="connsiteX0" y="connsiteY0"/>
                </a:cxn>
                <a:cxn ang="0">
                  <a:pos x="connsiteX1" y="connsiteY1"/>
                </a:cxn>
                <a:cxn ang="0">
                  <a:pos x="connsiteX2" y="connsiteY2"/>
                </a:cxn>
                <a:cxn ang="0">
                  <a:pos x="connsiteX3" y="connsiteY3"/>
                </a:cxn>
              </a:cxnLst>
              <a:rect l="l" t="t" r="r" b="b"/>
              <a:pathLst>
                <a:path w="477462" h="5301575">
                  <a:moveTo>
                    <a:pt x="466935" y="0"/>
                  </a:moveTo>
                  <a:cubicBezTo>
                    <a:pt x="232661" y="471791"/>
                    <a:pt x="-1613" y="943583"/>
                    <a:pt x="8" y="1527243"/>
                  </a:cubicBezTo>
                  <a:cubicBezTo>
                    <a:pt x="1629" y="2110903"/>
                    <a:pt x="458829" y="2872903"/>
                    <a:pt x="476663" y="3501958"/>
                  </a:cubicBezTo>
                  <a:cubicBezTo>
                    <a:pt x="494497" y="4131013"/>
                    <a:pt x="209152" y="5043792"/>
                    <a:pt x="107012" y="5301575"/>
                  </a:cubicBezTo>
                </a:path>
              </a:pathLst>
            </a:cu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Freihandform: Form 62">
              <a:extLst>
                <a:ext uri="{FF2B5EF4-FFF2-40B4-BE49-F238E27FC236}">
                  <a16:creationId xmlns:a16="http://schemas.microsoft.com/office/drawing/2014/main" id="{6B3B9961-DD22-3BD4-F477-60F36DEDA74E}"/>
                </a:ext>
              </a:extLst>
            </p:cNvPr>
            <p:cNvSpPr/>
            <p:nvPr/>
          </p:nvSpPr>
          <p:spPr>
            <a:xfrm rot="21377327">
              <a:off x="11144819" y="1108937"/>
              <a:ext cx="477462" cy="5301575"/>
            </a:xfrm>
            <a:custGeom>
              <a:avLst/>
              <a:gdLst>
                <a:gd name="connsiteX0" fmla="*/ 466935 w 477462"/>
                <a:gd name="connsiteY0" fmla="*/ 0 h 5301575"/>
                <a:gd name="connsiteX1" fmla="*/ 8 w 477462"/>
                <a:gd name="connsiteY1" fmla="*/ 1527243 h 5301575"/>
                <a:gd name="connsiteX2" fmla="*/ 476663 w 477462"/>
                <a:gd name="connsiteY2" fmla="*/ 3501958 h 5301575"/>
                <a:gd name="connsiteX3" fmla="*/ 107012 w 477462"/>
                <a:gd name="connsiteY3" fmla="*/ 5301575 h 5301575"/>
              </a:gdLst>
              <a:ahLst/>
              <a:cxnLst>
                <a:cxn ang="0">
                  <a:pos x="connsiteX0" y="connsiteY0"/>
                </a:cxn>
                <a:cxn ang="0">
                  <a:pos x="connsiteX1" y="connsiteY1"/>
                </a:cxn>
                <a:cxn ang="0">
                  <a:pos x="connsiteX2" y="connsiteY2"/>
                </a:cxn>
                <a:cxn ang="0">
                  <a:pos x="connsiteX3" y="connsiteY3"/>
                </a:cxn>
              </a:cxnLst>
              <a:rect l="l" t="t" r="r" b="b"/>
              <a:pathLst>
                <a:path w="477462" h="5301575">
                  <a:moveTo>
                    <a:pt x="466935" y="0"/>
                  </a:moveTo>
                  <a:cubicBezTo>
                    <a:pt x="232661" y="471791"/>
                    <a:pt x="-1613" y="943583"/>
                    <a:pt x="8" y="1527243"/>
                  </a:cubicBezTo>
                  <a:cubicBezTo>
                    <a:pt x="1629" y="2110903"/>
                    <a:pt x="458829" y="2872903"/>
                    <a:pt x="476663" y="3501958"/>
                  </a:cubicBezTo>
                  <a:cubicBezTo>
                    <a:pt x="494497" y="4131013"/>
                    <a:pt x="209152" y="5043792"/>
                    <a:pt x="107012" y="5301575"/>
                  </a:cubicBezTo>
                </a:path>
              </a:pathLst>
            </a:cu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0" name="Ellipse 69">
            <a:extLst>
              <a:ext uri="{FF2B5EF4-FFF2-40B4-BE49-F238E27FC236}">
                <a16:creationId xmlns:a16="http://schemas.microsoft.com/office/drawing/2014/main" id="{5B0D7E00-C143-BCFD-FF47-53F2113B8685}"/>
              </a:ext>
            </a:extLst>
          </p:cNvPr>
          <p:cNvSpPr/>
          <p:nvPr/>
        </p:nvSpPr>
        <p:spPr>
          <a:xfrm>
            <a:off x="8034518" y="4980696"/>
            <a:ext cx="2996528" cy="43192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http://hsu-hh.de#Capability</a:t>
            </a:r>
          </a:p>
        </p:txBody>
      </p:sp>
      <p:cxnSp>
        <p:nvCxnSpPr>
          <p:cNvPr id="71" name="Gerade Verbindung mit Pfeil 19">
            <a:extLst>
              <a:ext uri="{FF2B5EF4-FFF2-40B4-BE49-F238E27FC236}">
                <a16:creationId xmlns:a16="http://schemas.microsoft.com/office/drawing/2014/main" id="{377A7B54-B56F-6D82-9C1B-0CD9CF80236D}"/>
              </a:ext>
            </a:extLst>
          </p:cNvPr>
          <p:cNvCxnSpPr>
            <a:cxnSpLocks/>
            <a:stCxn id="17" idx="4"/>
            <a:endCxn id="70" idx="0"/>
          </p:cNvCxnSpPr>
          <p:nvPr/>
        </p:nvCxnSpPr>
        <p:spPr>
          <a:xfrm rot="16200000" flipH="1">
            <a:off x="8720619" y="4168532"/>
            <a:ext cx="1208559" cy="415767"/>
          </a:xfrm>
          <a:prstGeom prst="curvedConnector3">
            <a:avLst>
              <a:gd name="adj1" fmla="val 50000"/>
            </a:avLst>
          </a:prstGeom>
          <a:ln w="12700">
            <a:solidFill>
              <a:schemeClr val="bg1">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72" name="Textfeld 71">
            <a:extLst>
              <a:ext uri="{FF2B5EF4-FFF2-40B4-BE49-F238E27FC236}">
                <a16:creationId xmlns:a16="http://schemas.microsoft.com/office/drawing/2014/main" id="{085C044B-B2C0-0380-B89E-5B8C846E3AF8}"/>
              </a:ext>
            </a:extLst>
          </p:cNvPr>
          <p:cNvSpPr txBox="1"/>
          <p:nvPr/>
        </p:nvSpPr>
        <p:spPr>
          <a:xfrm>
            <a:off x="8971843" y="4172474"/>
            <a:ext cx="681084" cy="276999"/>
          </a:xfrm>
          <a:prstGeom prst="rect">
            <a:avLst/>
          </a:prstGeom>
          <a:solidFill>
            <a:schemeClr val="bg1"/>
          </a:solidFill>
        </p:spPr>
        <p:txBody>
          <a:bodyPr wrap="square" rtlCol="0">
            <a:spAutoFit/>
          </a:bodyPr>
          <a:lstStyle/>
          <a:p>
            <a:r>
              <a:rPr lang="de-DE" sz="1200" dirty="0" err="1"/>
              <a:t>rdf:type</a:t>
            </a:r>
            <a:endParaRPr lang="de-DE" sz="1200" dirty="0"/>
          </a:p>
        </p:txBody>
      </p:sp>
      <p:sp>
        <p:nvSpPr>
          <p:cNvPr id="31" name="Textfeld 30">
            <a:extLst>
              <a:ext uri="{FF2B5EF4-FFF2-40B4-BE49-F238E27FC236}">
                <a16:creationId xmlns:a16="http://schemas.microsoft.com/office/drawing/2014/main" id="{2E9EDB2C-70EA-197E-0675-C9169AADD25E}"/>
              </a:ext>
            </a:extLst>
          </p:cNvPr>
          <p:cNvSpPr txBox="1"/>
          <p:nvPr/>
        </p:nvSpPr>
        <p:spPr>
          <a:xfrm>
            <a:off x="5783159" y="6111316"/>
            <a:ext cx="681084" cy="276999"/>
          </a:xfrm>
          <a:prstGeom prst="rect">
            <a:avLst/>
          </a:prstGeom>
          <a:solidFill>
            <a:schemeClr val="bg1"/>
          </a:solidFill>
        </p:spPr>
        <p:txBody>
          <a:bodyPr wrap="square" rtlCol="0">
            <a:spAutoFit/>
          </a:bodyPr>
          <a:lstStyle/>
          <a:p>
            <a:r>
              <a:rPr lang="de-DE" sz="1200" dirty="0" err="1"/>
              <a:t>rdf:type</a:t>
            </a:r>
            <a:endParaRPr lang="de-DE" sz="1200" dirty="0"/>
          </a:p>
        </p:txBody>
      </p:sp>
      <p:cxnSp>
        <p:nvCxnSpPr>
          <p:cNvPr id="120" name="Gerade Verbindung mit Pfeil 19">
            <a:extLst>
              <a:ext uri="{FF2B5EF4-FFF2-40B4-BE49-F238E27FC236}">
                <a16:creationId xmlns:a16="http://schemas.microsoft.com/office/drawing/2014/main" id="{376413C8-BB97-4C83-7CEB-D047464EEA46}"/>
              </a:ext>
            </a:extLst>
          </p:cNvPr>
          <p:cNvCxnSpPr>
            <a:cxnSpLocks/>
            <a:stCxn id="70" idx="4"/>
            <a:endCxn id="34" idx="0"/>
          </p:cNvCxnSpPr>
          <p:nvPr/>
        </p:nvCxnSpPr>
        <p:spPr>
          <a:xfrm rot="5400000">
            <a:off x="8892462" y="5424259"/>
            <a:ext cx="651962" cy="628679"/>
          </a:xfrm>
          <a:prstGeom prst="curvedConnector3">
            <a:avLst>
              <a:gd name="adj1" fmla="val 50000"/>
            </a:avLst>
          </a:prstGeom>
          <a:ln w="12700">
            <a:solidFill>
              <a:schemeClr val="bg1">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118" name="Textfeld 117">
            <a:extLst>
              <a:ext uri="{FF2B5EF4-FFF2-40B4-BE49-F238E27FC236}">
                <a16:creationId xmlns:a16="http://schemas.microsoft.com/office/drawing/2014/main" id="{E965CB9F-033A-1D01-50D5-7F46D0F2BFE3}"/>
              </a:ext>
            </a:extLst>
          </p:cNvPr>
          <p:cNvSpPr txBox="1"/>
          <p:nvPr/>
        </p:nvSpPr>
        <p:spPr>
          <a:xfrm>
            <a:off x="8904103" y="5561296"/>
            <a:ext cx="681084" cy="276999"/>
          </a:xfrm>
          <a:prstGeom prst="rect">
            <a:avLst/>
          </a:prstGeom>
          <a:solidFill>
            <a:schemeClr val="bg1"/>
          </a:solidFill>
        </p:spPr>
        <p:txBody>
          <a:bodyPr wrap="square" rtlCol="0">
            <a:spAutoFit/>
          </a:bodyPr>
          <a:lstStyle/>
          <a:p>
            <a:r>
              <a:rPr lang="de-DE" sz="1200" dirty="0" err="1"/>
              <a:t>rdf:type</a:t>
            </a:r>
            <a:endParaRPr lang="de-DE" sz="1200" dirty="0"/>
          </a:p>
        </p:txBody>
      </p:sp>
      <p:cxnSp>
        <p:nvCxnSpPr>
          <p:cNvPr id="130" name="Gerade Verbindung mit Pfeil 19">
            <a:extLst>
              <a:ext uri="{FF2B5EF4-FFF2-40B4-BE49-F238E27FC236}">
                <a16:creationId xmlns:a16="http://schemas.microsoft.com/office/drawing/2014/main" id="{15D03CA4-E304-BEB2-DCC5-33EE5E2A16B7}"/>
              </a:ext>
            </a:extLst>
          </p:cNvPr>
          <p:cNvCxnSpPr>
            <a:cxnSpLocks/>
            <a:stCxn id="70" idx="2"/>
            <a:endCxn id="24" idx="7"/>
          </p:cNvCxnSpPr>
          <p:nvPr/>
        </p:nvCxnSpPr>
        <p:spPr>
          <a:xfrm rot="10800000" flipV="1">
            <a:off x="4415142" y="5196657"/>
            <a:ext cx="3619377" cy="564234"/>
          </a:xfrm>
          <a:prstGeom prst="curvedConnector2">
            <a:avLst/>
          </a:prstGeom>
          <a:ln w="12700">
            <a:solidFill>
              <a:schemeClr val="bg1">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124" name="Textfeld 123">
            <a:extLst>
              <a:ext uri="{FF2B5EF4-FFF2-40B4-BE49-F238E27FC236}">
                <a16:creationId xmlns:a16="http://schemas.microsoft.com/office/drawing/2014/main" id="{A866D836-7BC7-3A9B-821E-084E7C3417D6}"/>
              </a:ext>
            </a:extLst>
          </p:cNvPr>
          <p:cNvSpPr txBox="1"/>
          <p:nvPr/>
        </p:nvSpPr>
        <p:spPr>
          <a:xfrm>
            <a:off x="5575512" y="5232944"/>
            <a:ext cx="1265647" cy="276999"/>
          </a:xfrm>
          <a:prstGeom prst="rect">
            <a:avLst/>
          </a:prstGeom>
          <a:solidFill>
            <a:schemeClr val="bg1"/>
          </a:solidFill>
        </p:spPr>
        <p:txBody>
          <a:bodyPr wrap="square" rtlCol="0">
            <a:spAutoFit/>
          </a:bodyPr>
          <a:lstStyle/>
          <a:p>
            <a:r>
              <a:rPr lang="de-DE" altLang="de-DE" sz="1200" dirty="0" err="1"/>
              <a:t>owl:disjointWith</a:t>
            </a:r>
            <a:r>
              <a:rPr lang="de-DE" altLang="de-DE" sz="1200" dirty="0"/>
              <a:t> </a:t>
            </a:r>
          </a:p>
        </p:txBody>
      </p:sp>
      <p:cxnSp>
        <p:nvCxnSpPr>
          <p:cNvPr id="135" name="Gerade Verbindung mit Pfeil 19">
            <a:extLst>
              <a:ext uri="{FF2B5EF4-FFF2-40B4-BE49-F238E27FC236}">
                <a16:creationId xmlns:a16="http://schemas.microsoft.com/office/drawing/2014/main" id="{3DAADC3D-4057-027D-957E-926233763467}"/>
              </a:ext>
            </a:extLst>
          </p:cNvPr>
          <p:cNvCxnSpPr>
            <a:cxnSpLocks/>
            <a:stCxn id="24" idx="6"/>
            <a:endCxn id="70" idx="3"/>
          </p:cNvCxnSpPr>
          <p:nvPr/>
        </p:nvCxnSpPr>
        <p:spPr>
          <a:xfrm flipV="1">
            <a:off x="4785652" y="5349364"/>
            <a:ext cx="3687697" cy="564235"/>
          </a:xfrm>
          <a:prstGeom prst="curvedConnector2">
            <a:avLst/>
          </a:prstGeom>
          <a:ln w="12700">
            <a:solidFill>
              <a:schemeClr val="bg1">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136" name="Textfeld 135">
            <a:extLst>
              <a:ext uri="{FF2B5EF4-FFF2-40B4-BE49-F238E27FC236}">
                <a16:creationId xmlns:a16="http://schemas.microsoft.com/office/drawing/2014/main" id="{1EBF0ABB-80F7-9DDF-D469-A2C63352CFF6}"/>
              </a:ext>
            </a:extLst>
          </p:cNvPr>
          <p:cNvSpPr txBox="1"/>
          <p:nvPr/>
        </p:nvSpPr>
        <p:spPr>
          <a:xfrm>
            <a:off x="5924701" y="5657822"/>
            <a:ext cx="1265647" cy="276999"/>
          </a:xfrm>
          <a:prstGeom prst="rect">
            <a:avLst/>
          </a:prstGeom>
          <a:solidFill>
            <a:schemeClr val="bg1"/>
          </a:solidFill>
        </p:spPr>
        <p:txBody>
          <a:bodyPr wrap="square" rtlCol="0">
            <a:spAutoFit/>
          </a:bodyPr>
          <a:lstStyle/>
          <a:p>
            <a:r>
              <a:rPr lang="de-DE" altLang="de-DE" sz="1200" dirty="0" err="1"/>
              <a:t>owl:disjointWith</a:t>
            </a:r>
            <a:r>
              <a:rPr lang="de-DE" altLang="de-DE" sz="1200" dirty="0"/>
              <a:t> </a:t>
            </a:r>
          </a:p>
        </p:txBody>
      </p:sp>
      <p:sp>
        <p:nvSpPr>
          <p:cNvPr id="14" name="Rechteck 13">
            <a:extLst>
              <a:ext uri="{FF2B5EF4-FFF2-40B4-BE49-F238E27FC236}">
                <a16:creationId xmlns:a16="http://schemas.microsoft.com/office/drawing/2014/main" id="{9E46F552-F291-8C30-2153-82C62345AC9B}"/>
              </a:ext>
            </a:extLst>
          </p:cNvPr>
          <p:cNvSpPr/>
          <p:nvPr/>
        </p:nvSpPr>
        <p:spPr>
          <a:xfrm>
            <a:off x="613576" y="3575325"/>
            <a:ext cx="4646913" cy="611904"/>
          </a:xfrm>
          <a:prstGeom prst="rect">
            <a:avLst/>
          </a:prstGeom>
          <a:solidFill>
            <a:schemeClr val="bg1">
              <a:lumMod val="95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solidFill>
                  <a:schemeClr val="tx1"/>
                </a:solidFill>
              </a:rPr>
              <a:t>agent:Agent1   </a:t>
            </a:r>
            <a:r>
              <a:rPr lang="de-DE" sz="1400" dirty="0" err="1">
                <a:solidFill>
                  <a:schemeClr val="tx1"/>
                </a:solidFill>
              </a:rPr>
              <a:t>agent:hasCapability</a:t>
            </a:r>
            <a:r>
              <a:rPr lang="de-DE" sz="1400" dirty="0">
                <a:solidFill>
                  <a:schemeClr val="tx1"/>
                </a:solidFill>
              </a:rPr>
              <a:t>   agent:Agent1_Handling</a:t>
            </a:r>
          </a:p>
          <a:p>
            <a:r>
              <a:rPr lang="de-DE" sz="1400" dirty="0">
                <a:solidFill>
                  <a:schemeClr val="tx1"/>
                </a:solidFill>
              </a:rPr>
              <a:t>    &lt;</a:t>
            </a:r>
            <a:r>
              <a:rPr lang="de-DE" sz="1400" dirty="0" err="1">
                <a:solidFill>
                  <a:schemeClr val="tx1"/>
                </a:solidFill>
              </a:rPr>
              <a:t>Subject</a:t>
            </a:r>
            <a:r>
              <a:rPr lang="de-DE" sz="1400" dirty="0">
                <a:solidFill>
                  <a:schemeClr val="tx1"/>
                </a:solidFill>
              </a:rPr>
              <a:t>&gt;               &lt;</a:t>
            </a:r>
            <a:r>
              <a:rPr lang="de-DE" sz="1400" dirty="0" err="1">
                <a:solidFill>
                  <a:schemeClr val="tx1"/>
                </a:solidFill>
              </a:rPr>
              <a:t>Predicate</a:t>
            </a:r>
            <a:r>
              <a:rPr lang="de-DE" sz="1400" dirty="0">
                <a:solidFill>
                  <a:schemeClr val="tx1"/>
                </a:solidFill>
              </a:rPr>
              <a:t>&gt;	        &lt;</a:t>
            </a:r>
            <a:r>
              <a:rPr lang="de-DE" sz="1400" dirty="0" err="1">
                <a:solidFill>
                  <a:schemeClr val="tx1"/>
                </a:solidFill>
              </a:rPr>
              <a:t>Object</a:t>
            </a:r>
            <a:r>
              <a:rPr lang="de-DE" sz="1400" dirty="0">
                <a:solidFill>
                  <a:schemeClr val="tx1"/>
                </a:solidFill>
              </a:rPr>
              <a:t>&gt;</a:t>
            </a:r>
          </a:p>
        </p:txBody>
      </p:sp>
    </p:spTree>
    <p:extLst>
      <p:ext uri="{BB962C8B-B14F-4D97-AF65-F5344CB8AC3E}">
        <p14:creationId xmlns:p14="http://schemas.microsoft.com/office/powerpoint/2010/main" val="213597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10" presetClass="entr" presetSubtype="0" fill="hold"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par>
                                <p:cTn id="56" presetID="10" presetClass="entr" presetSubtype="0" fill="hold" nodeType="with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500"/>
                                        <p:tgtEl>
                                          <p:spTgt spid="7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500"/>
                                        <p:tgtEl>
                                          <p:spTgt spid="7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fade">
                                      <p:cBhvr>
                                        <p:cTn id="64" dur="500"/>
                                        <p:tgtEl>
                                          <p:spTgt spid="118"/>
                                        </p:tgtEl>
                                      </p:cBhvr>
                                    </p:animEffect>
                                  </p:childTnLst>
                                </p:cTn>
                              </p:par>
                              <p:par>
                                <p:cTn id="65" presetID="10" presetClass="entr" presetSubtype="0" fill="hold" nodeType="withEffect">
                                  <p:stCondLst>
                                    <p:cond delay="0"/>
                                  </p:stCondLst>
                                  <p:childTnLst>
                                    <p:set>
                                      <p:cBhvr>
                                        <p:cTn id="66" dur="1" fill="hold">
                                          <p:stCondLst>
                                            <p:cond delay="0"/>
                                          </p:stCondLst>
                                        </p:cTn>
                                        <p:tgtEl>
                                          <p:spTgt spid="120"/>
                                        </p:tgtEl>
                                        <p:attrNameLst>
                                          <p:attrName>style.visibility</p:attrName>
                                        </p:attrNameLst>
                                      </p:cBhvr>
                                      <p:to>
                                        <p:strVal val="visible"/>
                                      </p:to>
                                    </p:set>
                                    <p:animEffect transition="in" filter="fade">
                                      <p:cBhvr>
                                        <p:cTn id="67" dur="500"/>
                                        <p:tgtEl>
                                          <p:spTgt spid="12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fade">
                                      <p:cBhvr>
                                        <p:cTn id="70" dur="500"/>
                                        <p:tgtEl>
                                          <p:spTgt spid="124"/>
                                        </p:tgtEl>
                                      </p:cBhvr>
                                    </p:animEffect>
                                  </p:childTnLst>
                                </p:cTn>
                              </p:par>
                              <p:par>
                                <p:cTn id="71" presetID="10" presetClass="entr" presetSubtype="0" fill="hold" nodeType="withEffect">
                                  <p:stCondLst>
                                    <p:cond delay="0"/>
                                  </p:stCondLst>
                                  <p:childTnLst>
                                    <p:set>
                                      <p:cBhvr>
                                        <p:cTn id="72" dur="1" fill="hold">
                                          <p:stCondLst>
                                            <p:cond delay="0"/>
                                          </p:stCondLst>
                                        </p:cTn>
                                        <p:tgtEl>
                                          <p:spTgt spid="130"/>
                                        </p:tgtEl>
                                        <p:attrNameLst>
                                          <p:attrName>style.visibility</p:attrName>
                                        </p:attrNameLst>
                                      </p:cBhvr>
                                      <p:to>
                                        <p:strVal val="visible"/>
                                      </p:to>
                                    </p:set>
                                    <p:animEffect transition="in" filter="fade">
                                      <p:cBhvr>
                                        <p:cTn id="73" dur="500"/>
                                        <p:tgtEl>
                                          <p:spTgt spid="13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36"/>
                                        </p:tgtEl>
                                        <p:attrNameLst>
                                          <p:attrName>style.visibility</p:attrName>
                                        </p:attrNameLst>
                                      </p:cBhvr>
                                      <p:to>
                                        <p:strVal val="visible"/>
                                      </p:to>
                                    </p:set>
                                    <p:animEffect transition="in" filter="fade">
                                      <p:cBhvr>
                                        <p:cTn id="76" dur="500"/>
                                        <p:tgtEl>
                                          <p:spTgt spid="136"/>
                                        </p:tgtEl>
                                      </p:cBhvr>
                                    </p:animEffect>
                                  </p:childTnLst>
                                </p:cTn>
                              </p:par>
                              <p:par>
                                <p:cTn id="77" presetID="10" presetClass="entr" presetSubtype="0" fill="hold" nodeType="withEffect">
                                  <p:stCondLst>
                                    <p:cond delay="0"/>
                                  </p:stCondLst>
                                  <p:childTnLst>
                                    <p:set>
                                      <p:cBhvr>
                                        <p:cTn id="78" dur="1" fill="hold">
                                          <p:stCondLst>
                                            <p:cond delay="0"/>
                                          </p:stCondLst>
                                        </p:cTn>
                                        <p:tgtEl>
                                          <p:spTgt spid="135"/>
                                        </p:tgtEl>
                                        <p:attrNameLst>
                                          <p:attrName>style.visibility</p:attrName>
                                        </p:attrNameLst>
                                      </p:cBhvr>
                                      <p:to>
                                        <p:strVal val="visible"/>
                                      </p:to>
                                    </p:set>
                                    <p:animEffect transition="in" filter="fade">
                                      <p:cBhvr>
                                        <p:cTn id="79" dur="500"/>
                                        <p:tgtEl>
                                          <p:spTgt spid="135"/>
                                        </p:tgtEl>
                                      </p:cBhvr>
                                    </p:animEffect>
                                  </p:childTnLst>
                                </p:cTn>
                              </p:par>
                              <p:par>
                                <p:cTn id="80" presetID="10" presetClass="entr" presetSubtype="0" fill="hold"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1">
                                            <p:txEl>
                                              <p:pRg st="5" end="5"/>
                                            </p:txEl>
                                          </p:spTgt>
                                        </p:tgtEl>
                                        <p:attrNameLst>
                                          <p:attrName>style.visibility</p:attrName>
                                        </p:attrNameLst>
                                      </p:cBhvr>
                                      <p:to>
                                        <p:strVal val="visible"/>
                                      </p:to>
                                    </p:set>
                                    <p:animEffect transition="in" filter="fade">
                                      <p:cBhvr>
                                        <p:cTn id="87" dur="500"/>
                                        <p:tgtEl>
                                          <p:spTgt spid="11">
                                            <p:txEl>
                                              <p:pRg st="5" end="5"/>
                                            </p:tx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fade">
                                      <p:cBhvr>
                                        <p:cTn id="9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21" grpId="0" animBg="1"/>
      <p:bldP spid="30" grpId="0" animBg="1"/>
      <p:bldP spid="28" grpId="0" animBg="1"/>
      <p:bldP spid="24" grpId="0" animBg="1"/>
      <p:bldP spid="34" grpId="0" animBg="1"/>
      <p:bldP spid="36" grpId="0" animBg="1"/>
      <p:bldP spid="70" grpId="0" animBg="1"/>
      <p:bldP spid="72" grpId="0" animBg="1"/>
      <p:bldP spid="31" grpId="0" animBg="1"/>
      <p:bldP spid="118" grpId="0" animBg="1"/>
      <p:bldP spid="124" grpId="0" animBg="1"/>
      <p:bldP spid="136"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E5A503E-42DA-47AE-84B6-587795C879D6}"/>
              </a:ext>
            </a:extLst>
          </p:cNvPr>
          <p:cNvSpPr>
            <a:spLocks noGrp="1"/>
          </p:cNvSpPr>
          <p:nvPr>
            <p:ph idx="1"/>
          </p:nvPr>
        </p:nvSpPr>
        <p:spPr>
          <a:xfrm>
            <a:off x="377373" y="1005840"/>
            <a:ext cx="11405656" cy="1015693"/>
          </a:xfrm>
        </p:spPr>
        <p:txBody>
          <a:bodyPr>
            <a:normAutofit/>
          </a:bodyPr>
          <a:lstStyle/>
          <a:p>
            <a:r>
              <a:rPr lang="de-DE" sz="1800" dirty="0">
                <a:solidFill>
                  <a:srgbClr val="695C5D"/>
                </a:solidFill>
              </a:rPr>
              <a:t>… </a:t>
            </a:r>
            <a:r>
              <a:rPr lang="de-DE" sz="1800" dirty="0" err="1">
                <a:solidFill>
                  <a:srgbClr val="695C5D"/>
                </a:solidFill>
              </a:rPr>
              <a:t>is</a:t>
            </a:r>
            <a:r>
              <a:rPr lang="de-DE" sz="1800" dirty="0">
                <a:solidFill>
                  <a:srgbClr val="695C5D"/>
                </a:solidFill>
              </a:rPr>
              <a:t> time-</a:t>
            </a:r>
            <a:r>
              <a:rPr lang="de-DE" sz="1800" dirty="0" err="1">
                <a:solidFill>
                  <a:srgbClr val="695C5D"/>
                </a:solidFill>
              </a:rPr>
              <a:t>consuming</a:t>
            </a:r>
            <a:r>
              <a:rPr lang="de-DE" sz="1800" dirty="0">
                <a:solidFill>
                  <a:srgbClr val="695C5D"/>
                </a:solidFill>
              </a:rPr>
              <a:t> and </a:t>
            </a:r>
            <a:r>
              <a:rPr lang="de-DE" sz="1800" dirty="0" err="1">
                <a:solidFill>
                  <a:srgbClr val="695C5D"/>
                </a:solidFill>
              </a:rPr>
              <a:t>complicated</a:t>
            </a:r>
            <a:r>
              <a:rPr lang="de-DE" sz="1800" dirty="0">
                <a:solidFill>
                  <a:srgbClr val="695C5D"/>
                </a:solidFill>
              </a:rPr>
              <a:t> </a:t>
            </a:r>
            <a:r>
              <a:rPr lang="de-DE" sz="1800" dirty="0" err="1">
                <a:solidFill>
                  <a:srgbClr val="695C5D"/>
                </a:solidFill>
              </a:rPr>
              <a:t>if</a:t>
            </a:r>
            <a:r>
              <a:rPr lang="de-DE" sz="1800" dirty="0">
                <a:solidFill>
                  <a:srgbClr val="695C5D"/>
                </a:solidFill>
              </a:rPr>
              <a:t> </a:t>
            </a:r>
            <a:r>
              <a:rPr lang="de-DE" sz="1800" dirty="0" err="1">
                <a:solidFill>
                  <a:srgbClr val="695C5D"/>
                </a:solidFill>
              </a:rPr>
              <a:t>done</a:t>
            </a:r>
            <a:r>
              <a:rPr lang="de-DE" sz="1800" dirty="0">
                <a:solidFill>
                  <a:srgbClr val="695C5D"/>
                </a:solidFill>
              </a:rPr>
              <a:t> </a:t>
            </a:r>
            <a:r>
              <a:rPr lang="de-DE" sz="1800" dirty="0" err="1">
                <a:solidFill>
                  <a:srgbClr val="695C5D"/>
                </a:solidFill>
              </a:rPr>
              <a:t>right</a:t>
            </a:r>
            <a:endParaRPr lang="de-DE" sz="1800" dirty="0">
              <a:solidFill>
                <a:srgbClr val="695C5D"/>
              </a:solidFill>
            </a:endParaRPr>
          </a:p>
          <a:p>
            <a:pPr>
              <a:buFont typeface="Wingdings" panose="05000000000000000000" pitchFamily="2" charset="2"/>
              <a:buChar char="Ø"/>
            </a:pPr>
            <a:r>
              <a:rPr lang="de-DE" sz="1800" dirty="0" err="1">
                <a:solidFill>
                  <a:srgbClr val="695C5D"/>
                </a:solidFill>
              </a:rPr>
              <a:t>There</a:t>
            </a:r>
            <a:r>
              <a:rPr lang="de-DE" sz="1800" dirty="0">
                <a:solidFill>
                  <a:srgbClr val="695C5D"/>
                </a:solidFill>
              </a:rPr>
              <a:t> </a:t>
            </a:r>
            <a:r>
              <a:rPr lang="de-DE" sz="1800" dirty="0" err="1">
                <a:solidFill>
                  <a:srgbClr val="695C5D"/>
                </a:solidFill>
              </a:rPr>
              <a:t>is</a:t>
            </a:r>
            <a:r>
              <a:rPr lang="de-DE" sz="1800" dirty="0">
                <a:solidFill>
                  <a:srgbClr val="695C5D"/>
                </a:solidFill>
              </a:rPr>
              <a:t> a </a:t>
            </a:r>
            <a:r>
              <a:rPr lang="de-DE" sz="1800" dirty="0" err="1">
                <a:solidFill>
                  <a:srgbClr val="695C5D"/>
                </a:solidFill>
              </a:rPr>
              <a:t>whole</a:t>
            </a:r>
            <a:r>
              <a:rPr lang="de-DE" sz="1800" dirty="0">
                <a:solidFill>
                  <a:srgbClr val="695C5D"/>
                </a:solidFill>
              </a:rPr>
              <a:t> </a:t>
            </a:r>
            <a:r>
              <a:rPr lang="de-DE" sz="1800" dirty="0" err="1">
                <a:solidFill>
                  <a:srgbClr val="695C5D"/>
                </a:solidFill>
              </a:rPr>
              <a:t>research</a:t>
            </a:r>
            <a:r>
              <a:rPr lang="de-DE" sz="1800" dirty="0">
                <a:solidFill>
                  <a:srgbClr val="695C5D"/>
                </a:solidFill>
              </a:rPr>
              <a:t> </a:t>
            </a:r>
            <a:r>
              <a:rPr lang="de-DE" sz="1800" dirty="0" err="1">
                <a:solidFill>
                  <a:srgbClr val="695C5D"/>
                </a:solidFill>
              </a:rPr>
              <a:t>area</a:t>
            </a:r>
            <a:r>
              <a:rPr lang="de-DE" sz="1800" dirty="0">
                <a:solidFill>
                  <a:srgbClr val="695C5D"/>
                </a:solidFill>
              </a:rPr>
              <a:t> </a:t>
            </a:r>
            <a:r>
              <a:rPr lang="de-DE" sz="1800" dirty="0" err="1">
                <a:solidFill>
                  <a:srgbClr val="695C5D"/>
                </a:solidFill>
              </a:rPr>
              <a:t>around</a:t>
            </a:r>
            <a:r>
              <a:rPr lang="de-DE" sz="1800" dirty="0">
                <a:solidFill>
                  <a:srgbClr val="695C5D"/>
                </a:solidFill>
              </a:rPr>
              <a:t> </a:t>
            </a:r>
            <a:r>
              <a:rPr lang="de-DE" sz="1800" dirty="0" err="1">
                <a:solidFill>
                  <a:srgbClr val="695C5D"/>
                </a:solidFill>
              </a:rPr>
              <a:t>the</a:t>
            </a:r>
            <a:r>
              <a:rPr lang="de-DE" sz="1800" dirty="0">
                <a:solidFill>
                  <a:srgbClr val="695C5D"/>
                </a:solidFill>
              </a:rPr>
              <a:t> </a:t>
            </a:r>
            <a:r>
              <a:rPr lang="de-DE" sz="1800" dirty="0" err="1">
                <a:solidFill>
                  <a:srgbClr val="695C5D"/>
                </a:solidFill>
              </a:rPr>
              <a:t>question</a:t>
            </a:r>
            <a:r>
              <a:rPr lang="de-DE" sz="1800" dirty="0">
                <a:solidFill>
                  <a:srgbClr val="695C5D"/>
                </a:solidFill>
              </a:rPr>
              <a:t> "</a:t>
            </a:r>
            <a:r>
              <a:rPr lang="de-DE" sz="1800" dirty="0" err="1">
                <a:solidFill>
                  <a:srgbClr val="695C5D"/>
                </a:solidFill>
              </a:rPr>
              <a:t>How</a:t>
            </a:r>
            <a:r>
              <a:rPr lang="de-DE" sz="1800" dirty="0">
                <a:solidFill>
                  <a:srgbClr val="695C5D"/>
                </a:solidFill>
              </a:rPr>
              <a:t> </a:t>
            </a:r>
            <a:r>
              <a:rPr lang="de-DE" sz="1800" dirty="0" err="1">
                <a:solidFill>
                  <a:srgbClr val="695C5D"/>
                </a:solidFill>
              </a:rPr>
              <a:t>to</a:t>
            </a:r>
            <a:r>
              <a:rPr lang="de-DE" sz="1800" dirty="0">
                <a:solidFill>
                  <a:srgbClr val="695C5D"/>
                </a:solidFill>
              </a:rPr>
              <a:t> </a:t>
            </a:r>
            <a:r>
              <a:rPr lang="de-DE" sz="1800" dirty="0" err="1">
                <a:solidFill>
                  <a:srgbClr val="695C5D"/>
                </a:solidFill>
              </a:rPr>
              <a:t>develop</a:t>
            </a:r>
            <a:r>
              <a:rPr lang="de-DE" sz="1800" dirty="0">
                <a:solidFill>
                  <a:srgbClr val="695C5D"/>
                </a:solidFill>
              </a:rPr>
              <a:t> </a:t>
            </a:r>
            <a:r>
              <a:rPr lang="de-DE" sz="1800" dirty="0" err="1">
                <a:solidFill>
                  <a:srgbClr val="695C5D"/>
                </a:solidFill>
              </a:rPr>
              <a:t>ontologies</a:t>
            </a:r>
            <a:r>
              <a:rPr lang="de-DE" sz="1800" dirty="0">
                <a:solidFill>
                  <a:srgbClr val="695C5D"/>
                </a:solidFill>
              </a:rPr>
              <a:t>?"</a:t>
            </a:r>
          </a:p>
        </p:txBody>
      </p:sp>
      <p:sp>
        <p:nvSpPr>
          <p:cNvPr id="3" name="Titel 2">
            <a:extLst>
              <a:ext uri="{FF2B5EF4-FFF2-40B4-BE49-F238E27FC236}">
                <a16:creationId xmlns:a16="http://schemas.microsoft.com/office/drawing/2014/main" id="{6DA66042-22B7-40BD-8D45-6995F0618B48}"/>
              </a:ext>
            </a:extLst>
          </p:cNvPr>
          <p:cNvSpPr>
            <a:spLocks noGrp="1"/>
          </p:cNvSpPr>
          <p:nvPr>
            <p:ph type="title"/>
          </p:nvPr>
        </p:nvSpPr>
        <p:spPr/>
        <p:txBody>
          <a:bodyPr/>
          <a:lstStyle/>
          <a:p>
            <a:r>
              <a:rPr lang="de-DE" dirty="0" err="1"/>
              <a:t>Ontology</a:t>
            </a:r>
            <a:r>
              <a:rPr lang="de-DE" dirty="0"/>
              <a:t> Development</a:t>
            </a:r>
          </a:p>
        </p:txBody>
      </p:sp>
      <p:grpSp>
        <p:nvGrpSpPr>
          <p:cNvPr id="5" name="Gruppieren 4">
            <a:extLst>
              <a:ext uri="{FF2B5EF4-FFF2-40B4-BE49-F238E27FC236}">
                <a16:creationId xmlns:a16="http://schemas.microsoft.com/office/drawing/2014/main" id="{4ED2B342-E7E1-E814-BD64-87343E908745}"/>
              </a:ext>
            </a:extLst>
          </p:cNvPr>
          <p:cNvGrpSpPr/>
          <p:nvPr/>
        </p:nvGrpSpPr>
        <p:grpSpPr>
          <a:xfrm>
            <a:off x="511366" y="1803978"/>
            <a:ext cx="11424472" cy="2414178"/>
            <a:chOff x="511366" y="1971040"/>
            <a:chExt cx="11424472" cy="2414178"/>
          </a:xfrm>
        </p:grpSpPr>
        <p:grpSp>
          <p:nvGrpSpPr>
            <p:cNvPr id="91" name="Gruppieren 90">
              <a:extLst>
                <a:ext uri="{FF2B5EF4-FFF2-40B4-BE49-F238E27FC236}">
                  <a16:creationId xmlns:a16="http://schemas.microsoft.com/office/drawing/2014/main" id="{E699836E-723A-9021-33C1-EDE109E27318}"/>
                </a:ext>
              </a:extLst>
            </p:cNvPr>
            <p:cNvGrpSpPr/>
            <p:nvPr/>
          </p:nvGrpSpPr>
          <p:grpSpPr>
            <a:xfrm>
              <a:off x="1913716" y="3044111"/>
              <a:ext cx="1242018" cy="768176"/>
              <a:chOff x="1820537" y="3013631"/>
              <a:chExt cx="1242018" cy="768176"/>
            </a:xfrm>
          </p:grpSpPr>
          <p:sp>
            <p:nvSpPr>
              <p:cNvPr id="65" name="Parallelogramm 64">
                <a:extLst>
                  <a:ext uri="{FF2B5EF4-FFF2-40B4-BE49-F238E27FC236}">
                    <a16:creationId xmlns:a16="http://schemas.microsoft.com/office/drawing/2014/main" id="{8C726A83-5BBC-B510-D0A0-86D635724ACD}"/>
                  </a:ext>
                </a:extLst>
              </p:cNvPr>
              <p:cNvSpPr>
                <a:spLocks noChangeAspect="1"/>
              </p:cNvSpPr>
              <p:nvPr/>
            </p:nvSpPr>
            <p:spPr>
              <a:xfrm>
                <a:off x="1820537" y="3013631"/>
                <a:ext cx="1242018" cy="568856"/>
              </a:xfrm>
              <a:prstGeom prst="parallelogram">
                <a:avLst>
                  <a:gd name="adj" fmla="val 31422"/>
                </a:avLst>
              </a:prstGeom>
              <a:solidFill>
                <a:srgbClr val="FFC000">
                  <a:lumMod val="40000"/>
                  <a:lumOff val="60000"/>
                </a:srgbClr>
              </a:solidFill>
              <a:ln w="12700" cap="flat" cmpd="sng" algn="ctr">
                <a:solidFill>
                  <a:sysClr val="windowText" lastClr="000000"/>
                </a:solidFill>
                <a:prstDash val="solid"/>
                <a:miter lim="800000"/>
              </a:ln>
              <a:effectLst/>
            </p:spPr>
            <p:txBody>
              <a:bodyPr lIns="36000" tIns="36000" rIns="36000" bIns="36000" rtlCol="0" anchor="ctr"/>
              <a:lstStyle/>
              <a:p>
                <a:pPr algn="ctr">
                  <a:defRPr/>
                </a:pPr>
                <a:r>
                  <a:rPr lang="en-US" sz="900" kern="0" dirty="0">
                    <a:solidFill>
                      <a:prstClr val="black"/>
                    </a:solidFill>
                    <a:latin typeface="Calibri" panose="020F0502020204030204"/>
                    <a:ea typeface=""/>
                    <a:cs typeface=""/>
                  </a:rPr>
                  <a:t>Ontology Requirements Specification</a:t>
                </a:r>
              </a:p>
            </p:txBody>
          </p:sp>
          <p:grpSp>
            <p:nvGrpSpPr>
              <p:cNvPr id="90" name="Gruppieren 89">
                <a:extLst>
                  <a:ext uri="{FF2B5EF4-FFF2-40B4-BE49-F238E27FC236}">
                    <a16:creationId xmlns:a16="http://schemas.microsoft.com/office/drawing/2014/main" id="{BC3A04DC-190C-842A-8343-11A19C4F75CB}"/>
                  </a:ext>
                </a:extLst>
              </p:cNvPr>
              <p:cNvGrpSpPr/>
              <p:nvPr/>
            </p:nvGrpSpPr>
            <p:grpSpPr>
              <a:xfrm>
                <a:off x="2009249" y="3613910"/>
                <a:ext cx="864595" cy="167897"/>
                <a:chOff x="1812355" y="3613910"/>
                <a:chExt cx="864595" cy="167897"/>
              </a:xfrm>
            </p:grpSpPr>
            <p:pic>
              <p:nvPicPr>
                <p:cNvPr id="66" name="Grafik 65">
                  <a:extLst>
                    <a:ext uri="{FF2B5EF4-FFF2-40B4-BE49-F238E27FC236}">
                      <a16:creationId xmlns:a16="http://schemas.microsoft.com/office/drawing/2014/main" id="{265F3264-4816-58CB-6944-D1168E024668}"/>
                    </a:ext>
                  </a:extLst>
                </p:cNvPr>
                <p:cNvPicPr>
                  <a:picLocks noChangeAspect="1"/>
                </p:cNvPicPr>
                <p:nvPr/>
              </p:nvPicPr>
              <p:blipFill>
                <a:blip r:embed="rId2"/>
                <a:stretch>
                  <a:fillRect/>
                </a:stretch>
              </p:blipFill>
              <p:spPr>
                <a:xfrm>
                  <a:off x="2127510" y="3616361"/>
                  <a:ext cx="231967" cy="165446"/>
                </a:xfrm>
                <a:prstGeom prst="rect">
                  <a:avLst/>
                </a:prstGeom>
              </p:spPr>
            </p:pic>
            <p:pic>
              <p:nvPicPr>
                <p:cNvPr id="67" name="Grafik 66">
                  <a:extLst>
                    <a:ext uri="{FF2B5EF4-FFF2-40B4-BE49-F238E27FC236}">
                      <a16:creationId xmlns:a16="http://schemas.microsoft.com/office/drawing/2014/main" id="{625BE56B-ADA5-3860-B517-8EF92BEBBAA4}"/>
                    </a:ext>
                  </a:extLst>
                </p:cNvPr>
                <p:cNvPicPr>
                  <a:picLocks noChangeAspect="1"/>
                </p:cNvPicPr>
                <p:nvPr/>
              </p:nvPicPr>
              <p:blipFill>
                <a:blip r:embed="rId3"/>
                <a:stretch>
                  <a:fillRect/>
                </a:stretch>
              </p:blipFill>
              <p:spPr>
                <a:xfrm>
                  <a:off x="2444983" y="3616361"/>
                  <a:ext cx="231967" cy="165446"/>
                </a:xfrm>
                <a:prstGeom prst="rect">
                  <a:avLst/>
                </a:prstGeom>
              </p:spPr>
            </p:pic>
            <p:pic>
              <p:nvPicPr>
                <p:cNvPr id="68" name="Grafik 67">
                  <a:extLst>
                    <a:ext uri="{FF2B5EF4-FFF2-40B4-BE49-F238E27FC236}">
                      <a16:creationId xmlns:a16="http://schemas.microsoft.com/office/drawing/2014/main" id="{9C248787-9179-5803-0141-1EF4EFC7A70B}"/>
                    </a:ext>
                  </a:extLst>
                </p:cNvPr>
                <p:cNvPicPr>
                  <a:picLocks noChangeAspect="1"/>
                </p:cNvPicPr>
                <p:nvPr/>
              </p:nvPicPr>
              <p:blipFill>
                <a:blip r:embed="rId4"/>
                <a:stretch>
                  <a:fillRect/>
                </a:stretch>
              </p:blipFill>
              <p:spPr>
                <a:xfrm>
                  <a:off x="1812355" y="3613910"/>
                  <a:ext cx="229649" cy="165446"/>
                </a:xfrm>
                <a:prstGeom prst="rect">
                  <a:avLst/>
                </a:prstGeom>
              </p:spPr>
            </p:pic>
          </p:grpSp>
        </p:grpSp>
        <p:cxnSp>
          <p:nvCxnSpPr>
            <p:cNvPr id="59" name="Gewinkelte Verbindung 19">
              <a:extLst>
                <a:ext uri="{FF2B5EF4-FFF2-40B4-BE49-F238E27FC236}">
                  <a16:creationId xmlns:a16="http://schemas.microsoft.com/office/drawing/2014/main" id="{B5CC97C2-6F72-279F-04B5-74C37F611D10}"/>
                </a:ext>
              </a:extLst>
            </p:cNvPr>
            <p:cNvCxnSpPr>
              <a:cxnSpLocks/>
              <a:stCxn id="63" idx="0"/>
              <a:endCxn id="42" idx="5"/>
            </p:cNvCxnSpPr>
            <p:nvPr/>
          </p:nvCxnSpPr>
          <p:spPr>
            <a:xfrm>
              <a:off x="4559015" y="2704363"/>
              <a:ext cx="601138" cy="623339"/>
            </a:xfrm>
            <a:prstGeom prst="bentConnector3">
              <a:avLst>
                <a:gd name="adj1" fmla="val 46831"/>
              </a:avLst>
            </a:prstGeom>
            <a:noFill/>
            <a:ln w="19050" cap="flat" cmpd="sng" algn="ctr">
              <a:solidFill>
                <a:schemeClr val="bg2">
                  <a:lumMod val="10000"/>
                </a:schemeClr>
              </a:solidFill>
              <a:prstDash val="solid"/>
              <a:miter lim="800000"/>
              <a:headEnd type="none" w="med" len="med"/>
              <a:tailEnd type="arrow" w="med" len="med"/>
            </a:ln>
            <a:effectLst/>
          </p:spPr>
        </p:cxnSp>
        <p:cxnSp>
          <p:nvCxnSpPr>
            <p:cNvPr id="60" name="Gewinkelte Verbindung 20">
              <a:extLst>
                <a:ext uri="{FF2B5EF4-FFF2-40B4-BE49-F238E27FC236}">
                  <a16:creationId xmlns:a16="http://schemas.microsoft.com/office/drawing/2014/main" id="{922337EC-D0AE-4DAA-E34A-8597E4A0B05D}"/>
                </a:ext>
              </a:extLst>
            </p:cNvPr>
            <p:cNvCxnSpPr>
              <a:cxnSpLocks/>
              <a:stCxn id="63" idx="0"/>
              <a:endCxn id="18" idx="5"/>
            </p:cNvCxnSpPr>
            <p:nvPr/>
          </p:nvCxnSpPr>
          <p:spPr>
            <a:xfrm>
              <a:off x="4559015" y="2704363"/>
              <a:ext cx="3757271" cy="624176"/>
            </a:xfrm>
            <a:prstGeom prst="bentConnector3">
              <a:avLst>
                <a:gd name="adj1" fmla="val 91829"/>
              </a:avLst>
            </a:prstGeom>
            <a:noFill/>
            <a:ln w="19050" cap="flat" cmpd="sng" algn="ctr">
              <a:solidFill>
                <a:schemeClr val="bg2">
                  <a:lumMod val="10000"/>
                </a:schemeClr>
              </a:solidFill>
              <a:prstDash val="solid"/>
              <a:miter lim="800000"/>
              <a:tailEnd type="arrow"/>
            </a:ln>
            <a:effectLst/>
          </p:spPr>
        </p:cxnSp>
        <p:cxnSp>
          <p:nvCxnSpPr>
            <p:cNvPr id="61" name="Gewinkelte Verbindung 139">
              <a:extLst>
                <a:ext uri="{FF2B5EF4-FFF2-40B4-BE49-F238E27FC236}">
                  <a16:creationId xmlns:a16="http://schemas.microsoft.com/office/drawing/2014/main" id="{67674E42-84BB-736B-4E37-E034B78D8BAA}"/>
                </a:ext>
              </a:extLst>
            </p:cNvPr>
            <p:cNvCxnSpPr>
              <a:cxnSpLocks/>
              <a:stCxn id="65" idx="2"/>
              <a:endCxn id="63" idx="2"/>
            </p:cNvCxnSpPr>
            <p:nvPr/>
          </p:nvCxnSpPr>
          <p:spPr>
            <a:xfrm flipV="1">
              <a:off x="3066361" y="2704363"/>
              <a:ext cx="601138" cy="624176"/>
            </a:xfrm>
            <a:prstGeom prst="bentConnector3">
              <a:avLst>
                <a:gd name="adj1" fmla="val 50000"/>
              </a:avLst>
            </a:prstGeom>
            <a:noFill/>
            <a:ln w="19050" cap="flat" cmpd="sng" algn="ctr">
              <a:solidFill>
                <a:schemeClr val="bg2">
                  <a:lumMod val="10000"/>
                </a:schemeClr>
              </a:solidFill>
              <a:prstDash val="solid"/>
              <a:miter lim="800000"/>
              <a:tailEnd type="arrow"/>
            </a:ln>
            <a:effectLst/>
          </p:spPr>
        </p:cxnSp>
        <p:grpSp>
          <p:nvGrpSpPr>
            <p:cNvPr id="89" name="Gruppieren 88">
              <a:extLst>
                <a:ext uri="{FF2B5EF4-FFF2-40B4-BE49-F238E27FC236}">
                  <a16:creationId xmlns:a16="http://schemas.microsoft.com/office/drawing/2014/main" id="{E769DE09-AE33-7324-B5C7-BB7B83A615BF}"/>
                </a:ext>
              </a:extLst>
            </p:cNvPr>
            <p:cNvGrpSpPr/>
            <p:nvPr/>
          </p:nvGrpSpPr>
          <p:grpSpPr>
            <a:xfrm>
              <a:off x="3667499" y="2150166"/>
              <a:ext cx="891516" cy="833137"/>
              <a:chOff x="3043291" y="2119686"/>
              <a:chExt cx="891516" cy="833137"/>
            </a:xfrm>
          </p:grpSpPr>
          <p:grpSp>
            <p:nvGrpSpPr>
              <p:cNvPr id="58" name="Gruppieren 57">
                <a:extLst>
                  <a:ext uri="{FF2B5EF4-FFF2-40B4-BE49-F238E27FC236}">
                    <a16:creationId xmlns:a16="http://schemas.microsoft.com/office/drawing/2014/main" id="{B6C41E51-5585-0CA2-12F8-73F52031CD19}"/>
                  </a:ext>
                </a:extLst>
              </p:cNvPr>
              <p:cNvGrpSpPr/>
              <p:nvPr/>
            </p:nvGrpSpPr>
            <p:grpSpPr>
              <a:xfrm>
                <a:off x="3043291" y="2394943"/>
                <a:ext cx="891516" cy="557880"/>
                <a:chOff x="3736784" y="2832181"/>
                <a:chExt cx="1254109" cy="971127"/>
              </a:xfrm>
            </p:grpSpPr>
            <p:sp>
              <p:nvSpPr>
                <p:cNvPr id="63" name="Eine Ecke des Rechtecks schneiden 15">
                  <a:extLst>
                    <a:ext uri="{FF2B5EF4-FFF2-40B4-BE49-F238E27FC236}">
                      <a16:creationId xmlns:a16="http://schemas.microsoft.com/office/drawing/2014/main" id="{9A5F541B-A6D1-7F34-EC99-AEEE96FE3776}"/>
                    </a:ext>
                  </a:extLst>
                </p:cNvPr>
                <p:cNvSpPr/>
                <p:nvPr/>
              </p:nvSpPr>
              <p:spPr>
                <a:xfrm>
                  <a:off x="3736784" y="2832181"/>
                  <a:ext cx="1254109" cy="971127"/>
                </a:xfrm>
                <a:prstGeom prst="snip1Rect">
                  <a:avLst/>
                </a:prstGeom>
                <a:solidFill>
                  <a:srgbClr val="70AD47">
                    <a:lumMod val="40000"/>
                    <a:lumOff val="60000"/>
                  </a:srgbClr>
                </a:solidFill>
                <a:ln w="12700" cap="flat" cmpd="sng" algn="ctr">
                  <a:solidFill>
                    <a:sysClr val="windowText" lastClr="000000"/>
                  </a:solidFill>
                  <a:prstDash val="dash"/>
                  <a:miter lim="800000"/>
                </a:ln>
                <a:effectLst/>
              </p:spPr>
              <p:txBody>
                <a:bodyPr lIns="72000" tIns="36000" rIns="36000" bIns="36000" rtlCol="0" anchor="ctr"/>
                <a:lstStyle/>
                <a:p>
                  <a:pPr algn="ctr">
                    <a:defRPr/>
                  </a:pPr>
                  <a:r>
                    <a:rPr lang="en-US" sz="900" kern="0" dirty="0">
                      <a:solidFill>
                        <a:prstClr val="black"/>
                      </a:solidFill>
                      <a:latin typeface="Calibri" panose="020F0502020204030204"/>
                      <a:ea typeface=""/>
                      <a:cs typeface=""/>
                    </a:rPr>
                    <a:t>Ontology Requirements Specification</a:t>
                  </a:r>
                </a:p>
                <a:p>
                  <a:pPr algn="ctr">
                    <a:defRPr/>
                  </a:pPr>
                  <a:r>
                    <a:rPr lang="en-US" sz="900" kern="0" dirty="0">
                      <a:solidFill>
                        <a:prstClr val="black"/>
                      </a:solidFill>
                      <a:latin typeface="Calibri" panose="020F0502020204030204"/>
                      <a:ea typeface=""/>
                      <a:cs typeface=""/>
                    </a:rPr>
                    <a:t>Document</a:t>
                  </a:r>
                </a:p>
              </p:txBody>
            </p:sp>
            <p:sp>
              <p:nvSpPr>
                <p:cNvPr id="64" name="Oval 169">
                  <a:extLst>
                    <a:ext uri="{FF2B5EF4-FFF2-40B4-BE49-F238E27FC236}">
                      <a16:creationId xmlns:a16="http://schemas.microsoft.com/office/drawing/2014/main" id="{147DEC72-FC32-0D7F-949A-278E568E1E2A}"/>
                    </a:ext>
                  </a:extLst>
                </p:cNvPr>
                <p:cNvSpPr/>
                <p:nvPr/>
              </p:nvSpPr>
              <p:spPr>
                <a:xfrm>
                  <a:off x="3787675" y="2902739"/>
                  <a:ext cx="151925" cy="188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a:defRPr/>
                  </a:pPr>
                  <a:endParaRPr lang="de-DE" sz="1050" kern="0">
                    <a:solidFill>
                      <a:prstClr val="white"/>
                    </a:solidFill>
                    <a:latin typeface="Calibri" panose="020F0502020204030204"/>
                    <a:ea typeface=""/>
                    <a:cs typeface=""/>
                  </a:endParaRPr>
                </a:p>
              </p:txBody>
            </p:sp>
          </p:grpSp>
          <p:pic>
            <p:nvPicPr>
              <p:cNvPr id="62" name="Picture 8" descr="Bildergebnis fÃ¼r uml icon">
                <a:extLst>
                  <a:ext uri="{FF2B5EF4-FFF2-40B4-BE49-F238E27FC236}">
                    <a16:creationId xmlns:a16="http://schemas.microsoft.com/office/drawing/2014/main" id="{30B886EC-92D4-7956-5B56-773F3959DB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4277" y="2119686"/>
                <a:ext cx="369545" cy="2688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3" name="Gewinkelte Verbindung 145">
              <a:extLst>
                <a:ext uri="{FF2B5EF4-FFF2-40B4-BE49-F238E27FC236}">
                  <a16:creationId xmlns:a16="http://schemas.microsoft.com/office/drawing/2014/main" id="{00B52688-F9D2-76B2-66E7-782123E2C0BD}"/>
                </a:ext>
              </a:extLst>
            </p:cNvPr>
            <p:cNvCxnSpPr>
              <a:cxnSpLocks/>
              <a:stCxn id="56" idx="0"/>
              <a:endCxn id="42" idx="5"/>
            </p:cNvCxnSpPr>
            <p:nvPr/>
          </p:nvCxnSpPr>
          <p:spPr>
            <a:xfrm flipV="1">
              <a:off x="4524188" y="3327702"/>
              <a:ext cx="635965" cy="411816"/>
            </a:xfrm>
            <a:prstGeom prst="bentConnector3">
              <a:avLst>
                <a:gd name="adj1" fmla="val 50000"/>
              </a:avLst>
            </a:prstGeom>
            <a:noFill/>
            <a:ln w="19050" cap="flat" cmpd="sng" algn="ctr">
              <a:solidFill>
                <a:schemeClr val="bg2">
                  <a:lumMod val="10000"/>
                </a:schemeClr>
              </a:solidFill>
              <a:prstDash val="solid"/>
              <a:miter lim="800000"/>
              <a:tailEnd type="arrow"/>
            </a:ln>
            <a:effectLst/>
          </p:spPr>
        </p:cxnSp>
        <p:grpSp>
          <p:nvGrpSpPr>
            <p:cNvPr id="103" name="Gruppieren 102">
              <a:extLst>
                <a:ext uri="{FF2B5EF4-FFF2-40B4-BE49-F238E27FC236}">
                  <a16:creationId xmlns:a16="http://schemas.microsoft.com/office/drawing/2014/main" id="{A1CE7A54-1ED1-BFF4-7C88-4F7C4E4C20E4}"/>
                </a:ext>
              </a:extLst>
            </p:cNvPr>
            <p:cNvGrpSpPr/>
            <p:nvPr/>
          </p:nvGrpSpPr>
          <p:grpSpPr>
            <a:xfrm>
              <a:off x="3702326" y="3498069"/>
              <a:ext cx="821862" cy="816243"/>
              <a:chOff x="3023769" y="3467589"/>
              <a:chExt cx="821862" cy="816243"/>
            </a:xfrm>
          </p:grpSpPr>
          <p:grpSp>
            <p:nvGrpSpPr>
              <p:cNvPr id="52" name="Gruppieren 51">
                <a:extLst>
                  <a:ext uri="{FF2B5EF4-FFF2-40B4-BE49-F238E27FC236}">
                    <a16:creationId xmlns:a16="http://schemas.microsoft.com/office/drawing/2014/main" id="{AED81E22-311A-02C3-91E1-73F6ECFD9B85}"/>
                  </a:ext>
                </a:extLst>
              </p:cNvPr>
              <p:cNvGrpSpPr/>
              <p:nvPr/>
            </p:nvGrpSpPr>
            <p:grpSpPr>
              <a:xfrm>
                <a:off x="3023769" y="3467589"/>
                <a:ext cx="821862" cy="482897"/>
                <a:chOff x="2352581" y="2571295"/>
                <a:chExt cx="955694" cy="840602"/>
              </a:xfrm>
            </p:grpSpPr>
            <p:sp>
              <p:nvSpPr>
                <p:cNvPr id="56" name="Eine Ecke des Rechtecks schneiden 22">
                  <a:extLst>
                    <a:ext uri="{FF2B5EF4-FFF2-40B4-BE49-F238E27FC236}">
                      <a16:creationId xmlns:a16="http://schemas.microsoft.com/office/drawing/2014/main" id="{EC19CF2B-FC10-30B3-6020-BE8B72A476F9}"/>
                    </a:ext>
                  </a:extLst>
                </p:cNvPr>
                <p:cNvSpPr/>
                <p:nvPr/>
              </p:nvSpPr>
              <p:spPr>
                <a:xfrm>
                  <a:off x="2352581" y="2571295"/>
                  <a:ext cx="955694" cy="840602"/>
                </a:xfrm>
                <a:prstGeom prst="snip1Rect">
                  <a:avLst/>
                </a:prstGeom>
                <a:solidFill>
                  <a:srgbClr val="B8E2EE"/>
                </a:solidFill>
                <a:ln w="12700" cap="flat" cmpd="sng" algn="ctr">
                  <a:solidFill>
                    <a:sysClr val="windowText" lastClr="000000"/>
                  </a:solidFill>
                  <a:prstDash val="solid"/>
                  <a:miter lim="800000"/>
                </a:ln>
                <a:effectLst/>
              </p:spPr>
              <p:txBody>
                <a:bodyPr lIns="72000" tIns="36000" rIns="36000" bIns="36000" rtlCol="0" anchor="ctr"/>
                <a:lstStyle/>
                <a:p>
                  <a:pPr algn="ctr">
                    <a:defRPr/>
                  </a:pPr>
                  <a:r>
                    <a:rPr lang="en-US" sz="900" kern="0" dirty="0">
                      <a:solidFill>
                        <a:prstClr val="black"/>
                      </a:solidFill>
                      <a:latin typeface="Calibri" panose="020F0502020204030204"/>
                      <a:ea typeface=""/>
                      <a:cs typeface=""/>
                    </a:rPr>
                    <a:t>Information Resources</a:t>
                  </a:r>
                </a:p>
              </p:txBody>
            </p:sp>
            <p:sp>
              <p:nvSpPr>
                <p:cNvPr id="57" name="Oval 176">
                  <a:extLst>
                    <a:ext uri="{FF2B5EF4-FFF2-40B4-BE49-F238E27FC236}">
                      <a16:creationId xmlns:a16="http://schemas.microsoft.com/office/drawing/2014/main" id="{51BA4AD3-6465-909B-E4AC-C6F141F0C91F}"/>
                    </a:ext>
                  </a:extLst>
                </p:cNvPr>
                <p:cNvSpPr/>
                <p:nvPr/>
              </p:nvSpPr>
              <p:spPr>
                <a:xfrm>
                  <a:off x="2405636" y="2621944"/>
                  <a:ext cx="125587" cy="188001"/>
                </a:xfrm>
                <a:prstGeom prst="ellipse">
                  <a:avLst/>
                </a:prstGeom>
                <a:solidFill>
                  <a:schemeClr val="bg1"/>
                </a:solidFill>
                <a:ln w="12700" cap="flat" cmpd="sng" algn="ctr">
                  <a:solidFill>
                    <a:sysClr val="windowText" lastClr="000000"/>
                  </a:solidFill>
                  <a:prstDash val="solid"/>
                  <a:miter lim="800000"/>
                </a:ln>
                <a:effectLst/>
              </p:spPr>
              <p:txBody>
                <a:bodyPr rtlCol="0" anchor="ctr"/>
                <a:lstStyle/>
                <a:p>
                  <a:pPr algn="ctr">
                    <a:defRPr/>
                  </a:pPr>
                  <a:endParaRPr lang="de-DE" sz="1050" kern="0" dirty="0">
                    <a:solidFill>
                      <a:prstClr val="white"/>
                    </a:solidFill>
                    <a:latin typeface="Calibri" panose="020F0502020204030204"/>
                    <a:ea typeface=""/>
                    <a:cs typeface=""/>
                  </a:endParaRPr>
                </a:p>
              </p:txBody>
            </p:sp>
          </p:grpSp>
          <p:grpSp>
            <p:nvGrpSpPr>
              <p:cNvPr id="102" name="Gruppieren 101">
                <a:extLst>
                  <a:ext uri="{FF2B5EF4-FFF2-40B4-BE49-F238E27FC236}">
                    <a16:creationId xmlns:a16="http://schemas.microsoft.com/office/drawing/2014/main" id="{86DBF63E-E781-3E86-37CC-1DDF29DC2FFE}"/>
                  </a:ext>
                </a:extLst>
              </p:cNvPr>
              <p:cNvGrpSpPr/>
              <p:nvPr/>
            </p:nvGrpSpPr>
            <p:grpSpPr>
              <a:xfrm>
                <a:off x="3073841" y="3987500"/>
                <a:ext cx="721719" cy="296332"/>
                <a:chOff x="3015040" y="3987500"/>
                <a:chExt cx="721719" cy="296332"/>
              </a:xfrm>
            </p:grpSpPr>
            <p:pic>
              <p:nvPicPr>
                <p:cNvPr id="54" name="Picture 10" descr="Bildergebnis fÃ¼r DIN bilder">
                  <a:extLst>
                    <a:ext uri="{FF2B5EF4-FFF2-40B4-BE49-F238E27FC236}">
                      <a16:creationId xmlns:a16="http://schemas.microsoft.com/office/drawing/2014/main" id="{D9519530-5943-491B-4EE6-58C723653F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5040" y="4032538"/>
                  <a:ext cx="321781" cy="23056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2" descr="Bildergebnis fÃ¼r ISO bilder">
                  <a:extLst>
                    <a:ext uri="{FF2B5EF4-FFF2-40B4-BE49-F238E27FC236}">
                      <a16:creationId xmlns:a16="http://schemas.microsoft.com/office/drawing/2014/main" id="{5B2CF9C5-AC14-7EEB-1FFD-51866D59EB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4978" y="3987500"/>
                  <a:ext cx="321781" cy="296332"/>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47" name="Gewinkelte Verbindung 140">
              <a:extLst>
                <a:ext uri="{FF2B5EF4-FFF2-40B4-BE49-F238E27FC236}">
                  <a16:creationId xmlns:a16="http://schemas.microsoft.com/office/drawing/2014/main" id="{C5FC3ABE-8D79-7347-D156-D01312102714}"/>
                </a:ext>
              </a:extLst>
            </p:cNvPr>
            <p:cNvCxnSpPr>
              <a:cxnSpLocks/>
              <a:stCxn id="42" idx="2"/>
              <a:endCxn id="50" idx="2"/>
            </p:cNvCxnSpPr>
            <p:nvPr/>
          </p:nvCxnSpPr>
          <p:spPr>
            <a:xfrm>
              <a:off x="6223425" y="3327702"/>
              <a:ext cx="601138" cy="468891"/>
            </a:xfrm>
            <a:prstGeom prst="bentConnector3">
              <a:avLst>
                <a:gd name="adj1" fmla="val 50000"/>
              </a:avLst>
            </a:prstGeom>
            <a:noFill/>
            <a:ln w="19050" cap="flat" cmpd="sng" algn="ctr">
              <a:solidFill>
                <a:schemeClr val="bg2">
                  <a:lumMod val="10000"/>
                </a:schemeClr>
              </a:solidFill>
              <a:prstDash val="solid"/>
              <a:miter lim="800000"/>
              <a:tailEnd type="arrow"/>
            </a:ln>
            <a:effectLst/>
          </p:spPr>
        </p:cxnSp>
        <p:cxnSp>
          <p:nvCxnSpPr>
            <p:cNvPr id="48" name="Gewinkelte Verbindung 141">
              <a:extLst>
                <a:ext uri="{FF2B5EF4-FFF2-40B4-BE49-F238E27FC236}">
                  <a16:creationId xmlns:a16="http://schemas.microsoft.com/office/drawing/2014/main" id="{24A68995-33A0-2AD1-3ED6-E61880A8079D}"/>
                </a:ext>
              </a:extLst>
            </p:cNvPr>
            <p:cNvCxnSpPr>
              <a:cxnSpLocks/>
              <a:stCxn id="50" idx="0"/>
              <a:endCxn id="18" idx="5"/>
            </p:cNvCxnSpPr>
            <p:nvPr/>
          </p:nvCxnSpPr>
          <p:spPr>
            <a:xfrm flipV="1">
              <a:off x="7715148" y="3328539"/>
              <a:ext cx="601138" cy="468054"/>
            </a:xfrm>
            <a:prstGeom prst="bentConnector3">
              <a:avLst>
                <a:gd name="adj1" fmla="val 50000"/>
              </a:avLst>
            </a:prstGeom>
            <a:noFill/>
            <a:ln w="19050" cap="flat" cmpd="sng" algn="ctr">
              <a:solidFill>
                <a:schemeClr val="bg2">
                  <a:lumMod val="10000"/>
                </a:schemeClr>
              </a:solidFill>
              <a:prstDash val="solid"/>
              <a:miter lim="800000"/>
              <a:tailEnd type="arrow"/>
            </a:ln>
            <a:effectLst/>
          </p:spPr>
        </p:cxnSp>
        <p:grpSp>
          <p:nvGrpSpPr>
            <p:cNvPr id="101" name="Gruppieren 100">
              <a:extLst>
                <a:ext uri="{FF2B5EF4-FFF2-40B4-BE49-F238E27FC236}">
                  <a16:creationId xmlns:a16="http://schemas.microsoft.com/office/drawing/2014/main" id="{85C3E870-0074-3CC9-4A32-68D6A7A6C037}"/>
                </a:ext>
              </a:extLst>
            </p:cNvPr>
            <p:cNvGrpSpPr/>
            <p:nvPr/>
          </p:nvGrpSpPr>
          <p:grpSpPr>
            <a:xfrm>
              <a:off x="6824563" y="3517402"/>
              <a:ext cx="890585" cy="867816"/>
              <a:chOff x="5036877" y="3486922"/>
              <a:chExt cx="890585" cy="867816"/>
            </a:xfrm>
          </p:grpSpPr>
          <p:grpSp>
            <p:nvGrpSpPr>
              <p:cNvPr id="46" name="Gruppieren 45">
                <a:extLst>
                  <a:ext uri="{FF2B5EF4-FFF2-40B4-BE49-F238E27FC236}">
                    <a16:creationId xmlns:a16="http://schemas.microsoft.com/office/drawing/2014/main" id="{F24747A9-5B6E-A97D-55C5-E5F69A9168E6}"/>
                  </a:ext>
                </a:extLst>
              </p:cNvPr>
              <p:cNvGrpSpPr/>
              <p:nvPr/>
            </p:nvGrpSpPr>
            <p:grpSpPr>
              <a:xfrm>
                <a:off x="5036877" y="3486922"/>
                <a:ext cx="890585" cy="558381"/>
                <a:chOff x="5489329" y="3984152"/>
                <a:chExt cx="1252800" cy="972000"/>
              </a:xfrm>
            </p:grpSpPr>
            <p:sp>
              <p:nvSpPr>
                <p:cNvPr id="50" name="Eine Ecke des Rechtecks schneiden 30">
                  <a:extLst>
                    <a:ext uri="{FF2B5EF4-FFF2-40B4-BE49-F238E27FC236}">
                      <a16:creationId xmlns:a16="http://schemas.microsoft.com/office/drawing/2014/main" id="{EE683BD1-6C2B-41EB-B13D-4266D48A2763}"/>
                    </a:ext>
                  </a:extLst>
                </p:cNvPr>
                <p:cNvSpPr/>
                <p:nvPr/>
              </p:nvSpPr>
              <p:spPr>
                <a:xfrm>
                  <a:off x="5489329" y="3984152"/>
                  <a:ext cx="1252800" cy="972000"/>
                </a:xfrm>
                <a:prstGeom prst="snip1Rect">
                  <a:avLst/>
                </a:prstGeom>
                <a:solidFill>
                  <a:srgbClr val="70AD47">
                    <a:lumMod val="40000"/>
                    <a:lumOff val="60000"/>
                  </a:srgbClr>
                </a:solidFill>
                <a:ln w="12700" cap="flat" cmpd="sng" algn="ctr">
                  <a:solidFill>
                    <a:sysClr val="windowText" lastClr="000000"/>
                  </a:solidFill>
                  <a:prstDash val="dash"/>
                  <a:miter lim="800000"/>
                </a:ln>
                <a:effectLst/>
              </p:spPr>
              <p:txBody>
                <a:bodyPr lIns="72000" tIns="36000" rIns="36000" bIns="36000" rtlCol="0" anchor="ctr"/>
                <a:lstStyle/>
                <a:p>
                  <a:pPr algn="ctr">
                    <a:defRPr/>
                  </a:pPr>
                  <a:r>
                    <a:rPr lang="en-US" sz="900" kern="0" dirty="0">
                      <a:solidFill>
                        <a:prstClr val="black"/>
                      </a:solidFill>
                      <a:latin typeface="Calibri" panose="020F0502020204030204"/>
                      <a:ea typeface=""/>
                      <a:cs typeface=""/>
                    </a:rPr>
                    <a:t>Lightweight Ontology</a:t>
                  </a:r>
                </a:p>
              </p:txBody>
            </p:sp>
            <p:sp>
              <p:nvSpPr>
                <p:cNvPr id="51" name="Oval 184">
                  <a:extLst>
                    <a:ext uri="{FF2B5EF4-FFF2-40B4-BE49-F238E27FC236}">
                      <a16:creationId xmlns:a16="http://schemas.microsoft.com/office/drawing/2014/main" id="{617EF79A-E968-8B54-89B8-3ED5736ECEFE}"/>
                    </a:ext>
                  </a:extLst>
                </p:cNvPr>
                <p:cNvSpPr/>
                <p:nvPr/>
              </p:nvSpPr>
              <p:spPr>
                <a:xfrm>
                  <a:off x="5540220" y="4029290"/>
                  <a:ext cx="151925" cy="188001"/>
                </a:xfrm>
                <a:prstGeom prst="ellipse">
                  <a:avLst/>
                </a:prstGeom>
                <a:solidFill>
                  <a:srgbClr val="C0C0C0"/>
                </a:solidFill>
                <a:ln w="12700" cap="flat" cmpd="sng" algn="ctr">
                  <a:solidFill>
                    <a:sysClr val="windowText" lastClr="000000"/>
                  </a:solidFill>
                  <a:prstDash val="solid"/>
                  <a:miter lim="800000"/>
                </a:ln>
                <a:effectLst/>
              </p:spPr>
              <p:txBody>
                <a:bodyPr rtlCol="0" anchor="ctr"/>
                <a:lstStyle/>
                <a:p>
                  <a:pPr algn="ctr">
                    <a:defRPr/>
                  </a:pPr>
                  <a:endParaRPr lang="de-DE" sz="1050" kern="0" dirty="0">
                    <a:solidFill>
                      <a:prstClr val="white"/>
                    </a:solidFill>
                    <a:latin typeface="Calibri" panose="020F0502020204030204"/>
                    <a:ea typeface=""/>
                    <a:cs typeface=""/>
                  </a:endParaRPr>
                </a:p>
              </p:txBody>
            </p:sp>
          </p:grpSp>
          <p:pic>
            <p:nvPicPr>
              <p:cNvPr id="49" name="Picture 8" descr="Bildergebnis fÃ¼r uml icon">
                <a:extLst>
                  <a:ext uri="{FF2B5EF4-FFF2-40B4-BE49-F238E27FC236}">
                    <a16:creationId xmlns:a16="http://schemas.microsoft.com/office/drawing/2014/main" id="{98D9FE9B-6726-56EA-7982-0BE5730459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7397" y="4085888"/>
                <a:ext cx="369545" cy="268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uppieren 92">
              <a:extLst>
                <a:ext uri="{FF2B5EF4-FFF2-40B4-BE49-F238E27FC236}">
                  <a16:creationId xmlns:a16="http://schemas.microsoft.com/office/drawing/2014/main" id="{0C19EA58-2BFE-3AF0-7D2C-6A46035D1BD2}"/>
                </a:ext>
              </a:extLst>
            </p:cNvPr>
            <p:cNvGrpSpPr/>
            <p:nvPr/>
          </p:nvGrpSpPr>
          <p:grpSpPr>
            <a:xfrm>
              <a:off x="5070780" y="3043274"/>
              <a:ext cx="1242018" cy="768176"/>
              <a:chOff x="3904927" y="3012794"/>
              <a:chExt cx="1242018" cy="768176"/>
            </a:xfrm>
          </p:grpSpPr>
          <p:sp>
            <p:nvSpPr>
              <p:cNvPr id="42" name="Parallelogramm 41">
                <a:extLst>
                  <a:ext uri="{FF2B5EF4-FFF2-40B4-BE49-F238E27FC236}">
                    <a16:creationId xmlns:a16="http://schemas.microsoft.com/office/drawing/2014/main" id="{6B3BF21E-1AB5-C9ED-D0EE-D582534C74C3}"/>
                  </a:ext>
                </a:extLst>
              </p:cNvPr>
              <p:cNvSpPr>
                <a:spLocks noChangeAspect="1"/>
              </p:cNvSpPr>
              <p:nvPr/>
            </p:nvSpPr>
            <p:spPr>
              <a:xfrm>
                <a:off x="3904927" y="3012794"/>
                <a:ext cx="1242018" cy="568856"/>
              </a:xfrm>
              <a:prstGeom prst="parallelogram">
                <a:avLst>
                  <a:gd name="adj" fmla="val 31422"/>
                </a:avLst>
              </a:prstGeom>
              <a:solidFill>
                <a:srgbClr val="FFC000">
                  <a:lumMod val="40000"/>
                  <a:lumOff val="60000"/>
                </a:srgbClr>
              </a:solidFill>
              <a:ln w="12700" cap="flat" cmpd="sng" algn="ctr">
                <a:solidFill>
                  <a:sysClr val="windowText" lastClr="000000"/>
                </a:solidFill>
                <a:prstDash val="solid"/>
                <a:miter lim="800000"/>
              </a:ln>
              <a:effectLst/>
            </p:spPr>
            <p:txBody>
              <a:bodyPr lIns="36000" tIns="36000" rIns="36000" bIns="36000" rtlCol="0" anchor="ctr"/>
              <a:lstStyle/>
              <a:p>
                <a:pPr algn="ctr">
                  <a:defRPr/>
                </a:pPr>
                <a:r>
                  <a:rPr lang="en-US" sz="900" kern="0" dirty="0">
                    <a:solidFill>
                      <a:prstClr val="black"/>
                    </a:solidFill>
                    <a:latin typeface="Calibri" panose="020F0502020204030204"/>
                    <a:ea typeface=""/>
                    <a:cs typeface=""/>
                  </a:rPr>
                  <a:t>Lightweight Ontology Building</a:t>
                </a:r>
              </a:p>
            </p:txBody>
          </p:sp>
          <p:grpSp>
            <p:nvGrpSpPr>
              <p:cNvPr id="92" name="Gruppieren 91">
                <a:extLst>
                  <a:ext uri="{FF2B5EF4-FFF2-40B4-BE49-F238E27FC236}">
                    <a16:creationId xmlns:a16="http://schemas.microsoft.com/office/drawing/2014/main" id="{51103107-5693-A96A-509F-9C466D8D3C0D}"/>
                  </a:ext>
                </a:extLst>
              </p:cNvPr>
              <p:cNvGrpSpPr/>
              <p:nvPr/>
            </p:nvGrpSpPr>
            <p:grpSpPr>
              <a:xfrm>
                <a:off x="4093639" y="3613073"/>
                <a:ext cx="864595" cy="167897"/>
                <a:chOff x="3896745" y="3613073"/>
                <a:chExt cx="864595" cy="167897"/>
              </a:xfrm>
            </p:grpSpPr>
            <p:pic>
              <p:nvPicPr>
                <p:cNvPr id="43" name="Grafik 42">
                  <a:extLst>
                    <a:ext uri="{FF2B5EF4-FFF2-40B4-BE49-F238E27FC236}">
                      <a16:creationId xmlns:a16="http://schemas.microsoft.com/office/drawing/2014/main" id="{13D1EAEC-3E86-52C7-4DDB-4DD53B19AAC7}"/>
                    </a:ext>
                  </a:extLst>
                </p:cNvPr>
                <p:cNvPicPr>
                  <a:picLocks noChangeAspect="1"/>
                </p:cNvPicPr>
                <p:nvPr/>
              </p:nvPicPr>
              <p:blipFill>
                <a:blip r:embed="rId2"/>
                <a:stretch>
                  <a:fillRect/>
                </a:stretch>
              </p:blipFill>
              <p:spPr>
                <a:xfrm>
                  <a:off x="4211900" y="3615524"/>
                  <a:ext cx="231967" cy="165446"/>
                </a:xfrm>
                <a:prstGeom prst="rect">
                  <a:avLst/>
                </a:prstGeom>
              </p:spPr>
            </p:pic>
            <p:pic>
              <p:nvPicPr>
                <p:cNvPr id="44" name="Grafik 43">
                  <a:extLst>
                    <a:ext uri="{FF2B5EF4-FFF2-40B4-BE49-F238E27FC236}">
                      <a16:creationId xmlns:a16="http://schemas.microsoft.com/office/drawing/2014/main" id="{C5C7450F-B363-9D7E-9508-626B77D23BFE}"/>
                    </a:ext>
                  </a:extLst>
                </p:cNvPr>
                <p:cNvPicPr>
                  <a:picLocks noChangeAspect="1"/>
                </p:cNvPicPr>
                <p:nvPr/>
              </p:nvPicPr>
              <p:blipFill>
                <a:blip r:embed="rId3"/>
                <a:stretch>
                  <a:fillRect/>
                </a:stretch>
              </p:blipFill>
              <p:spPr>
                <a:xfrm>
                  <a:off x="4529373" y="3615524"/>
                  <a:ext cx="231967" cy="165446"/>
                </a:xfrm>
                <a:prstGeom prst="rect">
                  <a:avLst/>
                </a:prstGeom>
              </p:spPr>
            </p:pic>
            <p:pic>
              <p:nvPicPr>
                <p:cNvPr id="45" name="Grafik 44">
                  <a:extLst>
                    <a:ext uri="{FF2B5EF4-FFF2-40B4-BE49-F238E27FC236}">
                      <a16:creationId xmlns:a16="http://schemas.microsoft.com/office/drawing/2014/main" id="{9A4AF5DA-ACDA-D0C5-E78A-4FE3CD9B5CE2}"/>
                    </a:ext>
                  </a:extLst>
                </p:cNvPr>
                <p:cNvPicPr>
                  <a:picLocks noChangeAspect="1"/>
                </p:cNvPicPr>
                <p:nvPr/>
              </p:nvPicPr>
              <p:blipFill>
                <a:blip r:embed="rId4"/>
                <a:stretch>
                  <a:fillRect/>
                </a:stretch>
              </p:blipFill>
              <p:spPr>
                <a:xfrm>
                  <a:off x="3896745" y="3613073"/>
                  <a:ext cx="229649" cy="165446"/>
                </a:xfrm>
                <a:prstGeom prst="rect">
                  <a:avLst/>
                </a:prstGeom>
              </p:spPr>
            </p:pic>
          </p:grpSp>
        </p:grpSp>
        <p:cxnSp>
          <p:nvCxnSpPr>
            <p:cNvPr id="32" name="Gewinkelte Verbindung 138">
              <a:extLst>
                <a:ext uri="{FF2B5EF4-FFF2-40B4-BE49-F238E27FC236}">
                  <a16:creationId xmlns:a16="http://schemas.microsoft.com/office/drawing/2014/main" id="{F54C7108-635D-ECC3-114A-65123D0969A8}"/>
                </a:ext>
              </a:extLst>
            </p:cNvPr>
            <p:cNvCxnSpPr>
              <a:cxnSpLocks/>
              <a:stCxn id="18" idx="2"/>
              <a:endCxn id="40" idx="2"/>
            </p:cNvCxnSpPr>
            <p:nvPr/>
          </p:nvCxnSpPr>
          <p:spPr>
            <a:xfrm flipV="1">
              <a:off x="9379557" y="2690295"/>
              <a:ext cx="601138" cy="638244"/>
            </a:xfrm>
            <a:prstGeom prst="bentConnector3">
              <a:avLst>
                <a:gd name="adj1" fmla="val 50000"/>
              </a:avLst>
            </a:prstGeom>
            <a:noFill/>
            <a:ln w="19050" cap="flat" cmpd="sng" algn="ctr">
              <a:solidFill>
                <a:schemeClr val="bg2">
                  <a:lumMod val="10000"/>
                </a:schemeClr>
              </a:solidFill>
              <a:prstDash val="solid"/>
              <a:miter lim="800000"/>
              <a:tailEnd type="arrow"/>
            </a:ln>
            <a:effectLst/>
          </p:spPr>
        </p:cxnSp>
        <p:cxnSp>
          <p:nvCxnSpPr>
            <p:cNvPr id="34" name="Gewinkelte Verbindung 82">
              <a:extLst>
                <a:ext uri="{FF2B5EF4-FFF2-40B4-BE49-F238E27FC236}">
                  <a16:creationId xmlns:a16="http://schemas.microsoft.com/office/drawing/2014/main" id="{E829118E-6C96-4575-11AD-AAEE97394415}"/>
                </a:ext>
              </a:extLst>
            </p:cNvPr>
            <p:cNvCxnSpPr>
              <a:cxnSpLocks/>
              <a:stCxn id="18" idx="2"/>
              <a:endCxn id="38" idx="2"/>
            </p:cNvCxnSpPr>
            <p:nvPr/>
          </p:nvCxnSpPr>
          <p:spPr>
            <a:xfrm>
              <a:off x="9379557" y="3328539"/>
              <a:ext cx="601138" cy="733410"/>
            </a:xfrm>
            <a:prstGeom prst="bentConnector3">
              <a:avLst>
                <a:gd name="adj1" fmla="val 50000"/>
              </a:avLst>
            </a:prstGeom>
            <a:noFill/>
            <a:ln w="19050" cap="flat" cmpd="sng" algn="ctr">
              <a:solidFill>
                <a:schemeClr val="bg2">
                  <a:lumMod val="10000"/>
                </a:schemeClr>
              </a:solidFill>
              <a:prstDash val="solid"/>
              <a:miter lim="800000"/>
              <a:tailEnd type="arrow"/>
            </a:ln>
            <a:effectLst/>
          </p:spPr>
        </p:cxnSp>
        <p:grpSp>
          <p:nvGrpSpPr>
            <p:cNvPr id="95" name="Gruppieren 94">
              <a:extLst>
                <a:ext uri="{FF2B5EF4-FFF2-40B4-BE49-F238E27FC236}">
                  <a16:creationId xmlns:a16="http://schemas.microsoft.com/office/drawing/2014/main" id="{722B59E5-B4E1-A864-4E8F-A89ECF38C944}"/>
                </a:ext>
              </a:extLst>
            </p:cNvPr>
            <p:cNvGrpSpPr/>
            <p:nvPr/>
          </p:nvGrpSpPr>
          <p:grpSpPr>
            <a:xfrm>
              <a:off x="9980695" y="2095677"/>
              <a:ext cx="890585" cy="873808"/>
              <a:chOff x="7174362" y="2065197"/>
              <a:chExt cx="890585" cy="873808"/>
            </a:xfrm>
          </p:grpSpPr>
          <p:grpSp>
            <p:nvGrpSpPr>
              <p:cNvPr id="31" name="Gruppieren 30">
                <a:extLst>
                  <a:ext uri="{FF2B5EF4-FFF2-40B4-BE49-F238E27FC236}">
                    <a16:creationId xmlns:a16="http://schemas.microsoft.com/office/drawing/2014/main" id="{3392ABA8-16BB-2BAD-C70B-52D970914968}"/>
                  </a:ext>
                </a:extLst>
              </p:cNvPr>
              <p:cNvGrpSpPr/>
              <p:nvPr/>
            </p:nvGrpSpPr>
            <p:grpSpPr>
              <a:xfrm>
                <a:off x="7174362" y="2380624"/>
                <a:ext cx="890585" cy="558381"/>
                <a:chOff x="7810101" y="2730087"/>
                <a:chExt cx="1252800" cy="972000"/>
              </a:xfrm>
            </p:grpSpPr>
            <p:sp>
              <p:nvSpPr>
                <p:cNvPr id="40" name="Eine Ecke des Rechtecks schneiden 58">
                  <a:extLst>
                    <a:ext uri="{FF2B5EF4-FFF2-40B4-BE49-F238E27FC236}">
                      <a16:creationId xmlns:a16="http://schemas.microsoft.com/office/drawing/2014/main" id="{1E7B0B71-697E-0387-6CD2-2E4F0F005153}"/>
                    </a:ext>
                  </a:extLst>
                </p:cNvPr>
                <p:cNvSpPr/>
                <p:nvPr/>
              </p:nvSpPr>
              <p:spPr>
                <a:xfrm>
                  <a:off x="7810101" y="2730087"/>
                  <a:ext cx="1252800" cy="972000"/>
                </a:xfrm>
                <a:prstGeom prst="snip1Rect">
                  <a:avLst/>
                </a:prstGeom>
                <a:solidFill>
                  <a:srgbClr val="70AD47">
                    <a:lumMod val="40000"/>
                    <a:lumOff val="60000"/>
                  </a:srgbClr>
                </a:solidFill>
                <a:ln w="12700" cap="flat" cmpd="sng" algn="ctr">
                  <a:solidFill>
                    <a:sysClr val="windowText" lastClr="000000"/>
                  </a:solidFill>
                  <a:prstDash val="dash"/>
                  <a:miter lim="800000"/>
                </a:ln>
                <a:effectLst/>
              </p:spPr>
              <p:txBody>
                <a:bodyPr lIns="72000" tIns="36000" rIns="36000" bIns="36000" rtlCol="0" anchor="ctr"/>
                <a:lstStyle/>
                <a:p>
                  <a:pPr algn="ctr">
                    <a:defRPr/>
                  </a:pPr>
                  <a:r>
                    <a:rPr lang="en-US" sz="900" kern="0" dirty="0">
                      <a:solidFill>
                        <a:prstClr val="black"/>
                      </a:solidFill>
                      <a:latin typeface="Calibri" panose="020F0502020204030204"/>
                      <a:ea typeface=""/>
                      <a:cs typeface=""/>
                    </a:rPr>
                    <a:t>Heavyweight Ontology</a:t>
                  </a:r>
                </a:p>
              </p:txBody>
            </p:sp>
            <p:sp>
              <p:nvSpPr>
                <p:cNvPr id="41" name="Oval 212">
                  <a:extLst>
                    <a:ext uri="{FF2B5EF4-FFF2-40B4-BE49-F238E27FC236}">
                      <a16:creationId xmlns:a16="http://schemas.microsoft.com/office/drawing/2014/main" id="{8B298FF1-D884-2803-B8FD-A799D490F3D5}"/>
                    </a:ext>
                  </a:extLst>
                </p:cNvPr>
                <p:cNvSpPr/>
                <p:nvPr/>
              </p:nvSpPr>
              <p:spPr>
                <a:xfrm>
                  <a:off x="7860993" y="2774091"/>
                  <a:ext cx="151925" cy="188001"/>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algn="ctr">
                    <a:defRPr/>
                  </a:pPr>
                  <a:endParaRPr lang="de-DE" sz="1050" kern="0">
                    <a:solidFill>
                      <a:prstClr val="white"/>
                    </a:solidFill>
                    <a:latin typeface="Calibri" panose="020F0502020204030204"/>
                    <a:ea typeface=""/>
                    <a:cs typeface=""/>
                  </a:endParaRPr>
                </a:p>
              </p:txBody>
            </p:sp>
          </p:grpSp>
          <p:grpSp>
            <p:nvGrpSpPr>
              <p:cNvPr id="94" name="Gruppieren 93">
                <a:extLst>
                  <a:ext uri="{FF2B5EF4-FFF2-40B4-BE49-F238E27FC236}">
                    <a16:creationId xmlns:a16="http://schemas.microsoft.com/office/drawing/2014/main" id="{E89111C1-3144-FD9B-AE7C-44A48D5C48D5}"/>
                  </a:ext>
                </a:extLst>
              </p:cNvPr>
              <p:cNvGrpSpPr/>
              <p:nvPr/>
            </p:nvGrpSpPr>
            <p:grpSpPr>
              <a:xfrm>
                <a:off x="7427935" y="2065197"/>
                <a:ext cx="383438" cy="320265"/>
                <a:chOff x="7124326" y="2065197"/>
                <a:chExt cx="383438" cy="320265"/>
              </a:xfrm>
            </p:grpSpPr>
            <p:pic>
              <p:nvPicPr>
                <p:cNvPr id="35" name="Picture 14" descr="Bildergebnis fÃ¼r w3c bilder">
                  <a:extLst>
                    <a:ext uri="{FF2B5EF4-FFF2-40B4-BE49-F238E27FC236}">
                      <a16:creationId xmlns:a16="http://schemas.microsoft.com/office/drawing/2014/main" id="{A7B9D4B7-F16D-502D-7B96-FE0FD9D1A9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2674" y="2065197"/>
                  <a:ext cx="241338" cy="164341"/>
                </a:xfrm>
                <a:prstGeom prst="rect">
                  <a:avLst/>
                </a:prstGeom>
                <a:noFill/>
                <a:extLst>
                  <a:ext uri="{909E8E84-426E-40DD-AFC4-6F175D3DCCD1}">
                    <a14:hiddenFill xmlns:a14="http://schemas.microsoft.com/office/drawing/2010/main">
                      <a:solidFill>
                        <a:srgbClr val="FFFFFF"/>
                      </a:solidFill>
                    </a14:hiddenFill>
                  </a:ext>
                </a:extLst>
              </p:spPr>
            </p:pic>
            <p:sp>
              <p:nvSpPr>
                <p:cNvPr id="36" name="Textfeld 35">
                  <a:extLst>
                    <a:ext uri="{FF2B5EF4-FFF2-40B4-BE49-F238E27FC236}">
                      <a16:creationId xmlns:a16="http://schemas.microsoft.com/office/drawing/2014/main" id="{E7282FD1-51C6-7E69-F1CA-8031A4D82392}"/>
                    </a:ext>
                  </a:extLst>
                </p:cNvPr>
                <p:cNvSpPr txBox="1"/>
                <p:nvPr/>
              </p:nvSpPr>
              <p:spPr>
                <a:xfrm>
                  <a:off x="7124326" y="2154630"/>
                  <a:ext cx="383438" cy="230832"/>
                </a:xfrm>
                <a:prstGeom prst="rect">
                  <a:avLst/>
                </a:prstGeom>
                <a:noFill/>
              </p:spPr>
              <p:txBody>
                <a:bodyPr wrap="none" rtlCol="0">
                  <a:spAutoFit/>
                </a:bodyPr>
                <a:lstStyle/>
                <a:p>
                  <a:r>
                    <a:rPr lang="de-DE" sz="900" dirty="0"/>
                    <a:t>.</a:t>
                  </a:r>
                  <a:r>
                    <a:rPr lang="de-DE" sz="900" dirty="0" err="1"/>
                    <a:t>owl</a:t>
                  </a:r>
                  <a:endParaRPr lang="de-DE" sz="900" dirty="0"/>
                </a:p>
              </p:txBody>
            </p:sp>
          </p:grpSp>
        </p:grpSp>
        <p:grpSp>
          <p:nvGrpSpPr>
            <p:cNvPr id="98" name="Gruppieren 97">
              <a:extLst>
                <a:ext uri="{FF2B5EF4-FFF2-40B4-BE49-F238E27FC236}">
                  <a16:creationId xmlns:a16="http://schemas.microsoft.com/office/drawing/2014/main" id="{4F2EF264-DE8F-84D2-DA29-5E864C4833DB}"/>
                </a:ext>
              </a:extLst>
            </p:cNvPr>
            <p:cNvGrpSpPr/>
            <p:nvPr/>
          </p:nvGrpSpPr>
          <p:grpSpPr>
            <a:xfrm>
              <a:off x="9980695" y="3467630"/>
              <a:ext cx="890585" cy="873509"/>
              <a:chOff x="7174362" y="3437150"/>
              <a:chExt cx="890585" cy="873509"/>
            </a:xfrm>
          </p:grpSpPr>
          <p:grpSp>
            <p:nvGrpSpPr>
              <p:cNvPr id="33" name="Gruppieren 32">
                <a:extLst>
                  <a:ext uri="{FF2B5EF4-FFF2-40B4-BE49-F238E27FC236}">
                    <a16:creationId xmlns:a16="http://schemas.microsoft.com/office/drawing/2014/main" id="{01D72420-77E4-BC07-CDF6-5BEF858C0A3F}"/>
                  </a:ext>
                </a:extLst>
              </p:cNvPr>
              <p:cNvGrpSpPr/>
              <p:nvPr/>
            </p:nvGrpSpPr>
            <p:grpSpPr>
              <a:xfrm>
                <a:off x="7174362" y="3752278"/>
                <a:ext cx="890585" cy="558381"/>
                <a:chOff x="7804537" y="4452260"/>
                <a:chExt cx="1252800" cy="972000"/>
              </a:xfrm>
            </p:grpSpPr>
            <p:sp>
              <p:nvSpPr>
                <p:cNvPr id="38" name="Eine Ecke des Rechtecks schneiden 79">
                  <a:extLst>
                    <a:ext uri="{FF2B5EF4-FFF2-40B4-BE49-F238E27FC236}">
                      <a16:creationId xmlns:a16="http://schemas.microsoft.com/office/drawing/2014/main" id="{688164EA-04A8-0727-0DDC-59B0AC2CDF73}"/>
                    </a:ext>
                  </a:extLst>
                </p:cNvPr>
                <p:cNvSpPr/>
                <p:nvPr/>
              </p:nvSpPr>
              <p:spPr>
                <a:xfrm>
                  <a:off x="7804537" y="4452260"/>
                  <a:ext cx="1252800" cy="972000"/>
                </a:xfrm>
                <a:prstGeom prst="snip1Rect">
                  <a:avLst/>
                </a:prstGeom>
                <a:solidFill>
                  <a:srgbClr val="70AD47">
                    <a:lumMod val="40000"/>
                    <a:lumOff val="60000"/>
                  </a:srgbClr>
                </a:solidFill>
                <a:ln w="12700" cap="flat" cmpd="sng" algn="ctr">
                  <a:solidFill>
                    <a:sysClr val="windowText" lastClr="000000"/>
                  </a:solidFill>
                  <a:prstDash val="dash"/>
                  <a:miter lim="800000"/>
                </a:ln>
                <a:effectLst/>
              </p:spPr>
              <p:txBody>
                <a:bodyPr lIns="72000" tIns="36000" rIns="36000" bIns="36000" rtlCol="0" anchor="ctr"/>
                <a:lstStyle/>
                <a:p>
                  <a:pPr algn="ctr">
                    <a:defRPr/>
                  </a:pPr>
                  <a:r>
                    <a:rPr lang="en-US" sz="900" kern="0" dirty="0">
                      <a:solidFill>
                        <a:prstClr val="black"/>
                      </a:solidFill>
                      <a:latin typeface="Calibri" panose="020F0502020204030204"/>
                      <a:ea typeface=""/>
                      <a:cs typeface=""/>
                    </a:rPr>
                    <a:t>Ontology Design Patterns</a:t>
                  </a:r>
                </a:p>
              </p:txBody>
            </p:sp>
            <p:sp>
              <p:nvSpPr>
                <p:cNvPr id="39" name="Oval 212">
                  <a:extLst>
                    <a:ext uri="{FF2B5EF4-FFF2-40B4-BE49-F238E27FC236}">
                      <a16:creationId xmlns:a16="http://schemas.microsoft.com/office/drawing/2014/main" id="{42355D2E-38C0-1F43-2445-B5AB9F9FB64B}"/>
                    </a:ext>
                  </a:extLst>
                </p:cNvPr>
                <p:cNvSpPr/>
                <p:nvPr/>
              </p:nvSpPr>
              <p:spPr>
                <a:xfrm>
                  <a:off x="7855429" y="4496264"/>
                  <a:ext cx="151925" cy="188001"/>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algn="ctr">
                    <a:defRPr/>
                  </a:pPr>
                  <a:endParaRPr lang="de-DE" sz="1050" kern="0">
                    <a:solidFill>
                      <a:prstClr val="white"/>
                    </a:solidFill>
                    <a:latin typeface="Calibri" panose="020F0502020204030204"/>
                    <a:ea typeface=""/>
                    <a:cs typeface=""/>
                  </a:endParaRPr>
                </a:p>
              </p:txBody>
            </p:sp>
          </p:grpSp>
          <p:grpSp>
            <p:nvGrpSpPr>
              <p:cNvPr id="96" name="Gruppieren 95">
                <a:extLst>
                  <a:ext uri="{FF2B5EF4-FFF2-40B4-BE49-F238E27FC236}">
                    <a16:creationId xmlns:a16="http://schemas.microsoft.com/office/drawing/2014/main" id="{1A25D42B-319B-E90E-8BBC-7F1AC05AF9C9}"/>
                  </a:ext>
                </a:extLst>
              </p:cNvPr>
              <p:cNvGrpSpPr/>
              <p:nvPr/>
            </p:nvGrpSpPr>
            <p:grpSpPr>
              <a:xfrm>
                <a:off x="7427935" y="3437150"/>
                <a:ext cx="383438" cy="320269"/>
                <a:chOff x="7133307" y="3437150"/>
                <a:chExt cx="383438" cy="320269"/>
              </a:xfrm>
            </p:grpSpPr>
            <p:pic>
              <p:nvPicPr>
                <p:cNvPr id="30" name="Picture 14" descr="Bildergebnis fÃ¼r w3c bilder">
                  <a:extLst>
                    <a:ext uri="{FF2B5EF4-FFF2-40B4-BE49-F238E27FC236}">
                      <a16:creationId xmlns:a16="http://schemas.microsoft.com/office/drawing/2014/main" id="{D5D57A1E-C272-8160-D741-F834969E2A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1656" y="3437150"/>
                  <a:ext cx="241338" cy="164341"/>
                </a:xfrm>
                <a:prstGeom prst="rect">
                  <a:avLst/>
                </a:prstGeom>
                <a:noFill/>
                <a:extLst>
                  <a:ext uri="{909E8E84-426E-40DD-AFC4-6F175D3DCCD1}">
                    <a14:hiddenFill xmlns:a14="http://schemas.microsoft.com/office/drawing/2010/main">
                      <a:solidFill>
                        <a:srgbClr val="FFFFFF"/>
                      </a:solidFill>
                    </a14:hiddenFill>
                  </a:ext>
                </a:extLst>
              </p:spPr>
            </p:pic>
            <p:sp>
              <p:nvSpPr>
                <p:cNvPr id="37" name="Textfeld 36">
                  <a:extLst>
                    <a:ext uri="{FF2B5EF4-FFF2-40B4-BE49-F238E27FC236}">
                      <a16:creationId xmlns:a16="http://schemas.microsoft.com/office/drawing/2014/main" id="{0E543FAE-8E3A-AEBF-3CA9-65ED5204E64D}"/>
                    </a:ext>
                  </a:extLst>
                </p:cNvPr>
                <p:cNvSpPr txBox="1"/>
                <p:nvPr/>
              </p:nvSpPr>
              <p:spPr>
                <a:xfrm>
                  <a:off x="7133307" y="3526587"/>
                  <a:ext cx="383438" cy="230832"/>
                </a:xfrm>
                <a:prstGeom prst="rect">
                  <a:avLst/>
                </a:prstGeom>
                <a:noFill/>
              </p:spPr>
              <p:txBody>
                <a:bodyPr wrap="none" rtlCol="0">
                  <a:spAutoFit/>
                </a:bodyPr>
                <a:lstStyle/>
                <a:p>
                  <a:r>
                    <a:rPr lang="de-DE" sz="900" dirty="0"/>
                    <a:t>.</a:t>
                  </a:r>
                  <a:r>
                    <a:rPr lang="de-DE" sz="900" dirty="0" err="1"/>
                    <a:t>owl</a:t>
                  </a:r>
                  <a:endParaRPr lang="de-DE" sz="900" dirty="0"/>
                </a:p>
              </p:txBody>
            </p:sp>
          </p:grpSp>
        </p:grpSp>
        <p:cxnSp>
          <p:nvCxnSpPr>
            <p:cNvPr id="25" name="Gewinkelte Verbindung 109">
              <a:extLst>
                <a:ext uri="{FF2B5EF4-FFF2-40B4-BE49-F238E27FC236}">
                  <a16:creationId xmlns:a16="http://schemas.microsoft.com/office/drawing/2014/main" id="{C4B03D09-7CFC-BE8C-1433-D91701671695}"/>
                </a:ext>
              </a:extLst>
            </p:cNvPr>
            <p:cNvCxnSpPr>
              <a:cxnSpLocks/>
              <a:stCxn id="28" idx="0"/>
              <a:endCxn id="65" idx="5"/>
            </p:cNvCxnSpPr>
            <p:nvPr/>
          </p:nvCxnSpPr>
          <p:spPr>
            <a:xfrm>
              <a:off x="1401951" y="2685847"/>
              <a:ext cx="601138" cy="642692"/>
            </a:xfrm>
            <a:prstGeom prst="bentConnector3">
              <a:avLst>
                <a:gd name="adj1" fmla="val 50000"/>
              </a:avLst>
            </a:prstGeom>
            <a:noFill/>
            <a:ln w="19050" cap="flat" cmpd="sng" algn="ctr">
              <a:solidFill>
                <a:schemeClr val="bg2">
                  <a:lumMod val="10000"/>
                </a:schemeClr>
              </a:solidFill>
              <a:prstDash val="solid"/>
              <a:miter lim="800000"/>
              <a:tailEnd type="arrow"/>
            </a:ln>
            <a:effectLst/>
          </p:spPr>
        </p:cxnSp>
        <p:grpSp>
          <p:nvGrpSpPr>
            <p:cNvPr id="88" name="Gruppieren 87">
              <a:extLst>
                <a:ext uri="{FF2B5EF4-FFF2-40B4-BE49-F238E27FC236}">
                  <a16:creationId xmlns:a16="http://schemas.microsoft.com/office/drawing/2014/main" id="{C3A55E3B-73E2-8DF2-91A4-CA1CB3CB2C01}"/>
                </a:ext>
              </a:extLst>
            </p:cNvPr>
            <p:cNvGrpSpPr/>
            <p:nvPr/>
          </p:nvGrpSpPr>
          <p:grpSpPr>
            <a:xfrm>
              <a:off x="511366" y="1971040"/>
              <a:ext cx="890585" cy="993997"/>
              <a:chOff x="1029655" y="1940560"/>
              <a:chExt cx="890585" cy="993997"/>
            </a:xfrm>
          </p:grpSpPr>
          <p:grpSp>
            <p:nvGrpSpPr>
              <p:cNvPr id="24" name="Gruppieren 23">
                <a:extLst>
                  <a:ext uri="{FF2B5EF4-FFF2-40B4-BE49-F238E27FC236}">
                    <a16:creationId xmlns:a16="http://schemas.microsoft.com/office/drawing/2014/main" id="{23CAE2C0-B1C9-A514-78E4-FCBB3DE12AEE}"/>
                  </a:ext>
                </a:extLst>
              </p:cNvPr>
              <p:cNvGrpSpPr/>
              <p:nvPr/>
            </p:nvGrpSpPr>
            <p:grpSpPr>
              <a:xfrm>
                <a:off x="1029655" y="2376176"/>
                <a:ext cx="890585" cy="558381"/>
                <a:chOff x="2151130" y="4731151"/>
                <a:chExt cx="1252800" cy="972000"/>
              </a:xfrm>
            </p:grpSpPr>
            <p:sp>
              <p:nvSpPr>
                <p:cNvPr id="28" name="Eine Ecke des Rechtecks schneiden 5">
                  <a:extLst>
                    <a:ext uri="{FF2B5EF4-FFF2-40B4-BE49-F238E27FC236}">
                      <a16:creationId xmlns:a16="http://schemas.microsoft.com/office/drawing/2014/main" id="{FC56FEDF-26EF-41F9-06FF-1947D9187831}"/>
                    </a:ext>
                  </a:extLst>
                </p:cNvPr>
                <p:cNvSpPr/>
                <p:nvPr/>
              </p:nvSpPr>
              <p:spPr>
                <a:xfrm>
                  <a:off x="2151130" y="4731151"/>
                  <a:ext cx="1252800" cy="972000"/>
                </a:xfrm>
                <a:prstGeom prst="snip1Rect">
                  <a:avLst/>
                </a:prstGeom>
                <a:solidFill>
                  <a:srgbClr val="70AD47">
                    <a:lumMod val="40000"/>
                    <a:lumOff val="60000"/>
                  </a:srgbClr>
                </a:solidFill>
                <a:ln w="12700" cap="flat" cmpd="sng" algn="ctr">
                  <a:solidFill>
                    <a:sysClr val="windowText" lastClr="000000"/>
                  </a:solidFill>
                  <a:prstDash val="dash"/>
                  <a:miter lim="800000"/>
                </a:ln>
                <a:effectLst/>
              </p:spPr>
              <p:txBody>
                <a:bodyPr lIns="72000" tIns="36000" rIns="36000" bIns="36000" rtlCol="0" anchor="ctr"/>
                <a:lstStyle/>
                <a:p>
                  <a:pPr algn="ctr">
                    <a:defRPr/>
                  </a:pPr>
                  <a:r>
                    <a:rPr lang="en-US" sz="900" kern="0" dirty="0">
                      <a:solidFill>
                        <a:prstClr val="black"/>
                      </a:solidFill>
                      <a:latin typeface="Calibri" panose="020F0502020204030204"/>
                      <a:ea typeface=""/>
                      <a:cs typeface=""/>
                    </a:rPr>
                    <a:t>Project requirements</a:t>
                  </a:r>
                </a:p>
              </p:txBody>
            </p:sp>
            <p:sp>
              <p:nvSpPr>
                <p:cNvPr id="29" name="Oval 159">
                  <a:extLst>
                    <a:ext uri="{FF2B5EF4-FFF2-40B4-BE49-F238E27FC236}">
                      <a16:creationId xmlns:a16="http://schemas.microsoft.com/office/drawing/2014/main" id="{B3972540-1A14-AF97-93E1-50348AD40F5C}"/>
                    </a:ext>
                  </a:extLst>
                </p:cNvPr>
                <p:cNvSpPr/>
                <p:nvPr/>
              </p:nvSpPr>
              <p:spPr>
                <a:xfrm>
                  <a:off x="2197924" y="4782195"/>
                  <a:ext cx="151925" cy="188001"/>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a:defRPr/>
                  </a:pPr>
                  <a:endParaRPr lang="de-DE" sz="1050" kern="0" dirty="0">
                    <a:solidFill>
                      <a:prstClr val="white"/>
                    </a:solidFill>
                    <a:latin typeface="Calibri" panose="020F0502020204030204"/>
                    <a:ea typeface=""/>
                    <a:cs typeface=""/>
                  </a:endParaRPr>
                </a:p>
              </p:txBody>
            </p:sp>
          </p:grpSp>
          <p:grpSp>
            <p:nvGrpSpPr>
              <p:cNvPr id="87" name="Gruppieren 86">
                <a:extLst>
                  <a:ext uri="{FF2B5EF4-FFF2-40B4-BE49-F238E27FC236}">
                    <a16:creationId xmlns:a16="http://schemas.microsoft.com/office/drawing/2014/main" id="{491458C8-F777-EEF5-2BA7-2960BD6B6837}"/>
                  </a:ext>
                </a:extLst>
              </p:cNvPr>
              <p:cNvGrpSpPr/>
              <p:nvPr/>
            </p:nvGrpSpPr>
            <p:grpSpPr>
              <a:xfrm>
                <a:off x="1179383" y="1940560"/>
                <a:ext cx="591128" cy="440064"/>
                <a:chOff x="1101063" y="1940560"/>
                <a:chExt cx="591128" cy="440064"/>
              </a:xfrm>
            </p:grpSpPr>
            <p:pic>
              <p:nvPicPr>
                <p:cNvPr id="26" name="Grafik 25">
                  <a:extLst>
                    <a:ext uri="{FF2B5EF4-FFF2-40B4-BE49-F238E27FC236}">
                      <a16:creationId xmlns:a16="http://schemas.microsoft.com/office/drawing/2014/main" id="{2CCD81B9-9F17-80E4-63B7-74F53B4ACC08}"/>
                    </a:ext>
                  </a:extLst>
                </p:cNvPr>
                <p:cNvPicPr>
                  <a:picLocks noChangeAspect="1"/>
                </p:cNvPicPr>
                <p:nvPr/>
              </p:nvPicPr>
              <p:blipFill>
                <a:blip r:embed="rId9"/>
                <a:stretch>
                  <a:fillRect/>
                </a:stretch>
              </p:blipFill>
              <p:spPr>
                <a:xfrm>
                  <a:off x="1101063" y="2138154"/>
                  <a:ext cx="206808" cy="202252"/>
                </a:xfrm>
                <a:prstGeom prst="rect">
                  <a:avLst/>
                </a:prstGeom>
              </p:spPr>
            </p:pic>
            <p:pic>
              <p:nvPicPr>
                <p:cNvPr id="27" name="Picture 8" descr="Bildergebnis fÃ¼r uml icon">
                  <a:extLst>
                    <a:ext uri="{FF2B5EF4-FFF2-40B4-BE49-F238E27FC236}">
                      <a16:creationId xmlns:a16="http://schemas.microsoft.com/office/drawing/2014/main" id="{33EA09E6-313E-A63F-81B8-A41C0F3B56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45" y="2111774"/>
                  <a:ext cx="369546" cy="268850"/>
                </a:xfrm>
                <a:prstGeom prst="rect">
                  <a:avLst/>
                </a:prstGeom>
                <a:noFill/>
                <a:extLst>
                  <a:ext uri="{909E8E84-426E-40DD-AFC4-6F175D3DCCD1}">
                    <a14:hiddenFill xmlns:a14="http://schemas.microsoft.com/office/drawing/2010/main">
                      <a:solidFill>
                        <a:srgbClr val="FFFFFF"/>
                      </a:solidFill>
                    </a14:hiddenFill>
                  </a:ext>
                </a:extLst>
              </p:spPr>
            </p:pic>
            <p:pic>
              <p:nvPicPr>
                <p:cNvPr id="23" name="Grafik 22">
                  <a:extLst>
                    <a:ext uri="{FF2B5EF4-FFF2-40B4-BE49-F238E27FC236}">
                      <a16:creationId xmlns:a16="http://schemas.microsoft.com/office/drawing/2014/main" id="{02E47FF1-3A68-51BB-93BC-FFC2E99D34ED}"/>
                    </a:ext>
                  </a:extLst>
                </p:cNvPr>
                <p:cNvPicPr>
                  <a:picLocks noChangeAspect="1"/>
                </p:cNvPicPr>
                <p:nvPr/>
              </p:nvPicPr>
              <p:blipFill>
                <a:blip r:embed="rId10"/>
                <a:stretch>
                  <a:fillRect/>
                </a:stretch>
              </p:blipFill>
              <p:spPr>
                <a:xfrm>
                  <a:off x="1307073" y="1940560"/>
                  <a:ext cx="206808" cy="206808"/>
                </a:xfrm>
                <a:prstGeom prst="rect">
                  <a:avLst/>
                </a:prstGeom>
              </p:spPr>
            </p:pic>
          </p:grpSp>
        </p:grpSp>
        <p:grpSp>
          <p:nvGrpSpPr>
            <p:cNvPr id="100" name="Gruppieren 99">
              <a:extLst>
                <a:ext uri="{FF2B5EF4-FFF2-40B4-BE49-F238E27FC236}">
                  <a16:creationId xmlns:a16="http://schemas.microsoft.com/office/drawing/2014/main" id="{D0F3D651-1E87-07AC-DE5F-2778C844A8D6}"/>
                </a:ext>
              </a:extLst>
            </p:cNvPr>
            <p:cNvGrpSpPr/>
            <p:nvPr/>
          </p:nvGrpSpPr>
          <p:grpSpPr>
            <a:xfrm>
              <a:off x="8226913" y="3044111"/>
              <a:ext cx="1242017" cy="768191"/>
              <a:chOff x="6029263" y="3013631"/>
              <a:chExt cx="1242017" cy="768191"/>
            </a:xfrm>
          </p:grpSpPr>
          <p:sp>
            <p:nvSpPr>
              <p:cNvPr id="18" name="Parallelogramm 17">
                <a:extLst>
                  <a:ext uri="{FF2B5EF4-FFF2-40B4-BE49-F238E27FC236}">
                    <a16:creationId xmlns:a16="http://schemas.microsoft.com/office/drawing/2014/main" id="{5B69B14E-9B66-4995-ED8B-6CAB933AB43C}"/>
                  </a:ext>
                </a:extLst>
              </p:cNvPr>
              <p:cNvSpPr>
                <a:spLocks noChangeAspect="1"/>
              </p:cNvSpPr>
              <p:nvPr/>
            </p:nvSpPr>
            <p:spPr>
              <a:xfrm>
                <a:off x="6029263" y="3013631"/>
                <a:ext cx="1242017" cy="568856"/>
              </a:xfrm>
              <a:prstGeom prst="parallelogram">
                <a:avLst>
                  <a:gd name="adj" fmla="val 31422"/>
                </a:avLst>
              </a:prstGeom>
              <a:solidFill>
                <a:srgbClr val="FFC000">
                  <a:lumMod val="40000"/>
                  <a:lumOff val="60000"/>
                </a:srgbClr>
              </a:solidFill>
              <a:ln w="12700" cap="flat" cmpd="sng" algn="ctr">
                <a:solidFill>
                  <a:sysClr val="windowText" lastClr="000000"/>
                </a:solidFill>
                <a:prstDash val="solid"/>
                <a:miter lim="800000"/>
              </a:ln>
              <a:effectLst/>
            </p:spPr>
            <p:txBody>
              <a:bodyPr lIns="36000" tIns="36000" rIns="36000" bIns="36000" rtlCol="0" anchor="ctr"/>
              <a:lstStyle/>
              <a:p>
                <a:pPr algn="ctr">
                  <a:defRPr/>
                </a:pPr>
                <a:r>
                  <a:rPr lang="en-US" sz="900" kern="0" dirty="0">
                    <a:solidFill>
                      <a:prstClr val="black"/>
                    </a:solidFill>
                    <a:latin typeface="Calibri" panose="020F0502020204030204"/>
                    <a:ea typeface=""/>
                    <a:cs typeface=""/>
                  </a:rPr>
                  <a:t>Heavyweight Ontology Building</a:t>
                </a:r>
              </a:p>
            </p:txBody>
          </p:sp>
          <p:grpSp>
            <p:nvGrpSpPr>
              <p:cNvPr id="99" name="Gruppieren 98">
                <a:extLst>
                  <a:ext uri="{FF2B5EF4-FFF2-40B4-BE49-F238E27FC236}">
                    <a16:creationId xmlns:a16="http://schemas.microsoft.com/office/drawing/2014/main" id="{7FC192EA-5512-B483-06EA-74C5F51BAF07}"/>
                  </a:ext>
                </a:extLst>
              </p:cNvPr>
              <p:cNvGrpSpPr/>
              <p:nvPr/>
            </p:nvGrpSpPr>
            <p:grpSpPr>
              <a:xfrm>
                <a:off x="6219100" y="3616443"/>
                <a:ext cx="862343" cy="165379"/>
                <a:chOff x="6023667" y="3616443"/>
                <a:chExt cx="862343" cy="165379"/>
              </a:xfrm>
            </p:grpSpPr>
            <p:pic>
              <p:nvPicPr>
                <p:cNvPr id="19" name="Grafik 18">
                  <a:extLst>
                    <a:ext uri="{FF2B5EF4-FFF2-40B4-BE49-F238E27FC236}">
                      <a16:creationId xmlns:a16="http://schemas.microsoft.com/office/drawing/2014/main" id="{C599F7ED-3F8C-2101-AF3F-EDBCC15C2F78}"/>
                    </a:ext>
                  </a:extLst>
                </p:cNvPr>
                <p:cNvPicPr>
                  <a:picLocks noChangeAspect="1"/>
                </p:cNvPicPr>
                <p:nvPr/>
              </p:nvPicPr>
              <p:blipFill>
                <a:blip r:embed="rId11"/>
                <a:stretch>
                  <a:fillRect/>
                </a:stretch>
              </p:blipFill>
              <p:spPr>
                <a:xfrm>
                  <a:off x="6023667" y="3617268"/>
                  <a:ext cx="229557" cy="163728"/>
                </a:xfrm>
                <a:prstGeom prst="rect">
                  <a:avLst/>
                </a:prstGeom>
              </p:spPr>
            </p:pic>
            <p:pic>
              <p:nvPicPr>
                <p:cNvPr id="20" name="Grafik 19">
                  <a:extLst>
                    <a:ext uri="{FF2B5EF4-FFF2-40B4-BE49-F238E27FC236}">
                      <a16:creationId xmlns:a16="http://schemas.microsoft.com/office/drawing/2014/main" id="{4456CD57-A6E4-FADB-79E5-C19868F1495B}"/>
                    </a:ext>
                  </a:extLst>
                </p:cNvPr>
                <p:cNvPicPr>
                  <a:picLocks noChangeAspect="1"/>
                </p:cNvPicPr>
                <p:nvPr/>
              </p:nvPicPr>
              <p:blipFill>
                <a:blip r:embed="rId12"/>
                <a:stretch>
                  <a:fillRect/>
                </a:stretch>
              </p:blipFill>
              <p:spPr>
                <a:xfrm>
                  <a:off x="6340060" y="3616443"/>
                  <a:ext cx="229557" cy="165379"/>
                </a:xfrm>
                <a:prstGeom prst="rect">
                  <a:avLst/>
                </a:prstGeom>
              </p:spPr>
            </p:pic>
            <p:pic>
              <p:nvPicPr>
                <p:cNvPr id="21" name="Grafik 20">
                  <a:extLst>
                    <a:ext uri="{FF2B5EF4-FFF2-40B4-BE49-F238E27FC236}">
                      <a16:creationId xmlns:a16="http://schemas.microsoft.com/office/drawing/2014/main" id="{48EBAC27-0626-BC3C-9A11-D67AD32D652F}"/>
                    </a:ext>
                  </a:extLst>
                </p:cNvPr>
                <p:cNvPicPr>
                  <a:picLocks noChangeAspect="1"/>
                </p:cNvPicPr>
                <p:nvPr/>
              </p:nvPicPr>
              <p:blipFill>
                <a:blip r:embed="rId13"/>
                <a:stretch>
                  <a:fillRect/>
                </a:stretch>
              </p:blipFill>
              <p:spPr>
                <a:xfrm>
                  <a:off x="6656453" y="3616443"/>
                  <a:ext cx="229557" cy="165379"/>
                </a:xfrm>
                <a:prstGeom prst="rect">
                  <a:avLst/>
                </a:prstGeom>
              </p:spPr>
            </p:pic>
          </p:grpSp>
        </p:grpSp>
        <p:sp>
          <p:nvSpPr>
            <p:cNvPr id="17" name="Textfeld 16">
              <a:extLst>
                <a:ext uri="{FF2B5EF4-FFF2-40B4-BE49-F238E27FC236}">
                  <a16:creationId xmlns:a16="http://schemas.microsoft.com/office/drawing/2014/main" id="{6A989C01-5C9F-A47A-2648-769FB406BC4D}"/>
                </a:ext>
              </a:extLst>
            </p:cNvPr>
            <p:cNvSpPr txBox="1"/>
            <p:nvPr/>
          </p:nvSpPr>
          <p:spPr>
            <a:xfrm>
              <a:off x="10790049" y="3085150"/>
              <a:ext cx="1145789" cy="369332"/>
            </a:xfrm>
            <a:prstGeom prst="rect">
              <a:avLst/>
            </a:prstGeom>
            <a:noFill/>
          </p:spPr>
          <p:txBody>
            <a:bodyPr wrap="square" rtlCol="0">
              <a:spAutoFit/>
            </a:bodyPr>
            <a:lstStyle/>
            <a:p>
              <a:r>
                <a:rPr lang="de-DE" sz="900" dirty="0"/>
                <a:t>Method </a:t>
              </a:r>
              <a:r>
                <a:rPr lang="de-DE" sz="900" dirty="0" err="1"/>
                <a:t>based</a:t>
              </a:r>
              <a:r>
                <a:rPr lang="de-DE" sz="900" dirty="0"/>
                <a:t> on [Hil18a] and [Hil18b]</a:t>
              </a:r>
            </a:p>
          </p:txBody>
        </p:sp>
      </p:grpSp>
      <p:sp>
        <p:nvSpPr>
          <p:cNvPr id="109" name="Inhaltsplatzhalter 1">
            <a:extLst>
              <a:ext uri="{FF2B5EF4-FFF2-40B4-BE49-F238E27FC236}">
                <a16:creationId xmlns:a16="http://schemas.microsoft.com/office/drawing/2014/main" id="{A4B61EB1-157D-16E1-6DBC-7555A1A723E9}"/>
              </a:ext>
            </a:extLst>
          </p:cNvPr>
          <p:cNvSpPr txBox="1">
            <a:spLocks/>
          </p:cNvSpPr>
          <p:nvPr/>
        </p:nvSpPr>
        <p:spPr>
          <a:xfrm>
            <a:off x="377373" y="4383093"/>
            <a:ext cx="11405656" cy="1451601"/>
          </a:xfrm>
          <a:prstGeom prst="rect">
            <a:avLst/>
          </a:prstGeom>
        </p:spPr>
        <p:txBody>
          <a:bodyPr>
            <a:normAutofit/>
          </a:bodyPr>
          <a:lstStyle>
            <a:lvl1pPr marL="300600" indent="-300600" algn="l" defTabSz="914400" rtl="0" eaLnBrk="1" latinLnBrk="0" hangingPunct="1">
              <a:lnSpc>
                <a:spcPct val="100000"/>
              </a:lnSpc>
              <a:spcBef>
                <a:spcPts val="500"/>
              </a:spcBef>
              <a:spcAft>
                <a:spcPts val="200"/>
              </a:spcAft>
              <a:buClr>
                <a:srgbClr val="BA1F4E"/>
              </a:buClr>
              <a:buFont typeface="Wingdings" pitchFamily="2" charset="2"/>
              <a:buChar char="§"/>
              <a:defRPr sz="2400" b="0" i="0" kern="1200">
                <a:solidFill>
                  <a:schemeClr val="tx1"/>
                </a:solidFill>
                <a:latin typeface="+mn-lt"/>
                <a:ea typeface="Helvetica Neue Light" charset="0"/>
                <a:cs typeface="Helvetica Neue Light" charset="0"/>
              </a:defRPr>
            </a:lvl1pPr>
            <a:lvl2pPr marL="685800" indent="-228600" algn="l" defTabSz="914400" rtl="0" eaLnBrk="1" latinLnBrk="0" hangingPunct="1">
              <a:lnSpc>
                <a:spcPct val="100000"/>
              </a:lnSpc>
              <a:spcBef>
                <a:spcPts val="500"/>
              </a:spcBef>
              <a:spcAft>
                <a:spcPts val="200"/>
              </a:spcAft>
              <a:buClr>
                <a:srgbClr val="BA1F4E"/>
              </a:buClr>
              <a:buFont typeface="Wingdings" pitchFamily="2" charset="2"/>
              <a:buChar char="§"/>
              <a:defRPr sz="2000" b="0" i="0" kern="1200">
                <a:solidFill>
                  <a:schemeClr val="tx1"/>
                </a:solidFill>
                <a:latin typeface="+mn-lt"/>
                <a:ea typeface="Helvetica Neue Light" charset="0"/>
                <a:cs typeface="Helvetica Neue Light" charset="0"/>
              </a:defRPr>
            </a:lvl2pPr>
            <a:lvl3pPr marL="1143000" indent="-228600" algn="l" defTabSz="914400" rtl="0" eaLnBrk="1" latinLnBrk="0" hangingPunct="1">
              <a:lnSpc>
                <a:spcPct val="100000"/>
              </a:lnSpc>
              <a:spcBef>
                <a:spcPts val="500"/>
              </a:spcBef>
              <a:spcAft>
                <a:spcPts val="200"/>
              </a:spcAft>
              <a:buClr>
                <a:srgbClr val="BA1F4E"/>
              </a:buClr>
              <a:buFont typeface="Wingdings" pitchFamily="2" charset="2"/>
              <a:buChar char="§"/>
              <a:defRPr sz="1800" b="0" i="0" kern="1200">
                <a:solidFill>
                  <a:schemeClr val="tx1"/>
                </a:solidFill>
                <a:latin typeface="+mn-lt"/>
                <a:ea typeface="Helvetica Neue Light" charset="0"/>
                <a:cs typeface="Helvetica Neue Light" charset="0"/>
              </a:defRPr>
            </a:lvl3pPr>
            <a:lvl4pPr marL="1600200" indent="-228600" algn="l" defTabSz="914400" rtl="0" eaLnBrk="1" latinLnBrk="0" hangingPunct="1">
              <a:lnSpc>
                <a:spcPct val="100000"/>
              </a:lnSpc>
              <a:spcBef>
                <a:spcPts val="500"/>
              </a:spcBef>
              <a:spcAft>
                <a:spcPts val="200"/>
              </a:spcAft>
              <a:buClr>
                <a:srgbClr val="BA1F4E"/>
              </a:buClr>
              <a:buFont typeface="Wingdings" pitchFamily="2" charset="2"/>
              <a:buChar char="§"/>
              <a:defRPr sz="1600" b="0" i="0" kern="1200">
                <a:solidFill>
                  <a:schemeClr val="tx1"/>
                </a:solidFill>
                <a:latin typeface="+mn-lt"/>
                <a:ea typeface="Helvetica Neue Light" charset="0"/>
                <a:cs typeface="Helvetica Neue Light" charset="0"/>
              </a:defRPr>
            </a:lvl4pPr>
            <a:lvl5pPr marL="2057400" indent="-228600" algn="l" defTabSz="914400" rtl="0" eaLnBrk="1" latinLnBrk="0" hangingPunct="1">
              <a:lnSpc>
                <a:spcPct val="100000"/>
              </a:lnSpc>
              <a:spcBef>
                <a:spcPts val="500"/>
              </a:spcBef>
              <a:spcAft>
                <a:spcPts val="200"/>
              </a:spcAft>
              <a:buClr>
                <a:srgbClr val="BA1F4E"/>
              </a:buClr>
              <a:buFont typeface="Wingdings" pitchFamily="2" charset="2"/>
              <a:buChar char="§"/>
              <a:defRPr sz="1600" b="0" i="0" kern="1200">
                <a:solidFill>
                  <a:schemeClr val="tx1"/>
                </a:solidFill>
                <a:latin typeface="+mn-lt"/>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solidFill>
                  <a:srgbClr val="695C5D"/>
                </a:solidFill>
              </a:rPr>
              <a:t>To get good ontologies with manageable effort, reuse is important</a:t>
            </a:r>
          </a:p>
          <a:p>
            <a:r>
              <a:rPr lang="en-US" sz="1800" dirty="0">
                <a:solidFill>
                  <a:srgbClr val="695C5D"/>
                </a:solidFill>
              </a:rPr>
              <a:t>One essential way to increase reuse: Create ontologies based on standards</a:t>
            </a:r>
          </a:p>
          <a:p>
            <a:pPr lvl="1"/>
            <a:r>
              <a:rPr lang="en-US" sz="1600" dirty="0">
                <a:solidFill>
                  <a:srgbClr val="695C5D"/>
                </a:solidFill>
              </a:rPr>
              <a:t>Standards typically contain general knowledge widely applicable to a range of projects</a:t>
            </a:r>
          </a:p>
          <a:p>
            <a:pPr lvl="1"/>
            <a:r>
              <a:rPr lang="en-US" sz="1600" dirty="0">
                <a:solidFill>
                  <a:srgbClr val="695C5D"/>
                </a:solidFill>
              </a:rPr>
              <a:t>Standards are typically agreed upon by a large community</a:t>
            </a:r>
          </a:p>
        </p:txBody>
      </p:sp>
      <p:sp>
        <p:nvSpPr>
          <p:cNvPr id="77" name="Textfeld 76">
            <a:extLst>
              <a:ext uri="{FF2B5EF4-FFF2-40B4-BE49-F238E27FC236}">
                <a16:creationId xmlns:a16="http://schemas.microsoft.com/office/drawing/2014/main" id="{B9B1AABE-C080-82C9-D955-CE1ED09F7328}"/>
              </a:ext>
            </a:extLst>
          </p:cNvPr>
          <p:cNvSpPr txBox="1"/>
          <p:nvPr/>
        </p:nvSpPr>
        <p:spPr>
          <a:xfrm>
            <a:off x="331640" y="6131415"/>
            <a:ext cx="11352926" cy="369332"/>
          </a:xfrm>
          <a:prstGeom prst="rect">
            <a:avLst/>
          </a:prstGeom>
          <a:noFill/>
        </p:spPr>
        <p:txBody>
          <a:bodyPr wrap="square">
            <a:spAutoFit/>
          </a:bodyPr>
          <a:lstStyle/>
          <a:p>
            <a:r>
              <a:rPr lang="en-US" sz="900" dirty="0"/>
              <a:t>[Hil18a]     Hildebrandt, Constantin et al. (2018): Ontology Engineering for Collaborative Embedded Systems – Requirements and Initial Approach. In: Ina Schäfer und Dimitris </a:t>
            </a:r>
            <a:r>
              <a:rPr lang="en-US" sz="900" dirty="0" err="1"/>
              <a:t>Karagiannis</a:t>
            </a:r>
            <a:r>
              <a:rPr lang="en-US" sz="900" dirty="0"/>
              <a:t> (Hg.): </a:t>
            </a:r>
            <a:r>
              <a:rPr lang="en-US" sz="900" dirty="0" err="1"/>
              <a:t>Fachtagung</a:t>
            </a:r>
            <a:r>
              <a:rPr lang="en-US" sz="900" dirty="0"/>
              <a:t> </a:t>
            </a:r>
            <a:r>
              <a:rPr lang="en-US" sz="900" dirty="0" err="1"/>
              <a:t>Modellierung</a:t>
            </a:r>
            <a:r>
              <a:rPr lang="en-US" sz="900" dirty="0"/>
              <a:t> 2018. </a:t>
            </a:r>
          </a:p>
          <a:p>
            <a:r>
              <a:rPr lang="en-US" sz="900" dirty="0"/>
              <a:t>[Hil18b]     Hildebrandt, Constantin et al. (2018): Ontology Building for Cyber-Physical Systems: A domain </a:t>
            </a:r>
            <a:r>
              <a:rPr lang="en-US" sz="900" dirty="0" err="1"/>
              <a:t>expertcentric</a:t>
            </a:r>
            <a:r>
              <a:rPr lang="en-US" sz="900" dirty="0"/>
              <a:t> approach. In: 2018 14th IEEE CASE. Munich, Germany, 20-24.08.2018.</a:t>
            </a:r>
          </a:p>
        </p:txBody>
      </p:sp>
    </p:spTree>
    <p:extLst>
      <p:ext uri="{BB962C8B-B14F-4D97-AF65-F5344CB8AC3E}">
        <p14:creationId xmlns:p14="http://schemas.microsoft.com/office/powerpoint/2010/main" val="113778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xEl>
                                              <p:pRg st="0" end="0"/>
                                            </p:txEl>
                                          </p:spTgt>
                                        </p:tgtEl>
                                        <p:attrNameLst>
                                          <p:attrName>style.visibility</p:attrName>
                                        </p:attrNameLst>
                                      </p:cBhvr>
                                      <p:to>
                                        <p:strVal val="visible"/>
                                      </p:to>
                                    </p:set>
                                    <p:animEffect transition="in" filter="fade">
                                      <p:cBhvr>
                                        <p:cTn id="12" dur="500"/>
                                        <p:tgtEl>
                                          <p:spTgt spid="10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9">
                                            <p:txEl>
                                              <p:pRg st="1" end="1"/>
                                            </p:txEl>
                                          </p:spTgt>
                                        </p:tgtEl>
                                        <p:attrNameLst>
                                          <p:attrName>style.visibility</p:attrName>
                                        </p:attrNameLst>
                                      </p:cBhvr>
                                      <p:to>
                                        <p:strVal val="visible"/>
                                      </p:to>
                                    </p:set>
                                    <p:animEffect transition="in" filter="fade">
                                      <p:cBhvr>
                                        <p:cTn id="15" dur="500"/>
                                        <p:tgtEl>
                                          <p:spTgt spid="10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9">
                                            <p:txEl>
                                              <p:pRg st="2" end="2"/>
                                            </p:txEl>
                                          </p:spTgt>
                                        </p:tgtEl>
                                        <p:attrNameLst>
                                          <p:attrName>style.visibility</p:attrName>
                                        </p:attrNameLst>
                                      </p:cBhvr>
                                      <p:to>
                                        <p:strVal val="visible"/>
                                      </p:to>
                                    </p:set>
                                    <p:animEffect transition="in" filter="fade">
                                      <p:cBhvr>
                                        <p:cTn id="18" dur="500"/>
                                        <p:tgtEl>
                                          <p:spTgt spid="109">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9">
                                            <p:txEl>
                                              <p:pRg st="3" end="3"/>
                                            </p:txEl>
                                          </p:spTgt>
                                        </p:tgtEl>
                                        <p:attrNameLst>
                                          <p:attrName>style.visibility</p:attrName>
                                        </p:attrNameLst>
                                      </p:cBhvr>
                                      <p:to>
                                        <p:strVal val="visible"/>
                                      </p:to>
                                    </p:set>
                                    <p:animEffect transition="in" filter="fade">
                                      <p:cBhvr>
                                        <p:cTn id="21" dur="500"/>
                                        <p:tgtEl>
                                          <p:spTgt spid="10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3658EA0-C326-4A7A-8EC3-E55081579203}"/>
              </a:ext>
            </a:extLst>
          </p:cNvPr>
          <p:cNvSpPr>
            <a:spLocks noGrp="1"/>
          </p:cNvSpPr>
          <p:nvPr>
            <p:ph idx="10"/>
          </p:nvPr>
        </p:nvSpPr>
        <p:spPr>
          <a:xfrm>
            <a:off x="6235700" y="1013590"/>
            <a:ext cx="5547328" cy="405636"/>
          </a:xfrm>
          <a:prstGeom prst="rect">
            <a:avLst/>
          </a:prstGeom>
        </p:spPr>
        <p:txBody>
          <a:bodyPr>
            <a:normAutofit/>
          </a:bodyPr>
          <a:lstStyle/>
          <a:p>
            <a:r>
              <a:rPr lang="en-US" sz="1800" noProof="0" dirty="0"/>
              <a:t>Example Graph</a:t>
            </a:r>
          </a:p>
        </p:txBody>
      </p:sp>
      <p:sp>
        <p:nvSpPr>
          <p:cNvPr id="5" name="Textplatzhalter 4">
            <a:extLst>
              <a:ext uri="{FF2B5EF4-FFF2-40B4-BE49-F238E27FC236}">
                <a16:creationId xmlns:a16="http://schemas.microsoft.com/office/drawing/2014/main" id="{5DA61ED9-FBF2-4B38-BA49-62795AACEEF2}"/>
              </a:ext>
            </a:extLst>
          </p:cNvPr>
          <p:cNvSpPr>
            <a:spLocks noGrp="1"/>
          </p:cNvSpPr>
          <p:nvPr>
            <p:ph idx="11"/>
          </p:nvPr>
        </p:nvSpPr>
        <p:spPr/>
        <p:txBody>
          <a:bodyPr>
            <a:normAutofit lnSpcReduction="10000"/>
          </a:bodyPr>
          <a:lstStyle/>
          <a:p>
            <a:r>
              <a:rPr lang="en-US" sz="1800" noProof="0" dirty="0"/>
              <a:t>VDI 3682 – Formalized Process Description</a:t>
            </a:r>
          </a:p>
          <a:p>
            <a:pPr lvl="1"/>
            <a:r>
              <a:rPr lang="en-US" sz="1400" noProof="0" dirty="0"/>
              <a:t>Created by the </a:t>
            </a:r>
            <a:r>
              <a:rPr lang="en-US" sz="1400" i="1" noProof="0" dirty="0"/>
              <a:t>German Association of Engineers</a:t>
            </a:r>
          </a:p>
          <a:p>
            <a:pPr lvl="1"/>
            <a:r>
              <a:rPr lang="en-US" sz="1400" dirty="0"/>
              <a:t>Very lightweight modeling language to describe both technical and non-technical processes</a:t>
            </a:r>
          </a:p>
          <a:p>
            <a:pPr lvl="1"/>
            <a:endParaRPr lang="en-US" sz="1400" noProof="0" dirty="0"/>
          </a:p>
          <a:p>
            <a:r>
              <a:rPr lang="en-US" sz="1800" dirty="0"/>
              <a:t>Easy-to-use graphical representation: </a:t>
            </a:r>
          </a:p>
          <a:p>
            <a:pPr>
              <a:buFont typeface="Wingdings" panose="05000000000000000000" pitchFamily="2" charset="2"/>
              <a:buChar char="Ø"/>
            </a:pPr>
            <a:r>
              <a:rPr lang="en-US" sz="1800" dirty="0"/>
              <a:t>See online modeling editor at </a:t>
            </a:r>
            <a:r>
              <a:rPr lang="en-US" sz="1800" dirty="0">
                <a:hlinkClick r:id="rId2"/>
              </a:rPr>
              <a:t>demo.fpbjs.net</a:t>
            </a:r>
            <a:endParaRPr lang="en-US" sz="1800" dirty="0"/>
          </a:p>
          <a:p>
            <a:endParaRPr lang="en-US" sz="1800" dirty="0"/>
          </a:p>
          <a:p>
            <a:r>
              <a:rPr lang="en-US" sz="1800" dirty="0"/>
              <a:t>Information model</a:t>
            </a:r>
          </a:p>
          <a:p>
            <a:pPr lvl="1"/>
            <a:r>
              <a:rPr lang="en-US" sz="1400" noProof="0" dirty="0"/>
              <a:t>A process operator transforms input elements into output elements</a:t>
            </a:r>
          </a:p>
          <a:p>
            <a:pPr lvl="1"/>
            <a:r>
              <a:rPr lang="en-US" sz="1400" noProof="0" dirty="0"/>
              <a:t>Types of input / output:</a:t>
            </a:r>
          </a:p>
          <a:p>
            <a:pPr lvl="2"/>
            <a:r>
              <a:rPr lang="en-US" sz="1200" noProof="0" dirty="0"/>
              <a:t>Product</a:t>
            </a:r>
          </a:p>
          <a:p>
            <a:pPr lvl="2"/>
            <a:r>
              <a:rPr lang="en-US" sz="1200" dirty="0"/>
              <a:t>Information</a:t>
            </a:r>
          </a:p>
          <a:p>
            <a:pPr lvl="2"/>
            <a:r>
              <a:rPr lang="en-US" sz="1200" noProof="0" dirty="0"/>
              <a:t>Energy</a:t>
            </a:r>
          </a:p>
          <a:p>
            <a:pPr lvl="1"/>
            <a:r>
              <a:rPr lang="en-US" sz="1400" dirty="0"/>
              <a:t>Every process operator is assigned to a technical resource</a:t>
            </a:r>
          </a:p>
          <a:p>
            <a:pPr lvl="1"/>
            <a:r>
              <a:rPr lang="en-US" sz="1400" noProof="0" dirty="0"/>
              <a:t>A complete process is confined within a system border</a:t>
            </a:r>
          </a:p>
          <a:p>
            <a:pPr lvl="1"/>
            <a:r>
              <a:rPr lang="en-US" sz="1400" noProof="0" dirty="0"/>
              <a:t>Process operators are chained through their inputs / outputs</a:t>
            </a:r>
          </a:p>
        </p:txBody>
      </p:sp>
      <p:sp>
        <p:nvSpPr>
          <p:cNvPr id="3" name="Titel 2">
            <a:extLst>
              <a:ext uri="{FF2B5EF4-FFF2-40B4-BE49-F238E27FC236}">
                <a16:creationId xmlns:a16="http://schemas.microsoft.com/office/drawing/2014/main" id="{4C4817F0-29A6-4786-A298-1215B621C9E8}"/>
              </a:ext>
            </a:extLst>
          </p:cNvPr>
          <p:cNvSpPr>
            <a:spLocks noGrp="1"/>
          </p:cNvSpPr>
          <p:nvPr>
            <p:ph type="title"/>
          </p:nvPr>
        </p:nvSpPr>
        <p:spPr/>
        <p:txBody>
          <a:bodyPr/>
          <a:lstStyle/>
          <a:p>
            <a:r>
              <a:rPr lang="en-US" dirty="0"/>
              <a:t>VDI 3682 in detail</a:t>
            </a:r>
            <a:endParaRPr lang="en-US" noProof="0" dirty="0"/>
          </a:p>
        </p:txBody>
      </p:sp>
      <p:sp>
        <p:nvSpPr>
          <p:cNvPr id="28" name="Textfeld 27">
            <a:extLst>
              <a:ext uri="{FF2B5EF4-FFF2-40B4-BE49-F238E27FC236}">
                <a16:creationId xmlns:a16="http://schemas.microsoft.com/office/drawing/2014/main" id="{5A0E6C64-9964-4F7C-BEEB-AE306774D224}"/>
              </a:ext>
            </a:extLst>
          </p:cNvPr>
          <p:cNvSpPr txBox="1"/>
          <p:nvPr/>
        </p:nvSpPr>
        <p:spPr>
          <a:xfrm>
            <a:off x="10041727" y="2906244"/>
            <a:ext cx="1234632" cy="400110"/>
          </a:xfrm>
          <a:prstGeom prst="rect">
            <a:avLst/>
          </a:prstGeom>
          <a:noFill/>
        </p:spPr>
        <p:txBody>
          <a:bodyPr wrap="none" rtlCol="0">
            <a:spAutoFit/>
          </a:bodyPr>
          <a:lstStyle/>
          <a:p>
            <a:pPr algn="ctr" fontAlgn="base">
              <a:spcBef>
                <a:spcPct val="0"/>
              </a:spcBef>
              <a:spcAft>
                <a:spcPct val="0"/>
              </a:spcAft>
            </a:pPr>
            <a:r>
              <a:rPr kumimoji="1" lang="de-DE" sz="1000" i="1" dirty="0" err="1">
                <a:cs typeface="Arial" charset="0"/>
              </a:rPr>
              <a:t>Gripper-Resource</a:t>
            </a:r>
            <a:endParaRPr kumimoji="1" lang="de-DE" sz="1000" i="1" dirty="0">
              <a:cs typeface="Arial" charset="0"/>
            </a:endParaRPr>
          </a:p>
          <a:p>
            <a:pPr algn="ctr" fontAlgn="base">
              <a:spcBef>
                <a:spcPct val="0"/>
              </a:spcBef>
              <a:spcAft>
                <a:spcPct val="0"/>
              </a:spcAft>
            </a:pPr>
            <a:r>
              <a:rPr kumimoji="1" lang="de-DE" sz="1000" b="1" dirty="0" err="1">
                <a:solidFill>
                  <a:srgbClr val="F79646"/>
                </a:solidFill>
                <a:cs typeface="Arial" charset="0"/>
              </a:rPr>
              <a:t>Technical_Resource</a:t>
            </a:r>
            <a:endParaRPr kumimoji="1" lang="de-DE" sz="1000" b="1" dirty="0">
              <a:solidFill>
                <a:srgbClr val="F79646"/>
              </a:solidFill>
              <a:cs typeface="Arial" charset="0"/>
            </a:endParaRPr>
          </a:p>
        </p:txBody>
      </p:sp>
      <p:sp>
        <p:nvSpPr>
          <p:cNvPr id="29" name="Ellipse 28">
            <a:extLst>
              <a:ext uri="{FF2B5EF4-FFF2-40B4-BE49-F238E27FC236}">
                <a16:creationId xmlns:a16="http://schemas.microsoft.com/office/drawing/2014/main" id="{23C6CA23-741B-4B2F-BEA9-0321EDE4146E}"/>
              </a:ext>
            </a:extLst>
          </p:cNvPr>
          <p:cNvSpPr/>
          <p:nvPr/>
        </p:nvSpPr>
        <p:spPr>
          <a:xfrm>
            <a:off x="10355521" y="3359050"/>
            <a:ext cx="432000" cy="432000"/>
          </a:xfrm>
          <a:prstGeom prst="ellipse">
            <a:avLst/>
          </a:prstGeom>
          <a:solidFill>
            <a:schemeClr val="accent1"/>
          </a:solidFill>
          <a:ln w="9525" cap="flat" cmpd="sng" algn="ctr">
            <a:solidFill>
              <a:schemeClr val="tx1"/>
            </a:solidFill>
            <a:prstDash val="solid"/>
          </a:ln>
          <a:effectLst/>
        </p:spPr>
        <p:txBody>
          <a:bodyPr rtlCol="0" anchor="ctr"/>
          <a:lstStyle/>
          <a:p>
            <a:pPr algn="ctr" fontAlgn="base">
              <a:spcBef>
                <a:spcPct val="0"/>
              </a:spcBef>
              <a:spcAft>
                <a:spcPct val="0"/>
              </a:spcAft>
            </a:pPr>
            <a:endParaRPr kumimoji="1" lang="en-US" sz="2000" b="1" kern="0">
              <a:solidFill>
                <a:prstClr val="black"/>
              </a:solidFill>
            </a:endParaRPr>
          </a:p>
        </p:txBody>
      </p:sp>
      <p:sp>
        <p:nvSpPr>
          <p:cNvPr id="30" name="Textfeld 29">
            <a:extLst>
              <a:ext uri="{FF2B5EF4-FFF2-40B4-BE49-F238E27FC236}">
                <a16:creationId xmlns:a16="http://schemas.microsoft.com/office/drawing/2014/main" id="{E08E61FB-CF1E-49FA-8588-C41698342F97}"/>
              </a:ext>
            </a:extLst>
          </p:cNvPr>
          <p:cNvSpPr txBox="1"/>
          <p:nvPr/>
        </p:nvSpPr>
        <p:spPr>
          <a:xfrm>
            <a:off x="7111430" y="3409623"/>
            <a:ext cx="1101585" cy="400110"/>
          </a:xfrm>
          <a:prstGeom prst="rect">
            <a:avLst/>
          </a:prstGeom>
          <a:noFill/>
        </p:spPr>
        <p:txBody>
          <a:bodyPr wrap="none" rtlCol="0">
            <a:spAutoFit/>
          </a:bodyPr>
          <a:lstStyle/>
          <a:p>
            <a:pPr algn="ctr" fontAlgn="base">
              <a:spcBef>
                <a:spcPct val="0"/>
              </a:spcBef>
              <a:spcAft>
                <a:spcPct val="0"/>
              </a:spcAft>
            </a:pPr>
            <a:r>
              <a:rPr kumimoji="1" lang="de-DE" sz="1000" i="1" dirty="0">
                <a:cs typeface="Arial" charset="0"/>
              </a:rPr>
              <a:t>Handling</a:t>
            </a:r>
          </a:p>
          <a:p>
            <a:pPr algn="ctr" fontAlgn="base">
              <a:spcBef>
                <a:spcPct val="0"/>
              </a:spcBef>
              <a:spcAft>
                <a:spcPct val="0"/>
              </a:spcAft>
            </a:pPr>
            <a:r>
              <a:rPr kumimoji="1" lang="de-DE" sz="1000" b="1" dirty="0">
                <a:solidFill>
                  <a:srgbClr val="8064A2"/>
                </a:solidFill>
                <a:cs typeface="Arial" charset="0"/>
              </a:rPr>
              <a:t> </a:t>
            </a:r>
            <a:r>
              <a:rPr kumimoji="1" lang="de-DE" sz="1000" b="1" dirty="0" err="1">
                <a:solidFill>
                  <a:srgbClr val="F79646"/>
                </a:solidFill>
                <a:cs typeface="Arial" charset="0"/>
              </a:rPr>
              <a:t>ProcessOperator</a:t>
            </a:r>
            <a:endParaRPr kumimoji="1" lang="de-DE" sz="1000" b="1" dirty="0">
              <a:solidFill>
                <a:srgbClr val="F79646"/>
              </a:solidFill>
              <a:cs typeface="Arial" charset="0"/>
            </a:endParaRPr>
          </a:p>
        </p:txBody>
      </p:sp>
      <p:sp>
        <p:nvSpPr>
          <p:cNvPr id="32" name="Ellipse 31">
            <a:extLst>
              <a:ext uri="{FF2B5EF4-FFF2-40B4-BE49-F238E27FC236}">
                <a16:creationId xmlns:a16="http://schemas.microsoft.com/office/drawing/2014/main" id="{BD58D1B4-FB52-410A-A45A-BB085CD7BACF}"/>
              </a:ext>
            </a:extLst>
          </p:cNvPr>
          <p:cNvSpPr/>
          <p:nvPr/>
        </p:nvSpPr>
        <p:spPr>
          <a:xfrm>
            <a:off x="8262459" y="3359050"/>
            <a:ext cx="432000" cy="432000"/>
          </a:xfrm>
          <a:prstGeom prst="ellipse">
            <a:avLst/>
          </a:prstGeom>
          <a:solidFill>
            <a:schemeClr val="accent1"/>
          </a:solidFill>
          <a:ln w="9525" cap="flat" cmpd="sng" algn="ctr">
            <a:solidFill>
              <a:schemeClr val="tx1"/>
            </a:solidFill>
            <a:prstDash val="solid"/>
          </a:ln>
          <a:effectLst/>
        </p:spPr>
        <p:txBody>
          <a:bodyPr rtlCol="0" anchor="ctr"/>
          <a:lstStyle/>
          <a:p>
            <a:pPr algn="ctr" fontAlgn="base">
              <a:spcBef>
                <a:spcPct val="0"/>
              </a:spcBef>
              <a:spcAft>
                <a:spcPct val="0"/>
              </a:spcAft>
            </a:pPr>
            <a:endParaRPr kumimoji="1" lang="en-US" sz="2000" b="1" kern="0">
              <a:solidFill>
                <a:prstClr val="black"/>
              </a:solidFill>
            </a:endParaRPr>
          </a:p>
        </p:txBody>
      </p:sp>
      <p:cxnSp>
        <p:nvCxnSpPr>
          <p:cNvPr id="33" name="Gerade Verbindung mit Pfeil 32">
            <a:extLst>
              <a:ext uri="{FF2B5EF4-FFF2-40B4-BE49-F238E27FC236}">
                <a16:creationId xmlns:a16="http://schemas.microsoft.com/office/drawing/2014/main" id="{E4544A02-9BD6-4D43-AB57-653861DF0F2F}"/>
              </a:ext>
            </a:extLst>
          </p:cNvPr>
          <p:cNvCxnSpPr>
            <a:cxnSpLocks/>
            <a:stCxn id="32" idx="1"/>
            <a:endCxn id="36" idx="4"/>
          </p:cNvCxnSpPr>
          <p:nvPr/>
        </p:nvCxnSpPr>
        <p:spPr>
          <a:xfrm flipH="1" flipV="1">
            <a:off x="7454376" y="2393189"/>
            <a:ext cx="871348" cy="1029126"/>
          </a:xfrm>
          <a:prstGeom prst="straightConnector1">
            <a:avLst/>
          </a:prstGeom>
          <a:noFill/>
          <a:ln w="28575" cap="flat" cmpd="sng" algn="ctr">
            <a:solidFill>
              <a:srgbClr val="4F81BD">
                <a:shade val="95000"/>
                <a:satMod val="105000"/>
              </a:srgbClr>
            </a:solidFill>
            <a:prstDash val="solid"/>
            <a:tailEnd type="triangle"/>
          </a:ln>
          <a:effectLst/>
        </p:spPr>
      </p:cxnSp>
      <p:sp>
        <p:nvSpPr>
          <p:cNvPr id="34" name="Ellipse 33">
            <a:extLst>
              <a:ext uri="{FF2B5EF4-FFF2-40B4-BE49-F238E27FC236}">
                <a16:creationId xmlns:a16="http://schemas.microsoft.com/office/drawing/2014/main" id="{BD73838F-73B8-4BE9-864B-D515B347E99E}"/>
              </a:ext>
            </a:extLst>
          </p:cNvPr>
          <p:cNvSpPr/>
          <p:nvPr/>
        </p:nvSpPr>
        <p:spPr>
          <a:xfrm rot="2187160">
            <a:off x="9342661" y="1929070"/>
            <a:ext cx="432000" cy="432000"/>
          </a:xfrm>
          <a:prstGeom prst="ellipse">
            <a:avLst/>
          </a:prstGeom>
          <a:solidFill>
            <a:schemeClr val="accent1"/>
          </a:solidFill>
          <a:ln w="9525" cap="flat" cmpd="sng" algn="ctr">
            <a:solidFill>
              <a:schemeClr val="tx1"/>
            </a:solidFill>
            <a:prstDash val="solid"/>
          </a:ln>
          <a:effectLst/>
        </p:spPr>
        <p:txBody>
          <a:bodyPr rtlCol="0" anchor="ctr"/>
          <a:lstStyle/>
          <a:p>
            <a:pPr algn="ctr" fontAlgn="base">
              <a:spcBef>
                <a:spcPct val="0"/>
              </a:spcBef>
              <a:spcAft>
                <a:spcPct val="0"/>
              </a:spcAft>
            </a:pPr>
            <a:endParaRPr kumimoji="1" lang="en-US" sz="2000" b="1" kern="0">
              <a:solidFill>
                <a:prstClr val="black"/>
              </a:solidFill>
            </a:endParaRPr>
          </a:p>
        </p:txBody>
      </p:sp>
      <p:sp>
        <p:nvSpPr>
          <p:cNvPr id="35" name="Textfeld 34">
            <a:extLst>
              <a:ext uri="{FF2B5EF4-FFF2-40B4-BE49-F238E27FC236}">
                <a16:creationId xmlns:a16="http://schemas.microsoft.com/office/drawing/2014/main" id="{1EA321E3-1D4C-46CE-9455-DA82DFDD00E1}"/>
              </a:ext>
            </a:extLst>
          </p:cNvPr>
          <p:cNvSpPr txBox="1"/>
          <p:nvPr/>
        </p:nvSpPr>
        <p:spPr>
          <a:xfrm>
            <a:off x="6794025" y="1543159"/>
            <a:ext cx="1181734" cy="400110"/>
          </a:xfrm>
          <a:prstGeom prst="rect">
            <a:avLst/>
          </a:prstGeom>
          <a:noFill/>
        </p:spPr>
        <p:txBody>
          <a:bodyPr wrap="none" rtlCol="0">
            <a:spAutoFit/>
          </a:bodyPr>
          <a:lstStyle/>
          <a:p>
            <a:pPr algn="ctr" fontAlgn="base">
              <a:spcBef>
                <a:spcPct val="0"/>
              </a:spcBef>
              <a:spcAft>
                <a:spcPct val="0"/>
              </a:spcAft>
            </a:pPr>
            <a:r>
              <a:rPr kumimoji="1" lang="de-DE" sz="1000" i="1" dirty="0" err="1">
                <a:cs typeface="Arial" charset="0"/>
              </a:rPr>
              <a:t>UnhandledProduct</a:t>
            </a:r>
            <a:r>
              <a:rPr kumimoji="1" lang="de-DE" sz="1000" i="1" dirty="0">
                <a:cs typeface="Arial" charset="0"/>
              </a:rPr>
              <a:t> </a:t>
            </a:r>
          </a:p>
          <a:p>
            <a:pPr algn="ctr" fontAlgn="base">
              <a:spcBef>
                <a:spcPct val="0"/>
              </a:spcBef>
              <a:spcAft>
                <a:spcPct val="0"/>
              </a:spcAft>
            </a:pPr>
            <a:r>
              <a:rPr kumimoji="1" lang="de-DE" sz="1000" b="1" dirty="0" err="1">
                <a:solidFill>
                  <a:srgbClr val="F79646"/>
                </a:solidFill>
                <a:cs typeface="Arial" charset="0"/>
              </a:rPr>
              <a:t>Product</a:t>
            </a:r>
            <a:endParaRPr kumimoji="1" lang="de-DE" sz="1000" b="1" dirty="0">
              <a:solidFill>
                <a:srgbClr val="F79646"/>
              </a:solidFill>
              <a:cs typeface="Arial" charset="0"/>
            </a:endParaRPr>
          </a:p>
        </p:txBody>
      </p:sp>
      <p:sp>
        <p:nvSpPr>
          <p:cNvPr id="36" name="Ellipse 35">
            <a:extLst>
              <a:ext uri="{FF2B5EF4-FFF2-40B4-BE49-F238E27FC236}">
                <a16:creationId xmlns:a16="http://schemas.microsoft.com/office/drawing/2014/main" id="{49619E5D-8224-4C98-AEAF-D93D6B93B474}"/>
              </a:ext>
            </a:extLst>
          </p:cNvPr>
          <p:cNvSpPr/>
          <p:nvPr/>
        </p:nvSpPr>
        <p:spPr>
          <a:xfrm rot="19578367">
            <a:off x="7118549" y="1997474"/>
            <a:ext cx="432000" cy="432000"/>
          </a:xfrm>
          <a:prstGeom prst="ellipse">
            <a:avLst/>
          </a:prstGeom>
          <a:solidFill>
            <a:schemeClr val="accent1"/>
          </a:solidFill>
          <a:ln w="9525"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en-US" sz="2000" b="1" i="0" u="none" strike="noStrike" kern="0" cap="none" spc="0" normalizeH="0" baseline="0" noProof="0">
              <a:ln>
                <a:noFill/>
              </a:ln>
              <a:solidFill>
                <a:prstClr val="black"/>
              </a:solidFill>
              <a:effectLst/>
              <a:uLnTx/>
              <a:uFillTx/>
              <a:ea typeface="+mn-ea"/>
              <a:cs typeface="+mn-cs"/>
            </a:endParaRPr>
          </a:p>
        </p:txBody>
      </p:sp>
      <p:cxnSp>
        <p:nvCxnSpPr>
          <p:cNvPr id="37" name="Gerade Verbindung mit Pfeil 36">
            <a:extLst>
              <a:ext uri="{FF2B5EF4-FFF2-40B4-BE49-F238E27FC236}">
                <a16:creationId xmlns:a16="http://schemas.microsoft.com/office/drawing/2014/main" id="{E90D511E-387F-4E53-9A7B-802EE44EE52C}"/>
              </a:ext>
            </a:extLst>
          </p:cNvPr>
          <p:cNvCxnSpPr>
            <a:cxnSpLocks/>
            <a:stCxn id="32" idx="7"/>
            <a:endCxn id="34" idx="4"/>
          </p:cNvCxnSpPr>
          <p:nvPr/>
        </p:nvCxnSpPr>
        <p:spPr>
          <a:xfrm flipV="1">
            <a:off x="8631194" y="2318809"/>
            <a:ext cx="799129" cy="1103506"/>
          </a:xfrm>
          <a:prstGeom prst="straightConnector1">
            <a:avLst/>
          </a:prstGeom>
          <a:noFill/>
          <a:ln w="28575" cap="flat" cmpd="sng" algn="ctr">
            <a:solidFill>
              <a:srgbClr val="4F81BD">
                <a:shade val="95000"/>
                <a:satMod val="105000"/>
              </a:srgbClr>
            </a:solidFill>
            <a:prstDash val="solid"/>
            <a:tailEnd type="triangle"/>
          </a:ln>
          <a:effectLst/>
        </p:spPr>
      </p:cxnSp>
      <p:sp>
        <p:nvSpPr>
          <p:cNvPr id="38" name="Ellipse 37">
            <a:extLst>
              <a:ext uri="{FF2B5EF4-FFF2-40B4-BE49-F238E27FC236}">
                <a16:creationId xmlns:a16="http://schemas.microsoft.com/office/drawing/2014/main" id="{88CE6DF2-008B-4873-93D0-05391BECAFD6}"/>
              </a:ext>
            </a:extLst>
          </p:cNvPr>
          <p:cNvSpPr/>
          <p:nvPr/>
        </p:nvSpPr>
        <p:spPr>
          <a:xfrm>
            <a:off x="8261064" y="4955568"/>
            <a:ext cx="432000" cy="432000"/>
          </a:xfrm>
          <a:prstGeom prst="ellipse">
            <a:avLst/>
          </a:prstGeom>
          <a:solidFill>
            <a:schemeClr val="accent1"/>
          </a:solidFill>
          <a:ln w="9525" cap="flat" cmpd="sng" algn="ctr">
            <a:solidFill>
              <a:schemeClr val="tx1"/>
            </a:solidFill>
            <a:prstDash val="solid"/>
          </a:ln>
          <a:effectLst/>
        </p:spPr>
        <p:txBody>
          <a:bodyPr rtlCol="0" anchor="ctr"/>
          <a:lstStyle/>
          <a:p>
            <a:pPr algn="ctr" fontAlgn="base">
              <a:spcBef>
                <a:spcPct val="0"/>
              </a:spcBef>
              <a:spcAft>
                <a:spcPct val="0"/>
              </a:spcAft>
            </a:pPr>
            <a:endParaRPr kumimoji="1" lang="en-US" sz="2000" b="1" kern="0">
              <a:solidFill>
                <a:prstClr val="black"/>
              </a:solidFill>
            </a:endParaRPr>
          </a:p>
        </p:txBody>
      </p:sp>
      <p:cxnSp>
        <p:nvCxnSpPr>
          <p:cNvPr id="39" name="Gerade Verbindung mit Pfeil 38">
            <a:extLst>
              <a:ext uri="{FF2B5EF4-FFF2-40B4-BE49-F238E27FC236}">
                <a16:creationId xmlns:a16="http://schemas.microsoft.com/office/drawing/2014/main" id="{0991BA31-25CF-46C9-9EF7-D3302BA54932}"/>
              </a:ext>
            </a:extLst>
          </p:cNvPr>
          <p:cNvCxnSpPr>
            <a:cxnSpLocks/>
            <a:stCxn id="32" idx="4"/>
            <a:endCxn id="38" idx="0"/>
          </p:cNvCxnSpPr>
          <p:nvPr/>
        </p:nvCxnSpPr>
        <p:spPr>
          <a:xfrm flipH="1">
            <a:off x="8477064" y="3791050"/>
            <a:ext cx="1395" cy="1164518"/>
          </a:xfrm>
          <a:prstGeom prst="straightConnector1">
            <a:avLst/>
          </a:prstGeom>
          <a:noFill/>
          <a:ln w="28575" cap="flat" cmpd="sng" algn="ctr">
            <a:solidFill>
              <a:srgbClr val="4F81BD">
                <a:shade val="95000"/>
                <a:satMod val="105000"/>
              </a:srgbClr>
            </a:solidFill>
            <a:prstDash val="solid"/>
            <a:tailEnd type="triangle"/>
          </a:ln>
          <a:effectLst/>
        </p:spPr>
      </p:cxnSp>
      <p:sp>
        <p:nvSpPr>
          <p:cNvPr id="40" name="Textfeld 39">
            <a:extLst>
              <a:ext uri="{FF2B5EF4-FFF2-40B4-BE49-F238E27FC236}">
                <a16:creationId xmlns:a16="http://schemas.microsoft.com/office/drawing/2014/main" id="{DF524049-804A-4F42-B0F9-B9CA99DF9D55}"/>
              </a:ext>
            </a:extLst>
          </p:cNvPr>
          <p:cNvSpPr txBox="1"/>
          <p:nvPr/>
        </p:nvSpPr>
        <p:spPr>
          <a:xfrm>
            <a:off x="7231804" y="5009005"/>
            <a:ext cx="1048684" cy="400110"/>
          </a:xfrm>
          <a:prstGeom prst="rect">
            <a:avLst/>
          </a:prstGeom>
          <a:noFill/>
        </p:spPr>
        <p:txBody>
          <a:bodyPr wrap="none" rtlCol="0">
            <a:spAutoFit/>
          </a:bodyPr>
          <a:lstStyle/>
          <a:p>
            <a:pPr algn="ctr" fontAlgn="base">
              <a:spcBef>
                <a:spcPct val="0"/>
              </a:spcBef>
              <a:spcAft>
                <a:spcPct val="0"/>
              </a:spcAft>
            </a:pPr>
            <a:r>
              <a:rPr kumimoji="1" lang="de-DE" sz="1000" i="1" dirty="0" err="1">
                <a:cs typeface="Arial" charset="0"/>
              </a:rPr>
              <a:t>HandledProduct</a:t>
            </a:r>
            <a:r>
              <a:rPr kumimoji="1" lang="de-DE" sz="1000" i="1" dirty="0">
                <a:solidFill>
                  <a:srgbClr val="8064A2"/>
                </a:solidFill>
                <a:cs typeface="Arial" charset="0"/>
              </a:rPr>
              <a:t> </a:t>
            </a:r>
          </a:p>
          <a:p>
            <a:pPr algn="ctr" fontAlgn="base">
              <a:spcBef>
                <a:spcPct val="0"/>
              </a:spcBef>
              <a:spcAft>
                <a:spcPct val="0"/>
              </a:spcAft>
            </a:pPr>
            <a:r>
              <a:rPr kumimoji="1" lang="de-DE" sz="1000" b="1" dirty="0" err="1">
                <a:solidFill>
                  <a:srgbClr val="F79646"/>
                </a:solidFill>
                <a:cs typeface="Arial" charset="0"/>
              </a:rPr>
              <a:t>Product</a:t>
            </a:r>
            <a:endParaRPr kumimoji="1" lang="de-DE" sz="1000" b="1" dirty="0">
              <a:solidFill>
                <a:srgbClr val="F79646"/>
              </a:solidFill>
              <a:cs typeface="Arial" charset="0"/>
            </a:endParaRPr>
          </a:p>
        </p:txBody>
      </p:sp>
      <p:cxnSp>
        <p:nvCxnSpPr>
          <p:cNvPr id="41" name="Gerade Verbindung mit Pfeil 40">
            <a:extLst>
              <a:ext uri="{FF2B5EF4-FFF2-40B4-BE49-F238E27FC236}">
                <a16:creationId xmlns:a16="http://schemas.microsoft.com/office/drawing/2014/main" id="{F79E1701-BC2E-4459-8F76-6C8DBFAA0402}"/>
              </a:ext>
            </a:extLst>
          </p:cNvPr>
          <p:cNvCxnSpPr>
            <a:cxnSpLocks/>
            <a:stCxn id="29" idx="2"/>
            <a:endCxn id="32" idx="6"/>
          </p:cNvCxnSpPr>
          <p:nvPr/>
        </p:nvCxnSpPr>
        <p:spPr>
          <a:xfrm flipH="1">
            <a:off x="8694459" y="3575050"/>
            <a:ext cx="1661062" cy="0"/>
          </a:xfrm>
          <a:prstGeom prst="straightConnector1">
            <a:avLst/>
          </a:prstGeom>
          <a:noFill/>
          <a:ln w="28575" cap="flat" cmpd="sng" algn="ctr">
            <a:solidFill>
              <a:srgbClr val="4F81BD">
                <a:shade val="95000"/>
                <a:satMod val="105000"/>
              </a:srgbClr>
            </a:solidFill>
            <a:prstDash val="solid"/>
            <a:tailEnd type="triangle"/>
          </a:ln>
          <a:effectLst/>
        </p:spPr>
      </p:cxnSp>
      <p:sp>
        <p:nvSpPr>
          <p:cNvPr id="45" name="Textfeld 44">
            <a:extLst>
              <a:ext uri="{FF2B5EF4-FFF2-40B4-BE49-F238E27FC236}">
                <a16:creationId xmlns:a16="http://schemas.microsoft.com/office/drawing/2014/main" id="{186BD155-9700-4FA7-9721-E1463BB985AE}"/>
              </a:ext>
            </a:extLst>
          </p:cNvPr>
          <p:cNvSpPr txBox="1"/>
          <p:nvPr/>
        </p:nvSpPr>
        <p:spPr>
          <a:xfrm>
            <a:off x="9156203" y="1543159"/>
            <a:ext cx="968535" cy="400110"/>
          </a:xfrm>
          <a:prstGeom prst="rect">
            <a:avLst/>
          </a:prstGeom>
          <a:noFill/>
        </p:spPr>
        <p:txBody>
          <a:bodyPr wrap="none" rtlCol="0">
            <a:spAutoFit/>
          </a:bodyPr>
          <a:lstStyle/>
          <a:p>
            <a:pPr algn="ctr" fontAlgn="base">
              <a:spcBef>
                <a:spcPct val="0"/>
              </a:spcBef>
              <a:spcAft>
                <a:spcPct val="0"/>
              </a:spcAft>
            </a:pPr>
            <a:r>
              <a:rPr kumimoji="1" lang="de-DE" sz="1000" i="1" dirty="0" err="1">
                <a:cs typeface="Arial" charset="0"/>
              </a:rPr>
              <a:t>TargetPosition</a:t>
            </a:r>
            <a:r>
              <a:rPr kumimoji="1" lang="de-DE" sz="1000" i="1" dirty="0">
                <a:solidFill>
                  <a:srgbClr val="8064A2"/>
                </a:solidFill>
                <a:cs typeface="Arial" charset="0"/>
              </a:rPr>
              <a:t> </a:t>
            </a:r>
          </a:p>
          <a:p>
            <a:pPr algn="ctr" fontAlgn="base">
              <a:spcBef>
                <a:spcPct val="0"/>
              </a:spcBef>
              <a:spcAft>
                <a:spcPct val="0"/>
              </a:spcAft>
            </a:pPr>
            <a:r>
              <a:rPr kumimoji="1" lang="de-DE" sz="1000" b="1" dirty="0">
                <a:solidFill>
                  <a:srgbClr val="F79646"/>
                </a:solidFill>
                <a:cs typeface="Arial" charset="0"/>
              </a:rPr>
              <a:t>Information</a:t>
            </a:r>
          </a:p>
        </p:txBody>
      </p:sp>
      <p:sp>
        <p:nvSpPr>
          <p:cNvPr id="47" name="Textfeld 46">
            <a:extLst>
              <a:ext uri="{FF2B5EF4-FFF2-40B4-BE49-F238E27FC236}">
                <a16:creationId xmlns:a16="http://schemas.microsoft.com/office/drawing/2014/main" id="{D8DCF551-9490-4129-9650-66E5C50ECB91}"/>
              </a:ext>
            </a:extLst>
          </p:cNvPr>
          <p:cNvSpPr txBox="1"/>
          <p:nvPr/>
        </p:nvSpPr>
        <p:spPr>
          <a:xfrm>
            <a:off x="7560423" y="2730011"/>
            <a:ext cx="697627" cy="261610"/>
          </a:xfrm>
          <a:prstGeom prst="rect">
            <a:avLst/>
          </a:prstGeom>
          <a:solidFill>
            <a:schemeClr val="bg1"/>
          </a:solidFill>
        </p:spPr>
        <p:txBody>
          <a:bodyPr wrap="none" rtlCol="0">
            <a:spAutoFit/>
          </a:bodyPr>
          <a:lstStyle>
            <a:defPPr>
              <a:defRPr lang="de-DE"/>
            </a:defPPr>
            <a:lvl1pPr fontAlgn="base">
              <a:spcBef>
                <a:spcPct val="0"/>
              </a:spcBef>
              <a:spcAft>
                <a:spcPct val="0"/>
              </a:spcAft>
              <a:defRPr kumimoji="1" sz="1100" b="1">
                <a:solidFill>
                  <a:srgbClr val="4F81BD"/>
                </a:solidFill>
                <a:cs typeface="Arial" charset="0"/>
              </a:defRPr>
            </a:lvl1pPr>
          </a:lstStyle>
          <a:p>
            <a:r>
              <a:rPr lang="de-DE" dirty="0" err="1"/>
              <a:t>hasInput</a:t>
            </a:r>
            <a:endParaRPr lang="de-DE" dirty="0"/>
          </a:p>
        </p:txBody>
      </p:sp>
      <p:sp>
        <p:nvSpPr>
          <p:cNvPr id="48" name="Textfeld 47">
            <a:extLst>
              <a:ext uri="{FF2B5EF4-FFF2-40B4-BE49-F238E27FC236}">
                <a16:creationId xmlns:a16="http://schemas.microsoft.com/office/drawing/2014/main" id="{AC45BA8B-6531-4BB3-A1F2-7C6D9D38542F}"/>
              </a:ext>
            </a:extLst>
          </p:cNvPr>
          <p:cNvSpPr txBox="1"/>
          <p:nvPr/>
        </p:nvSpPr>
        <p:spPr>
          <a:xfrm>
            <a:off x="8776003" y="2674582"/>
            <a:ext cx="806631" cy="261610"/>
          </a:xfrm>
          <a:prstGeom prst="rect">
            <a:avLst/>
          </a:prstGeom>
          <a:solidFill>
            <a:schemeClr val="bg1"/>
          </a:solidFill>
        </p:spPr>
        <p:txBody>
          <a:bodyPr wrap="none" rtlCol="0">
            <a:spAutoFit/>
          </a:bodyPr>
          <a:lstStyle/>
          <a:p>
            <a:pPr fontAlgn="base">
              <a:spcBef>
                <a:spcPct val="0"/>
              </a:spcBef>
              <a:spcAft>
                <a:spcPct val="0"/>
              </a:spcAft>
            </a:pPr>
            <a:r>
              <a:rPr kumimoji="1" lang="de-DE" sz="1100" b="1" dirty="0" err="1">
                <a:solidFill>
                  <a:srgbClr val="4F81BD"/>
                </a:solidFill>
                <a:cs typeface="Arial" charset="0"/>
              </a:rPr>
              <a:t>hasOutput</a:t>
            </a:r>
            <a:endParaRPr kumimoji="1" lang="de-DE" sz="1100" b="1" dirty="0">
              <a:solidFill>
                <a:srgbClr val="4F81BD"/>
              </a:solidFill>
              <a:cs typeface="Arial" charset="0"/>
            </a:endParaRPr>
          </a:p>
        </p:txBody>
      </p:sp>
      <p:sp>
        <p:nvSpPr>
          <p:cNvPr id="49" name="Textfeld 48">
            <a:extLst>
              <a:ext uri="{FF2B5EF4-FFF2-40B4-BE49-F238E27FC236}">
                <a16:creationId xmlns:a16="http://schemas.microsoft.com/office/drawing/2014/main" id="{92F7BDD5-2338-48EA-A37C-F8EB77D82C18}"/>
              </a:ext>
            </a:extLst>
          </p:cNvPr>
          <p:cNvSpPr txBox="1"/>
          <p:nvPr/>
        </p:nvSpPr>
        <p:spPr>
          <a:xfrm>
            <a:off x="8054331" y="4206077"/>
            <a:ext cx="877163" cy="261610"/>
          </a:xfrm>
          <a:prstGeom prst="rect">
            <a:avLst/>
          </a:prstGeom>
          <a:solidFill>
            <a:schemeClr val="bg1"/>
          </a:solidFill>
        </p:spPr>
        <p:txBody>
          <a:bodyPr wrap="none" rtlCol="0">
            <a:spAutoFit/>
          </a:bodyPr>
          <a:lstStyle>
            <a:defPPr>
              <a:defRPr lang="de-DE"/>
            </a:defPPr>
            <a:lvl1pPr fontAlgn="base">
              <a:spcBef>
                <a:spcPct val="0"/>
              </a:spcBef>
              <a:spcAft>
                <a:spcPct val="0"/>
              </a:spcAft>
              <a:defRPr kumimoji="1" sz="1100" b="1">
                <a:solidFill>
                  <a:srgbClr val="4F81BD"/>
                </a:solidFill>
                <a:cs typeface="Arial" charset="0"/>
              </a:defRPr>
            </a:lvl1pPr>
          </a:lstStyle>
          <a:p>
            <a:r>
              <a:rPr lang="de-DE" dirty="0" err="1"/>
              <a:t>has_Output</a:t>
            </a:r>
            <a:endParaRPr lang="de-DE" dirty="0"/>
          </a:p>
        </p:txBody>
      </p:sp>
      <p:grpSp>
        <p:nvGrpSpPr>
          <p:cNvPr id="50" name="Gruppieren 49">
            <a:extLst>
              <a:ext uri="{FF2B5EF4-FFF2-40B4-BE49-F238E27FC236}">
                <a16:creationId xmlns:a16="http://schemas.microsoft.com/office/drawing/2014/main" id="{D1FBF4A1-E175-4C88-AC82-0332D7FE87BE}"/>
              </a:ext>
            </a:extLst>
          </p:cNvPr>
          <p:cNvGrpSpPr/>
          <p:nvPr/>
        </p:nvGrpSpPr>
        <p:grpSpPr>
          <a:xfrm>
            <a:off x="7179758" y="5690348"/>
            <a:ext cx="3470693" cy="640835"/>
            <a:chOff x="6806566" y="4182265"/>
            <a:chExt cx="3470693" cy="640835"/>
          </a:xfrm>
        </p:grpSpPr>
        <p:sp>
          <p:nvSpPr>
            <p:cNvPr id="51" name="Rechteck 50">
              <a:extLst>
                <a:ext uri="{FF2B5EF4-FFF2-40B4-BE49-F238E27FC236}">
                  <a16:creationId xmlns:a16="http://schemas.microsoft.com/office/drawing/2014/main" id="{0F57F0B7-A861-462A-AFBE-C7FCA8C80E04}"/>
                </a:ext>
              </a:extLst>
            </p:cNvPr>
            <p:cNvSpPr/>
            <p:nvPr/>
          </p:nvSpPr>
          <p:spPr bwMode="auto">
            <a:xfrm>
              <a:off x="6806566" y="4234870"/>
              <a:ext cx="3470693" cy="562229"/>
            </a:xfrm>
            <a:prstGeom prst="rect">
              <a:avLst/>
            </a:prstGeom>
            <a:solidFill>
              <a:sysClr val="window" lastClr="FFFFFF"/>
            </a:solidFill>
            <a:ln w="12700" cap="flat" cmpd="sng" algn="ctr">
              <a:solidFill>
                <a:sysClr val="windowText" lastClr="000000"/>
              </a:solidFill>
              <a:prstDash val="solid"/>
              <a:round/>
              <a:headEnd type="none" w="med" len="med"/>
              <a:tailEnd type="stealth" w="med" len="med"/>
            </a:ln>
            <a:effectLst>
              <a:outerShdw blurRad="50800" dist="38100" dir="2700000" algn="tl" rotWithShape="0">
                <a:prstClr val="black">
                  <a:alpha val="31000"/>
                </a:prstClr>
              </a:outerShdw>
            </a:effectLst>
          </p:spPr>
          <p:txBody>
            <a:bodyPr vert="horz" wrap="none" lIns="91440" tIns="45720" rIns="91440" bIns="45720" numCol="1" rtlCol="0" anchor="ctr" anchorCtr="0" compatLnSpc="1">
              <a:prstTxWarp prst="textNoShape">
                <a:avLst/>
              </a:prstTxWarp>
            </a:bodyPr>
            <a:lstStyle/>
            <a:p>
              <a:pPr algn="ctr" eaLnBrk="0" hangingPunct="0">
                <a:spcBef>
                  <a:spcPct val="40000"/>
                </a:spcBef>
                <a:buClr>
                  <a:srgbClr val="4472C4"/>
                </a:buClr>
                <a:buSzPct val="80000"/>
                <a:defRPr/>
              </a:pPr>
              <a:endParaRPr lang="de-DE" kern="0" dirty="0">
                <a:solidFill>
                  <a:prstClr val="black"/>
                </a:solidFill>
                <a:cs typeface=""/>
              </a:endParaRPr>
            </a:p>
          </p:txBody>
        </p:sp>
        <p:sp>
          <p:nvSpPr>
            <p:cNvPr id="52" name="Textfeld 51">
              <a:extLst>
                <a:ext uri="{FF2B5EF4-FFF2-40B4-BE49-F238E27FC236}">
                  <a16:creationId xmlns:a16="http://schemas.microsoft.com/office/drawing/2014/main" id="{64513691-7842-4C11-9EED-A8884E188770}"/>
                </a:ext>
              </a:extLst>
            </p:cNvPr>
            <p:cNvSpPr txBox="1"/>
            <p:nvPr/>
          </p:nvSpPr>
          <p:spPr>
            <a:xfrm>
              <a:off x="7493565" y="4325452"/>
              <a:ext cx="809837" cy="400110"/>
            </a:xfrm>
            <a:prstGeom prst="rect">
              <a:avLst/>
            </a:prstGeom>
            <a:noFill/>
          </p:spPr>
          <p:txBody>
            <a:bodyPr wrap="none" rtlCol="0">
              <a:spAutoFit/>
            </a:bodyPr>
            <a:lstStyle/>
            <a:p>
              <a:pPr algn="ctr" fontAlgn="base">
                <a:spcBef>
                  <a:spcPct val="0"/>
                </a:spcBef>
                <a:spcAft>
                  <a:spcPct val="0"/>
                </a:spcAft>
              </a:pPr>
              <a:r>
                <a:rPr kumimoji="1" lang="de-DE" sz="1000" i="1" dirty="0">
                  <a:cs typeface="Arial" charset="0"/>
                </a:rPr>
                <a:t>„Individual“</a:t>
              </a:r>
              <a:endParaRPr kumimoji="1" lang="de-DE" sz="1000" b="1" dirty="0">
                <a:cs typeface="Arial" charset="0"/>
              </a:endParaRPr>
            </a:p>
            <a:p>
              <a:pPr algn="ctr" fontAlgn="base">
                <a:spcBef>
                  <a:spcPct val="0"/>
                </a:spcBef>
                <a:spcAft>
                  <a:spcPct val="0"/>
                </a:spcAft>
              </a:pPr>
              <a:r>
                <a:rPr kumimoji="1" lang="de-DE" sz="1000" b="1" dirty="0">
                  <a:solidFill>
                    <a:srgbClr val="F79646"/>
                  </a:solidFill>
                  <a:cs typeface="Arial" charset="0"/>
                </a:rPr>
                <a:t>(Class)</a:t>
              </a:r>
            </a:p>
          </p:txBody>
        </p:sp>
        <p:sp>
          <p:nvSpPr>
            <p:cNvPr id="53" name="Ellipse 52">
              <a:extLst>
                <a:ext uri="{FF2B5EF4-FFF2-40B4-BE49-F238E27FC236}">
                  <a16:creationId xmlns:a16="http://schemas.microsoft.com/office/drawing/2014/main" id="{99C8AF76-CD3D-43F8-B6E9-D976B6B76D14}"/>
                </a:ext>
              </a:extLst>
            </p:cNvPr>
            <p:cNvSpPr>
              <a:spLocks noChangeAspect="1"/>
            </p:cNvSpPr>
            <p:nvPr/>
          </p:nvSpPr>
          <p:spPr>
            <a:xfrm>
              <a:off x="6903698" y="4345984"/>
              <a:ext cx="360000" cy="360000"/>
            </a:xfrm>
            <a:prstGeom prst="ellipse">
              <a:avLst/>
            </a:prstGeom>
            <a:noFill/>
            <a:ln w="19050"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en-US" sz="2000" b="1" i="0" u="none" strike="noStrike" kern="0" cap="none" spc="0" normalizeH="0" baseline="0" noProof="0" dirty="0">
                <a:ln>
                  <a:noFill/>
                </a:ln>
                <a:solidFill>
                  <a:prstClr val="black"/>
                </a:solidFill>
                <a:effectLst/>
                <a:uLnTx/>
                <a:uFillTx/>
                <a:ea typeface="+mn-ea"/>
                <a:cs typeface="+mn-cs"/>
              </a:endParaRPr>
            </a:p>
          </p:txBody>
        </p:sp>
        <p:cxnSp>
          <p:nvCxnSpPr>
            <p:cNvPr id="54" name="Gerade Verbindung 248">
              <a:extLst>
                <a:ext uri="{FF2B5EF4-FFF2-40B4-BE49-F238E27FC236}">
                  <a16:creationId xmlns:a16="http://schemas.microsoft.com/office/drawing/2014/main" id="{C4AB66CE-E339-49EB-86E8-CFD7E3F4964F}"/>
                </a:ext>
              </a:extLst>
            </p:cNvPr>
            <p:cNvCxnSpPr>
              <a:cxnSpLocks/>
            </p:cNvCxnSpPr>
            <p:nvPr/>
          </p:nvCxnSpPr>
          <p:spPr>
            <a:xfrm>
              <a:off x="8551967" y="4240157"/>
              <a:ext cx="0" cy="556942"/>
            </a:xfrm>
            <a:prstGeom prst="line">
              <a:avLst/>
            </a:prstGeom>
            <a:noFill/>
            <a:ln w="12700" cap="flat" cmpd="sng" algn="ctr">
              <a:solidFill>
                <a:sysClr val="windowText" lastClr="000000"/>
              </a:solidFill>
              <a:prstDash val="solid"/>
              <a:miter lim="800000"/>
            </a:ln>
            <a:effectLst/>
          </p:spPr>
        </p:cxnSp>
        <p:cxnSp>
          <p:nvCxnSpPr>
            <p:cNvPr id="55" name="Gerade Verbindung mit Pfeil 54">
              <a:extLst>
                <a:ext uri="{FF2B5EF4-FFF2-40B4-BE49-F238E27FC236}">
                  <a16:creationId xmlns:a16="http://schemas.microsoft.com/office/drawing/2014/main" id="{C7ADD1C4-8CA3-4197-95E2-DC9316FDF6FF}"/>
                </a:ext>
              </a:extLst>
            </p:cNvPr>
            <p:cNvCxnSpPr>
              <a:cxnSpLocks/>
              <a:stCxn id="56" idx="4"/>
              <a:endCxn id="57" idx="0"/>
            </p:cNvCxnSpPr>
            <p:nvPr/>
          </p:nvCxnSpPr>
          <p:spPr>
            <a:xfrm>
              <a:off x="8911523" y="4366734"/>
              <a:ext cx="0" cy="278267"/>
            </a:xfrm>
            <a:prstGeom prst="straightConnector1">
              <a:avLst/>
            </a:prstGeom>
            <a:noFill/>
            <a:ln w="28575" cap="flat" cmpd="sng" algn="ctr">
              <a:solidFill>
                <a:srgbClr val="4F81BD">
                  <a:shade val="95000"/>
                  <a:satMod val="105000"/>
                </a:srgbClr>
              </a:solidFill>
              <a:prstDash val="solid"/>
              <a:tailEnd type="triangle"/>
            </a:ln>
            <a:effectLst/>
          </p:spPr>
        </p:cxnSp>
        <p:sp>
          <p:nvSpPr>
            <p:cNvPr id="56" name="Ellipse 55">
              <a:extLst>
                <a:ext uri="{FF2B5EF4-FFF2-40B4-BE49-F238E27FC236}">
                  <a16:creationId xmlns:a16="http://schemas.microsoft.com/office/drawing/2014/main" id="{15DB6C1E-3B97-4DEF-AF25-E2095829FE71}"/>
                </a:ext>
              </a:extLst>
            </p:cNvPr>
            <p:cNvSpPr>
              <a:spLocks noChangeAspect="1"/>
            </p:cNvSpPr>
            <p:nvPr/>
          </p:nvSpPr>
          <p:spPr>
            <a:xfrm>
              <a:off x="8857523" y="4258734"/>
              <a:ext cx="108000" cy="108000"/>
            </a:xfrm>
            <a:prstGeom prst="ellipse">
              <a:avLst/>
            </a:prstGeom>
            <a:noFill/>
            <a:ln w="9525"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en-US" sz="2000" b="1" i="0" u="none" strike="noStrike" kern="0" cap="none" spc="0" normalizeH="0" baseline="0" noProof="0" dirty="0">
                <a:ln>
                  <a:noFill/>
                </a:ln>
                <a:solidFill>
                  <a:prstClr val="black"/>
                </a:solidFill>
                <a:effectLst/>
                <a:uLnTx/>
                <a:uFillTx/>
                <a:ea typeface="+mn-ea"/>
                <a:cs typeface="+mn-cs"/>
              </a:endParaRPr>
            </a:p>
          </p:txBody>
        </p:sp>
        <p:sp>
          <p:nvSpPr>
            <p:cNvPr id="57" name="Ellipse 56">
              <a:extLst>
                <a:ext uri="{FF2B5EF4-FFF2-40B4-BE49-F238E27FC236}">
                  <a16:creationId xmlns:a16="http://schemas.microsoft.com/office/drawing/2014/main" id="{7CF73A58-7677-4BBD-ADFF-F36D9B65F359}"/>
                </a:ext>
              </a:extLst>
            </p:cNvPr>
            <p:cNvSpPr>
              <a:spLocks noChangeAspect="1"/>
            </p:cNvSpPr>
            <p:nvPr/>
          </p:nvSpPr>
          <p:spPr>
            <a:xfrm>
              <a:off x="8857523" y="4645001"/>
              <a:ext cx="108000" cy="108000"/>
            </a:xfrm>
            <a:prstGeom prst="ellipse">
              <a:avLst/>
            </a:prstGeom>
            <a:noFill/>
            <a:ln w="9525"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en-US" sz="2000" b="1" i="0" u="none" strike="noStrike" kern="0" cap="none" spc="0" normalizeH="0" baseline="0" noProof="0">
                <a:ln>
                  <a:noFill/>
                </a:ln>
                <a:solidFill>
                  <a:prstClr val="black"/>
                </a:solidFill>
                <a:effectLst/>
                <a:uLnTx/>
                <a:uFillTx/>
                <a:ea typeface="+mn-ea"/>
                <a:cs typeface="+mn-cs"/>
              </a:endParaRPr>
            </a:p>
          </p:txBody>
        </p:sp>
        <p:sp>
          <p:nvSpPr>
            <p:cNvPr id="58" name="Textfeld 57">
              <a:extLst>
                <a:ext uri="{FF2B5EF4-FFF2-40B4-BE49-F238E27FC236}">
                  <a16:creationId xmlns:a16="http://schemas.microsoft.com/office/drawing/2014/main" id="{75586326-37E9-4AEC-9F28-9F27366870B8}"/>
                </a:ext>
              </a:extLst>
            </p:cNvPr>
            <p:cNvSpPr txBox="1"/>
            <p:nvPr/>
          </p:nvSpPr>
          <p:spPr>
            <a:xfrm>
              <a:off x="8906296" y="4377241"/>
              <a:ext cx="1114848" cy="246221"/>
            </a:xfrm>
            <a:prstGeom prst="rect">
              <a:avLst/>
            </a:prstGeom>
            <a:noFill/>
          </p:spPr>
          <p:txBody>
            <a:bodyPr wrap="square" rtlCol="0">
              <a:spAutoFit/>
            </a:bodyPr>
            <a:lstStyle/>
            <a:p>
              <a:pPr fontAlgn="base">
                <a:spcBef>
                  <a:spcPct val="0"/>
                </a:spcBef>
                <a:spcAft>
                  <a:spcPct val="0"/>
                </a:spcAft>
              </a:pPr>
              <a:r>
                <a:rPr kumimoji="1" lang="de-DE" sz="1000" b="1" dirty="0" err="1">
                  <a:solidFill>
                    <a:srgbClr val="4F81BD"/>
                  </a:solidFill>
                  <a:cs typeface="Arial" charset="0"/>
                </a:rPr>
                <a:t>ObjectProperty</a:t>
              </a:r>
              <a:endParaRPr kumimoji="1" lang="de-DE" sz="1000" b="1" dirty="0">
                <a:solidFill>
                  <a:srgbClr val="4F81BD"/>
                </a:solidFill>
                <a:cs typeface="Arial" charset="0"/>
              </a:endParaRPr>
            </a:p>
          </p:txBody>
        </p:sp>
        <p:sp>
          <p:nvSpPr>
            <p:cNvPr id="59" name="Textfeld 58">
              <a:extLst>
                <a:ext uri="{FF2B5EF4-FFF2-40B4-BE49-F238E27FC236}">
                  <a16:creationId xmlns:a16="http://schemas.microsoft.com/office/drawing/2014/main" id="{7079623C-AF57-4FAA-BC72-FD7648E637AF}"/>
                </a:ext>
              </a:extLst>
            </p:cNvPr>
            <p:cNvSpPr txBox="1"/>
            <p:nvPr/>
          </p:nvSpPr>
          <p:spPr>
            <a:xfrm>
              <a:off x="8915017" y="4182265"/>
              <a:ext cx="590226" cy="246221"/>
            </a:xfrm>
            <a:prstGeom prst="rect">
              <a:avLst/>
            </a:prstGeom>
            <a:noFill/>
          </p:spPr>
          <p:txBody>
            <a:bodyPr wrap="none" rtlCol="0">
              <a:spAutoFit/>
            </a:bodyPr>
            <a:lstStyle/>
            <a:p>
              <a:r>
                <a:rPr lang="de-DE" sz="1000" i="1" dirty="0"/>
                <a:t>Domain</a:t>
              </a:r>
            </a:p>
          </p:txBody>
        </p:sp>
        <p:sp>
          <p:nvSpPr>
            <p:cNvPr id="60" name="Textfeld 59">
              <a:extLst>
                <a:ext uri="{FF2B5EF4-FFF2-40B4-BE49-F238E27FC236}">
                  <a16:creationId xmlns:a16="http://schemas.microsoft.com/office/drawing/2014/main" id="{B2A02170-0954-4510-B1F3-1CF6F6552512}"/>
                </a:ext>
              </a:extLst>
            </p:cNvPr>
            <p:cNvSpPr txBox="1"/>
            <p:nvPr/>
          </p:nvSpPr>
          <p:spPr>
            <a:xfrm>
              <a:off x="8906925" y="4576879"/>
              <a:ext cx="506870" cy="246221"/>
            </a:xfrm>
            <a:prstGeom prst="rect">
              <a:avLst/>
            </a:prstGeom>
            <a:noFill/>
          </p:spPr>
          <p:txBody>
            <a:bodyPr wrap="none" rtlCol="0">
              <a:spAutoFit/>
            </a:bodyPr>
            <a:lstStyle/>
            <a:p>
              <a:r>
                <a:rPr lang="de-DE" sz="1000" i="1" dirty="0"/>
                <a:t>Range</a:t>
              </a:r>
            </a:p>
          </p:txBody>
        </p:sp>
      </p:grpSp>
      <p:sp>
        <p:nvSpPr>
          <p:cNvPr id="31" name="Textfeld 30">
            <a:extLst>
              <a:ext uri="{FF2B5EF4-FFF2-40B4-BE49-F238E27FC236}">
                <a16:creationId xmlns:a16="http://schemas.microsoft.com/office/drawing/2014/main" id="{E75D97F3-1065-4021-BF1B-112E38C4FD46}"/>
              </a:ext>
            </a:extLst>
          </p:cNvPr>
          <p:cNvSpPr txBox="1"/>
          <p:nvPr/>
        </p:nvSpPr>
        <p:spPr>
          <a:xfrm>
            <a:off x="9111190" y="3483811"/>
            <a:ext cx="942887" cy="261610"/>
          </a:xfrm>
          <a:prstGeom prst="rect">
            <a:avLst/>
          </a:prstGeom>
          <a:solidFill>
            <a:schemeClr val="bg1"/>
          </a:solidFill>
        </p:spPr>
        <p:txBody>
          <a:bodyPr wrap="none" rtlCol="0">
            <a:spAutoFit/>
          </a:bodyPr>
          <a:lstStyle>
            <a:defPPr>
              <a:defRPr lang="de-DE"/>
            </a:defPPr>
            <a:lvl1pPr fontAlgn="base">
              <a:spcBef>
                <a:spcPct val="0"/>
              </a:spcBef>
              <a:spcAft>
                <a:spcPct val="0"/>
              </a:spcAft>
              <a:defRPr kumimoji="1" sz="1100" b="1">
                <a:solidFill>
                  <a:srgbClr val="4F81BD"/>
                </a:solidFill>
                <a:cs typeface="Arial" charset="0"/>
              </a:defRPr>
            </a:lvl1pPr>
          </a:lstStyle>
          <a:p>
            <a:r>
              <a:rPr lang="de-DE" dirty="0" err="1"/>
              <a:t>isAssignedTo</a:t>
            </a:r>
            <a:endParaRPr lang="de-DE" dirty="0"/>
          </a:p>
        </p:txBody>
      </p:sp>
    </p:spTree>
    <p:extLst>
      <p:ext uri="{BB962C8B-B14F-4D97-AF65-F5344CB8AC3E}">
        <p14:creationId xmlns:p14="http://schemas.microsoft.com/office/powerpoint/2010/main" val="322861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500"/>
                                        <p:tgtEl>
                                          <p:spTgt spid="5">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animEffect transition="in" filter="fade">
                                      <p:cBhvr>
                                        <p:cTn id="15" dur="500"/>
                                        <p:tgtEl>
                                          <p:spTgt spid="5">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8" end="8"/>
                                            </p:txEl>
                                          </p:spTgt>
                                        </p:tgtEl>
                                        <p:attrNameLst>
                                          <p:attrName>style.visibility</p:attrName>
                                        </p:attrNameLst>
                                      </p:cBhvr>
                                      <p:to>
                                        <p:strVal val="visible"/>
                                      </p:to>
                                    </p:set>
                                    <p:animEffect transition="in" filter="fade">
                                      <p:cBhvr>
                                        <p:cTn id="18" dur="500"/>
                                        <p:tgtEl>
                                          <p:spTgt spid="5">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animEffect transition="in" filter="fade">
                                      <p:cBhvr>
                                        <p:cTn id="21" dur="500"/>
                                        <p:tgtEl>
                                          <p:spTgt spid="5">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fade">
                                      <p:cBhvr>
                                        <p:cTn id="24" dur="500"/>
                                        <p:tgtEl>
                                          <p:spTgt spid="5">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fade">
                                      <p:cBhvr>
                                        <p:cTn id="27" dur="500"/>
                                        <p:tgtEl>
                                          <p:spTgt spid="5">
                                            <p:txEl>
                                              <p:pRg st="11" end="1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Effect transition="in" filter="fade">
                                      <p:cBhvr>
                                        <p:cTn id="30" dur="500"/>
                                        <p:tgtEl>
                                          <p:spTgt spid="5">
                                            <p:txEl>
                                              <p:pRg st="12" end="1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animEffect transition="in" filter="fade">
                                      <p:cBhvr>
                                        <p:cTn id="33" dur="500"/>
                                        <p:tgtEl>
                                          <p:spTgt spid="5">
                                            <p:txEl>
                                              <p:pRg st="13" end="1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14" end="14"/>
                                            </p:txEl>
                                          </p:spTgt>
                                        </p:tgtEl>
                                        <p:attrNameLst>
                                          <p:attrName>style.visibility</p:attrName>
                                        </p:attrNameLst>
                                      </p:cBhvr>
                                      <p:to>
                                        <p:strVal val="visible"/>
                                      </p:to>
                                    </p:set>
                                    <p:animEffect transition="in" filter="fade">
                                      <p:cBhvr>
                                        <p:cTn id="36" dur="500"/>
                                        <p:tgtEl>
                                          <p:spTgt spid="5">
                                            <p:txEl>
                                              <p:pRg st="14" end="1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
                                            <p:txEl>
                                              <p:pRg st="15" end="15"/>
                                            </p:txEl>
                                          </p:spTgt>
                                        </p:tgtEl>
                                        <p:attrNameLst>
                                          <p:attrName>style.visibility</p:attrName>
                                        </p:attrNameLst>
                                      </p:cBhvr>
                                      <p:to>
                                        <p:strVal val="visible"/>
                                      </p:to>
                                    </p:set>
                                    <p:animEffect transition="in" filter="fade">
                                      <p:cBhvr>
                                        <p:cTn id="39" dur="500"/>
                                        <p:tgtEl>
                                          <p:spTgt spid="5">
                                            <p:txEl>
                                              <p:pRg st="15" end="1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0" end="0"/>
                                            </p:txEl>
                                          </p:spTgt>
                                        </p:tgtEl>
                                        <p:attrNameLst>
                                          <p:attrName>style.visibility</p:attrName>
                                        </p:attrNameLst>
                                      </p:cBhvr>
                                      <p:to>
                                        <p:strVal val="visible"/>
                                      </p:to>
                                    </p:set>
                                    <p:animEffect transition="in" filter="fade">
                                      <p:cBhvr>
                                        <p:cTn id="44" dur="500"/>
                                        <p:tgtEl>
                                          <p:spTgt spid="6">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par>
                                <p:cTn id="81" presetID="10" presetClass="entr" presetSubtype="0" fill="hold"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500"/>
                                        <p:tgtEl>
                                          <p:spTgt spid="4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animEffect transition="in" filter="fade">
                                      <p:cBhvr>
                                        <p:cTn id="89" dur="500"/>
                                        <p:tgtEl>
                                          <p:spTgt spid="4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8"/>
                                        </p:tgtEl>
                                        <p:attrNameLst>
                                          <p:attrName>style.visibility</p:attrName>
                                        </p:attrNameLst>
                                      </p:cBhvr>
                                      <p:to>
                                        <p:strVal val="visible"/>
                                      </p:to>
                                    </p:set>
                                    <p:animEffect transition="in" filter="fade">
                                      <p:cBhvr>
                                        <p:cTn id="92" dur="500"/>
                                        <p:tgtEl>
                                          <p:spTgt spid="4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fade">
                                      <p:cBhvr>
                                        <p:cTn id="95" dur="500"/>
                                        <p:tgtEl>
                                          <p:spTgt spid="49"/>
                                        </p:tgtEl>
                                      </p:cBhvr>
                                    </p:animEffect>
                                  </p:childTnLst>
                                </p:cTn>
                              </p:par>
                              <p:par>
                                <p:cTn id="96" presetID="10" presetClass="entr" presetSubtype="0" fill="hold" nodeType="with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fade">
                                      <p:cBhvr>
                                        <p:cTn id="98" dur="500"/>
                                        <p:tgtEl>
                                          <p:spTgt spid="5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8" grpId="0"/>
      <p:bldP spid="29" grpId="0" animBg="1"/>
      <p:bldP spid="30" grpId="0"/>
      <p:bldP spid="32" grpId="0" animBg="1"/>
      <p:bldP spid="34" grpId="0" animBg="1"/>
      <p:bldP spid="35" grpId="0"/>
      <p:bldP spid="36" grpId="0" animBg="1"/>
      <p:bldP spid="38" grpId="0" animBg="1"/>
      <p:bldP spid="40" grpId="0"/>
      <p:bldP spid="45" grpId="0"/>
      <p:bldP spid="47" grpId="0" animBg="1"/>
      <p:bldP spid="48" grpId="0" animBg="1"/>
      <p:bldP spid="49"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F578CE1-23B2-4B86-A088-6CE03DAD2E35}"/>
              </a:ext>
            </a:extLst>
          </p:cNvPr>
          <p:cNvSpPr>
            <a:spLocks noGrp="1"/>
          </p:cNvSpPr>
          <p:nvPr>
            <p:ph idx="1"/>
          </p:nvPr>
        </p:nvSpPr>
        <p:spPr>
          <a:xfrm>
            <a:off x="377373" y="1005840"/>
            <a:ext cx="11405656" cy="696683"/>
          </a:xfrm>
        </p:spPr>
        <p:txBody>
          <a:bodyPr>
            <a:normAutofit/>
          </a:bodyPr>
          <a:lstStyle/>
          <a:p>
            <a:r>
              <a:rPr lang="de-DE" sz="2000" dirty="0" err="1"/>
              <a:t>Introduction</a:t>
            </a:r>
            <a:r>
              <a:rPr lang="de-DE" sz="2000" dirty="0"/>
              <a:t> </a:t>
            </a:r>
            <a:r>
              <a:rPr lang="de-DE" sz="2000" dirty="0" err="1"/>
              <a:t>to</a:t>
            </a:r>
            <a:r>
              <a:rPr lang="de-DE" sz="2000" dirty="0"/>
              <a:t> </a:t>
            </a:r>
            <a:r>
              <a:rPr lang="de-DE" sz="2000" dirty="0" err="1"/>
              <a:t>semantic</a:t>
            </a:r>
            <a:r>
              <a:rPr lang="de-DE" sz="2000" dirty="0"/>
              <a:t> web </a:t>
            </a:r>
            <a:r>
              <a:rPr lang="de-DE" sz="2000" dirty="0" err="1"/>
              <a:t>technologies</a:t>
            </a:r>
            <a:endParaRPr lang="de-DE" sz="2000" dirty="0"/>
          </a:p>
        </p:txBody>
      </p:sp>
      <p:sp>
        <p:nvSpPr>
          <p:cNvPr id="3" name="Titel 2">
            <a:extLst>
              <a:ext uri="{FF2B5EF4-FFF2-40B4-BE49-F238E27FC236}">
                <a16:creationId xmlns:a16="http://schemas.microsoft.com/office/drawing/2014/main" id="{6588E007-38BC-466A-9162-FCA11B0F159A}"/>
              </a:ext>
            </a:extLst>
          </p:cNvPr>
          <p:cNvSpPr>
            <a:spLocks noGrp="1"/>
          </p:cNvSpPr>
          <p:nvPr>
            <p:ph type="title"/>
          </p:nvPr>
        </p:nvSpPr>
        <p:spPr/>
        <p:txBody>
          <a:bodyPr/>
          <a:lstStyle/>
          <a:p>
            <a:r>
              <a:rPr lang="de-DE" dirty="0" err="1"/>
              <a:t>Scope</a:t>
            </a:r>
            <a:r>
              <a:rPr lang="de-DE" dirty="0"/>
              <a:t> </a:t>
            </a:r>
            <a:r>
              <a:rPr lang="de-DE" dirty="0" err="1"/>
              <a:t>of</a:t>
            </a:r>
            <a:r>
              <a:rPr lang="de-DE" dirty="0"/>
              <a:t> </a:t>
            </a:r>
            <a:r>
              <a:rPr lang="de-DE" dirty="0" err="1"/>
              <a:t>the</a:t>
            </a:r>
            <a:r>
              <a:rPr lang="de-DE" dirty="0"/>
              <a:t> Workshop</a:t>
            </a:r>
          </a:p>
        </p:txBody>
      </p:sp>
      <p:sp>
        <p:nvSpPr>
          <p:cNvPr id="5" name="Rechteck 4">
            <a:extLst>
              <a:ext uri="{FF2B5EF4-FFF2-40B4-BE49-F238E27FC236}">
                <a16:creationId xmlns:a16="http://schemas.microsoft.com/office/drawing/2014/main" id="{F9B542DF-21AD-4A42-BC37-BEA51A631182}"/>
              </a:ext>
            </a:extLst>
          </p:cNvPr>
          <p:cNvSpPr/>
          <p:nvPr/>
        </p:nvSpPr>
        <p:spPr>
          <a:xfrm>
            <a:off x="622529" y="1733655"/>
            <a:ext cx="12124480" cy="615553"/>
          </a:xfrm>
          <a:prstGeom prst="rect">
            <a:avLst/>
          </a:prstGeom>
        </p:spPr>
        <p:txBody>
          <a:bodyPr wrap="square">
            <a:spAutoFit/>
          </a:bodyPr>
          <a:lstStyle/>
          <a:p>
            <a:r>
              <a:rPr lang="en-US" dirty="0"/>
              <a:t>"A new form of web content that is meaningful to computers will unleash a revolution of new possibilities“ </a:t>
            </a:r>
          </a:p>
          <a:p>
            <a:r>
              <a:rPr lang="en-US" sz="1600" dirty="0"/>
              <a:t>    </a:t>
            </a:r>
            <a:r>
              <a:rPr lang="en-US" sz="1600" i="1" dirty="0"/>
              <a:t>Tim Berners-Lee</a:t>
            </a:r>
            <a:endParaRPr lang="de-DE" sz="1600" i="1" dirty="0"/>
          </a:p>
        </p:txBody>
      </p:sp>
      <p:sp>
        <p:nvSpPr>
          <p:cNvPr id="6" name="Rechteck 5">
            <a:extLst>
              <a:ext uri="{FF2B5EF4-FFF2-40B4-BE49-F238E27FC236}">
                <a16:creationId xmlns:a16="http://schemas.microsoft.com/office/drawing/2014/main" id="{50871BE5-CEBA-44ED-B9D5-6803BBE5CD01}"/>
              </a:ext>
            </a:extLst>
          </p:cNvPr>
          <p:cNvSpPr/>
          <p:nvPr/>
        </p:nvSpPr>
        <p:spPr>
          <a:xfrm>
            <a:off x="4105275" y="2904670"/>
            <a:ext cx="3981450" cy="369332"/>
          </a:xfrm>
          <a:prstGeom prst="rect">
            <a:avLst/>
          </a:prstGeom>
        </p:spPr>
        <p:txBody>
          <a:bodyPr wrap="square">
            <a:spAutoFit/>
          </a:bodyPr>
          <a:lstStyle/>
          <a:p>
            <a:pPr algn="ctr"/>
            <a:r>
              <a:rPr lang="en-US" i="1" dirty="0"/>
              <a:t>"Mars has been known for a long time.."</a:t>
            </a:r>
            <a:endParaRPr lang="de-DE" i="1" dirty="0"/>
          </a:p>
        </p:txBody>
      </p:sp>
      <p:grpSp>
        <p:nvGrpSpPr>
          <p:cNvPr id="30" name="Gruppieren 29">
            <a:extLst>
              <a:ext uri="{FF2B5EF4-FFF2-40B4-BE49-F238E27FC236}">
                <a16:creationId xmlns:a16="http://schemas.microsoft.com/office/drawing/2014/main" id="{E45E0151-AB22-A14E-20A1-DF7CF2BCE05E}"/>
              </a:ext>
            </a:extLst>
          </p:cNvPr>
          <p:cNvGrpSpPr/>
          <p:nvPr/>
        </p:nvGrpSpPr>
        <p:grpSpPr>
          <a:xfrm>
            <a:off x="8642304" y="4024805"/>
            <a:ext cx="1536624" cy="2041099"/>
            <a:chOff x="8642304" y="4024805"/>
            <a:chExt cx="1536624" cy="2041099"/>
          </a:xfrm>
        </p:grpSpPr>
        <p:sp>
          <p:nvSpPr>
            <p:cNvPr id="10" name="Rechteck 9">
              <a:extLst>
                <a:ext uri="{FF2B5EF4-FFF2-40B4-BE49-F238E27FC236}">
                  <a16:creationId xmlns:a16="http://schemas.microsoft.com/office/drawing/2014/main" id="{830F1008-BDDE-8B18-2F2F-0261B6639761}"/>
                </a:ext>
              </a:extLst>
            </p:cNvPr>
            <p:cNvSpPr/>
            <p:nvPr/>
          </p:nvSpPr>
          <p:spPr>
            <a:xfrm>
              <a:off x="8926771" y="5758127"/>
              <a:ext cx="1143001" cy="307777"/>
            </a:xfrm>
            <a:prstGeom prst="rect">
              <a:avLst/>
            </a:prstGeom>
          </p:spPr>
          <p:txBody>
            <a:bodyPr wrap="square">
              <a:spAutoFit/>
            </a:bodyPr>
            <a:lstStyle/>
            <a:p>
              <a:r>
                <a:rPr lang="en-US" sz="1400" dirty="0"/>
                <a:t>The planet?</a:t>
              </a:r>
              <a:endParaRPr lang="de-DE" sz="1400" dirty="0"/>
            </a:p>
          </p:txBody>
        </p:sp>
        <p:pic>
          <p:nvPicPr>
            <p:cNvPr id="11" name="Picture 2" descr="Mars in natürlichen Farben, die Daten für das computergenerierte Bild wurden im April 1999 mit dem Mars Global Surveyor aufgenommen">
              <a:extLst>
                <a:ext uri="{FF2B5EF4-FFF2-40B4-BE49-F238E27FC236}">
                  <a16:creationId xmlns:a16="http://schemas.microsoft.com/office/drawing/2014/main" id="{78A9574C-4D47-D0C5-92FE-A0D58BF36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2304" y="4024805"/>
              <a:ext cx="1536624" cy="15366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uppieren 27">
            <a:extLst>
              <a:ext uri="{FF2B5EF4-FFF2-40B4-BE49-F238E27FC236}">
                <a16:creationId xmlns:a16="http://schemas.microsoft.com/office/drawing/2014/main" id="{2AF2BB87-082C-432A-95E1-D0BECF8142EE}"/>
              </a:ext>
            </a:extLst>
          </p:cNvPr>
          <p:cNvGrpSpPr/>
          <p:nvPr/>
        </p:nvGrpSpPr>
        <p:grpSpPr>
          <a:xfrm>
            <a:off x="1632583" y="3885885"/>
            <a:ext cx="1938868" cy="2180019"/>
            <a:chOff x="1632583" y="3885885"/>
            <a:chExt cx="1938868" cy="2180019"/>
          </a:xfrm>
        </p:grpSpPr>
        <p:sp>
          <p:nvSpPr>
            <p:cNvPr id="8" name="Rechteck 7">
              <a:extLst>
                <a:ext uri="{FF2B5EF4-FFF2-40B4-BE49-F238E27FC236}">
                  <a16:creationId xmlns:a16="http://schemas.microsoft.com/office/drawing/2014/main" id="{9BC327A1-1712-9CAC-C459-7B7538C30B6E}"/>
                </a:ext>
              </a:extLst>
            </p:cNvPr>
            <p:cNvSpPr/>
            <p:nvPr/>
          </p:nvSpPr>
          <p:spPr>
            <a:xfrm>
              <a:off x="1632583" y="5758127"/>
              <a:ext cx="1938868" cy="307777"/>
            </a:xfrm>
            <a:prstGeom prst="rect">
              <a:avLst/>
            </a:prstGeom>
          </p:spPr>
          <p:txBody>
            <a:bodyPr wrap="square">
              <a:spAutoFit/>
            </a:bodyPr>
            <a:lstStyle/>
            <a:p>
              <a:r>
                <a:rPr lang="en-US" sz="1400" dirty="0"/>
                <a:t>The Roman god of war?</a:t>
              </a:r>
              <a:endParaRPr lang="de-DE" sz="1400" dirty="0"/>
            </a:p>
          </p:txBody>
        </p:sp>
        <p:pic>
          <p:nvPicPr>
            <p:cNvPr id="12" name="Picture 4">
              <a:extLst>
                <a:ext uri="{FF2B5EF4-FFF2-40B4-BE49-F238E27FC236}">
                  <a16:creationId xmlns:a16="http://schemas.microsoft.com/office/drawing/2014/main" id="{0D113F6E-BB60-BBDD-13CE-EF4D863B5D8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55" b="99862" l="6750" r="90000">
                          <a14:foregroundMark x1="8125" y1="29006" x2="6750" y2="14848"/>
                          <a14:foregroundMark x1="10000" y1="12431" x2="10500" y2="7459"/>
                          <a14:foregroundMark x1="48000" y1="10359" x2="41375" y2="6699"/>
                          <a14:foregroundMark x1="45250" y1="7459" x2="48500" y2="2762"/>
                          <a14:foregroundMark x1="40875" y1="10359" x2="46125" y2="2762"/>
                          <a14:foregroundMark x1="40500" y1="70442" x2="41375" y2="93025"/>
                          <a14:foregroundMark x1="37125" y1="98273" x2="59000" y2="97238"/>
                          <a14:foregroundMark x1="74125" y1="99862" x2="73250" y2="94613"/>
                          <a14:foregroundMark x1="40875" y1="97238" x2="28625" y2="99102"/>
                        </a14:backgroundRemoval>
                      </a14:imgEffect>
                    </a14:imgLayer>
                  </a14:imgProps>
                </a:ext>
                <a:ext uri="{28A0092B-C50C-407E-A947-70E740481C1C}">
                  <a14:useLocalDpi xmlns:a14="http://schemas.microsoft.com/office/drawing/2010/main" val="0"/>
                </a:ext>
              </a:extLst>
            </a:blip>
            <a:srcRect/>
            <a:stretch>
              <a:fillRect/>
            </a:stretch>
          </p:blipFill>
          <p:spPr bwMode="auto">
            <a:xfrm>
              <a:off x="2013073" y="3885885"/>
              <a:ext cx="1002576" cy="18144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uppieren 28">
            <a:extLst>
              <a:ext uri="{FF2B5EF4-FFF2-40B4-BE49-F238E27FC236}">
                <a16:creationId xmlns:a16="http://schemas.microsoft.com/office/drawing/2014/main" id="{17140E37-0305-4DAD-7372-FF253D9CEFCD}"/>
              </a:ext>
            </a:extLst>
          </p:cNvPr>
          <p:cNvGrpSpPr/>
          <p:nvPr/>
        </p:nvGrpSpPr>
        <p:grpSpPr>
          <a:xfrm>
            <a:off x="5102980" y="4065001"/>
            <a:ext cx="2010300" cy="2000903"/>
            <a:chOff x="5102980" y="4065001"/>
            <a:chExt cx="2010300" cy="2000903"/>
          </a:xfrm>
        </p:grpSpPr>
        <p:sp>
          <p:nvSpPr>
            <p:cNvPr id="9" name="Rechteck 8">
              <a:extLst>
                <a:ext uri="{FF2B5EF4-FFF2-40B4-BE49-F238E27FC236}">
                  <a16:creationId xmlns:a16="http://schemas.microsoft.com/office/drawing/2014/main" id="{E3DD89B0-9319-1E2B-13B9-5D76122FD3E1}"/>
                </a:ext>
              </a:extLst>
            </p:cNvPr>
            <p:cNvSpPr/>
            <p:nvPr/>
          </p:nvSpPr>
          <p:spPr>
            <a:xfrm>
              <a:off x="5231830" y="5758127"/>
              <a:ext cx="1752600" cy="307777"/>
            </a:xfrm>
            <a:prstGeom prst="rect">
              <a:avLst/>
            </a:prstGeom>
          </p:spPr>
          <p:txBody>
            <a:bodyPr wrap="square">
              <a:spAutoFit/>
            </a:bodyPr>
            <a:lstStyle/>
            <a:p>
              <a:r>
                <a:rPr lang="en-US" sz="1400" dirty="0"/>
                <a:t>The chocolate bar?</a:t>
              </a:r>
              <a:endParaRPr lang="de-DE" sz="1400" dirty="0"/>
            </a:p>
          </p:txBody>
        </p:sp>
        <p:grpSp>
          <p:nvGrpSpPr>
            <p:cNvPr id="13" name="Gruppieren 12">
              <a:extLst>
                <a:ext uri="{FF2B5EF4-FFF2-40B4-BE49-F238E27FC236}">
                  <a16:creationId xmlns:a16="http://schemas.microsoft.com/office/drawing/2014/main" id="{D8C43C12-14FC-1C43-2804-07FD1E4D666C}"/>
                </a:ext>
              </a:extLst>
            </p:cNvPr>
            <p:cNvGrpSpPr/>
            <p:nvPr/>
          </p:nvGrpSpPr>
          <p:grpSpPr>
            <a:xfrm>
              <a:off x="5102980" y="4065001"/>
              <a:ext cx="2010300" cy="1456232"/>
              <a:chOff x="8181934" y="1956003"/>
              <a:chExt cx="2010300" cy="1456232"/>
            </a:xfrm>
          </p:grpSpPr>
          <p:pic>
            <p:nvPicPr>
              <p:cNvPr id="14" name="Picture 8">
                <a:extLst>
                  <a:ext uri="{FF2B5EF4-FFF2-40B4-BE49-F238E27FC236}">
                    <a16:creationId xmlns:a16="http://schemas.microsoft.com/office/drawing/2014/main" id="{4482AB4B-3B29-2826-DC6A-3262153F41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6234" y="2737479"/>
                <a:ext cx="1746000" cy="6747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653AD098-6F10-5835-1CC6-8873A20D0C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700000">
                <a:off x="8181934" y="1956003"/>
                <a:ext cx="1943549" cy="806269"/>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6" name="Gerade Verbindung mit Pfeil 8">
            <a:extLst>
              <a:ext uri="{FF2B5EF4-FFF2-40B4-BE49-F238E27FC236}">
                <a16:creationId xmlns:a16="http://schemas.microsoft.com/office/drawing/2014/main" id="{817E69B1-EFDC-674A-CD17-5882E218F68D}"/>
              </a:ext>
            </a:extLst>
          </p:cNvPr>
          <p:cNvCxnSpPr>
            <a:cxnSpLocks/>
            <a:stCxn id="19" idx="2"/>
            <a:endCxn id="12" idx="0"/>
          </p:cNvCxnSpPr>
          <p:nvPr/>
        </p:nvCxnSpPr>
        <p:spPr>
          <a:xfrm rot="5400000">
            <a:off x="3214513" y="2552348"/>
            <a:ext cx="633385" cy="2033688"/>
          </a:xfrm>
          <a:prstGeom prst="curved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7" name="Gerade Verbindung mit Pfeil 8">
            <a:extLst>
              <a:ext uri="{FF2B5EF4-FFF2-40B4-BE49-F238E27FC236}">
                <a16:creationId xmlns:a16="http://schemas.microsoft.com/office/drawing/2014/main" id="{4895CC3A-B6A3-90DA-7999-1443FB2E107A}"/>
              </a:ext>
            </a:extLst>
          </p:cNvPr>
          <p:cNvCxnSpPr>
            <a:cxnSpLocks/>
            <a:stCxn id="19" idx="2"/>
            <a:endCxn id="15" idx="0"/>
          </p:cNvCxnSpPr>
          <p:nvPr/>
        </p:nvCxnSpPr>
        <p:spPr>
          <a:xfrm rot="16200000" flipH="1">
            <a:off x="4846114" y="2954434"/>
            <a:ext cx="826237" cy="1422367"/>
          </a:xfrm>
          <a:prstGeom prst="curved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8" name="Gerade Verbindung mit Pfeil 8">
            <a:extLst>
              <a:ext uri="{FF2B5EF4-FFF2-40B4-BE49-F238E27FC236}">
                <a16:creationId xmlns:a16="http://schemas.microsoft.com/office/drawing/2014/main" id="{68C18F3F-C90A-2304-DCB1-F54024E58C67}"/>
              </a:ext>
            </a:extLst>
          </p:cNvPr>
          <p:cNvCxnSpPr>
            <a:cxnSpLocks/>
            <a:stCxn id="19" idx="2"/>
            <a:endCxn id="11" idx="0"/>
          </p:cNvCxnSpPr>
          <p:nvPr/>
        </p:nvCxnSpPr>
        <p:spPr>
          <a:xfrm rot="16200000" flipH="1">
            <a:off x="6593180" y="1207368"/>
            <a:ext cx="772305" cy="4862567"/>
          </a:xfrm>
          <a:prstGeom prst="curved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9" name="Rechteck 18">
            <a:extLst>
              <a:ext uri="{FF2B5EF4-FFF2-40B4-BE49-F238E27FC236}">
                <a16:creationId xmlns:a16="http://schemas.microsoft.com/office/drawing/2014/main" id="{61F86C1A-53D9-4070-9FE8-4252F3113CCF}"/>
              </a:ext>
            </a:extLst>
          </p:cNvPr>
          <p:cNvSpPr/>
          <p:nvPr/>
        </p:nvSpPr>
        <p:spPr>
          <a:xfrm>
            <a:off x="4297405" y="3206781"/>
            <a:ext cx="50128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feld 19">
            <a:extLst>
              <a:ext uri="{FF2B5EF4-FFF2-40B4-BE49-F238E27FC236}">
                <a16:creationId xmlns:a16="http://schemas.microsoft.com/office/drawing/2014/main" id="{FD20CB78-ED3B-551A-8004-C0A4A34A96D5}"/>
              </a:ext>
            </a:extLst>
          </p:cNvPr>
          <p:cNvSpPr txBox="1"/>
          <p:nvPr/>
        </p:nvSpPr>
        <p:spPr>
          <a:xfrm>
            <a:off x="5842739" y="3479815"/>
            <a:ext cx="248220" cy="276999"/>
          </a:xfrm>
          <a:prstGeom prst="rect">
            <a:avLst/>
          </a:prstGeom>
          <a:solidFill>
            <a:schemeClr val="bg1"/>
          </a:solidFill>
        </p:spPr>
        <p:txBody>
          <a:bodyPr wrap="square" lIns="36000" tIns="0" rIns="36000" bIns="0">
            <a:spAutoFit/>
          </a:bodyPr>
          <a:lstStyle/>
          <a:p>
            <a:r>
              <a:rPr lang="de-DE" i="1" dirty="0"/>
              <a:t>?</a:t>
            </a:r>
            <a:endParaRPr lang="de-DE" dirty="0"/>
          </a:p>
        </p:txBody>
      </p:sp>
      <p:sp>
        <p:nvSpPr>
          <p:cNvPr id="21" name="Textfeld 20">
            <a:extLst>
              <a:ext uri="{FF2B5EF4-FFF2-40B4-BE49-F238E27FC236}">
                <a16:creationId xmlns:a16="http://schemas.microsoft.com/office/drawing/2014/main" id="{405086BB-223D-97B4-2EF6-72CD1F4C6000}"/>
              </a:ext>
            </a:extLst>
          </p:cNvPr>
          <p:cNvSpPr txBox="1"/>
          <p:nvPr/>
        </p:nvSpPr>
        <p:spPr>
          <a:xfrm>
            <a:off x="4681791" y="3539847"/>
            <a:ext cx="248220" cy="276999"/>
          </a:xfrm>
          <a:prstGeom prst="rect">
            <a:avLst/>
          </a:prstGeom>
          <a:solidFill>
            <a:schemeClr val="bg1"/>
          </a:solidFill>
        </p:spPr>
        <p:txBody>
          <a:bodyPr wrap="square" lIns="36000" tIns="0" rIns="36000" bIns="0">
            <a:spAutoFit/>
          </a:bodyPr>
          <a:lstStyle/>
          <a:p>
            <a:r>
              <a:rPr lang="de-DE" i="1" dirty="0"/>
              <a:t>?</a:t>
            </a:r>
            <a:endParaRPr lang="de-DE" dirty="0"/>
          </a:p>
        </p:txBody>
      </p:sp>
      <p:sp>
        <p:nvSpPr>
          <p:cNvPr id="22" name="Textfeld 21">
            <a:extLst>
              <a:ext uri="{FF2B5EF4-FFF2-40B4-BE49-F238E27FC236}">
                <a16:creationId xmlns:a16="http://schemas.microsoft.com/office/drawing/2014/main" id="{BAB119F1-6653-A1C6-DC1F-2B1DC4E370B4}"/>
              </a:ext>
            </a:extLst>
          </p:cNvPr>
          <p:cNvSpPr txBox="1"/>
          <p:nvPr/>
        </p:nvSpPr>
        <p:spPr>
          <a:xfrm>
            <a:off x="3815387" y="3414558"/>
            <a:ext cx="248220" cy="276999"/>
          </a:xfrm>
          <a:prstGeom prst="rect">
            <a:avLst/>
          </a:prstGeom>
          <a:solidFill>
            <a:schemeClr val="bg1"/>
          </a:solidFill>
        </p:spPr>
        <p:txBody>
          <a:bodyPr wrap="square" lIns="36000" tIns="0" rIns="36000" bIns="0">
            <a:spAutoFit/>
          </a:bodyPr>
          <a:lstStyle/>
          <a:p>
            <a:r>
              <a:rPr lang="de-DE" i="1" dirty="0"/>
              <a:t>?</a:t>
            </a:r>
            <a:endParaRPr lang="de-DE" dirty="0"/>
          </a:p>
        </p:txBody>
      </p:sp>
    </p:spTree>
    <p:extLst>
      <p:ext uri="{BB962C8B-B14F-4D97-AF65-F5344CB8AC3E}">
        <p14:creationId xmlns:p14="http://schemas.microsoft.com/office/powerpoint/2010/main" val="358406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Inhaltsplatzhalter 56">
            <a:extLst>
              <a:ext uri="{FF2B5EF4-FFF2-40B4-BE49-F238E27FC236}">
                <a16:creationId xmlns:a16="http://schemas.microsoft.com/office/drawing/2014/main" id="{C0AF2C30-5A6A-D8D3-7A2F-32258322D180}"/>
              </a:ext>
            </a:extLst>
          </p:cNvPr>
          <p:cNvSpPr>
            <a:spLocks noGrp="1"/>
          </p:cNvSpPr>
          <p:nvPr>
            <p:ph idx="11"/>
          </p:nvPr>
        </p:nvSpPr>
        <p:spPr/>
        <p:txBody>
          <a:bodyPr>
            <a:normAutofit/>
          </a:bodyPr>
          <a:lstStyle/>
          <a:p>
            <a:r>
              <a:rPr lang="en-US" sz="1600" dirty="0"/>
              <a:t>IEC 61360 uses </a:t>
            </a:r>
            <a:r>
              <a:rPr lang="en-US" sz="1600" noProof="0" dirty="0"/>
              <a:t>“Data Elements” to characterize objects</a:t>
            </a:r>
          </a:p>
          <a:p>
            <a:r>
              <a:rPr lang="en-US" sz="1600" noProof="0" dirty="0"/>
              <a:t>Data Elements are described by </a:t>
            </a:r>
            <a:r>
              <a:rPr lang="en-US" sz="1600" b="1" noProof="0" dirty="0"/>
              <a:t>a type description </a:t>
            </a:r>
            <a:r>
              <a:rPr lang="en-US" sz="1600" noProof="0" dirty="0"/>
              <a:t>and </a:t>
            </a:r>
            <a:r>
              <a:rPr lang="en-US" sz="1600" b="1" noProof="0" dirty="0"/>
              <a:t>an instance description</a:t>
            </a:r>
            <a:r>
              <a:rPr lang="en-US" sz="1600" noProof="0" dirty="0"/>
              <a:t>. </a:t>
            </a:r>
          </a:p>
          <a:p>
            <a:endParaRPr lang="en-US" sz="1600" noProof="0" dirty="0"/>
          </a:p>
          <a:p>
            <a:r>
              <a:rPr lang="en-US" sz="1600" noProof="0" dirty="0"/>
              <a:t>Data Elements can represent anything that should be represented as a complex or simple data type (e.g. Temperature or Pressure) </a:t>
            </a:r>
          </a:p>
          <a:p>
            <a:endParaRPr lang="en-US" sz="1600" noProof="0" dirty="0"/>
          </a:p>
          <a:p>
            <a:r>
              <a:rPr lang="en-US" sz="1600" noProof="0" dirty="0"/>
              <a:t>The type description represents the generally applicable parts of the description (e.g. ID, definition, unit of measure)</a:t>
            </a:r>
          </a:p>
          <a:p>
            <a:r>
              <a:rPr lang="en-US" sz="1600" noProof="0" dirty="0"/>
              <a:t>Instance descriptions describe the value of a specific data </a:t>
            </a:r>
            <a:r>
              <a:rPr lang="en-US" sz="1600" dirty="0"/>
              <a:t>element in a given </a:t>
            </a:r>
            <a:r>
              <a:rPr lang="en-US" sz="1600" noProof="0" dirty="0"/>
              <a:t>context:</a:t>
            </a:r>
          </a:p>
          <a:p>
            <a:pPr lvl="1"/>
            <a:r>
              <a:rPr lang="en-US" sz="1400" dirty="0"/>
              <a:t>Requirement</a:t>
            </a:r>
          </a:p>
          <a:p>
            <a:pPr lvl="1"/>
            <a:r>
              <a:rPr lang="en-US" sz="1400" noProof="0" dirty="0"/>
              <a:t>Assurance</a:t>
            </a:r>
          </a:p>
          <a:p>
            <a:pPr lvl="1"/>
            <a:r>
              <a:rPr lang="en-US" sz="1400" noProof="0" dirty="0"/>
              <a:t>Actual (=Measured) Value</a:t>
            </a:r>
          </a:p>
          <a:p>
            <a:endParaRPr lang="en-US" sz="1800" dirty="0"/>
          </a:p>
          <a:p>
            <a:r>
              <a:rPr lang="en-US" sz="1800" noProof="0" dirty="0"/>
              <a:t>Examples: Length of input WP is required to be &lt;= 1</a:t>
            </a:r>
          </a:p>
        </p:txBody>
      </p:sp>
      <p:sp>
        <p:nvSpPr>
          <p:cNvPr id="3" name="Titel 2">
            <a:extLst>
              <a:ext uri="{FF2B5EF4-FFF2-40B4-BE49-F238E27FC236}">
                <a16:creationId xmlns:a16="http://schemas.microsoft.com/office/drawing/2014/main" id="{79507DE1-FE74-4745-BCFE-3F60846CB37A}"/>
              </a:ext>
            </a:extLst>
          </p:cNvPr>
          <p:cNvSpPr>
            <a:spLocks noGrp="1"/>
          </p:cNvSpPr>
          <p:nvPr>
            <p:ph type="title"/>
          </p:nvPr>
        </p:nvSpPr>
        <p:spPr/>
        <p:txBody>
          <a:bodyPr/>
          <a:lstStyle/>
          <a:p>
            <a:r>
              <a:rPr lang="en-US" noProof="0" dirty="0"/>
              <a:t>IEC 61360 in detail</a:t>
            </a:r>
          </a:p>
        </p:txBody>
      </p:sp>
      <p:cxnSp>
        <p:nvCxnSpPr>
          <p:cNvPr id="78" name="Gerade Verbindung mit Pfeil 77">
            <a:extLst>
              <a:ext uri="{FF2B5EF4-FFF2-40B4-BE49-F238E27FC236}">
                <a16:creationId xmlns:a16="http://schemas.microsoft.com/office/drawing/2014/main" id="{06FEF28B-D155-4F94-83D4-29DCE401CAB6}"/>
              </a:ext>
            </a:extLst>
          </p:cNvPr>
          <p:cNvCxnSpPr>
            <a:stCxn id="134" idx="3"/>
            <a:endCxn id="79" idx="0"/>
          </p:cNvCxnSpPr>
          <p:nvPr/>
        </p:nvCxnSpPr>
        <p:spPr>
          <a:xfrm flipH="1">
            <a:off x="8093746" y="2603315"/>
            <a:ext cx="351265" cy="1151629"/>
          </a:xfrm>
          <a:prstGeom prst="straightConnector1">
            <a:avLst/>
          </a:prstGeom>
          <a:noFill/>
          <a:ln w="28575" cap="flat" cmpd="sng" algn="ctr">
            <a:solidFill>
              <a:srgbClr val="4F81BD">
                <a:shade val="95000"/>
                <a:satMod val="105000"/>
              </a:srgbClr>
            </a:solidFill>
            <a:prstDash val="solid"/>
            <a:tailEnd type="triangle"/>
          </a:ln>
          <a:effectLst/>
        </p:spPr>
      </p:cxnSp>
      <p:sp>
        <p:nvSpPr>
          <p:cNvPr id="79" name="Ellipse 78">
            <a:extLst>
              <a:ext uri="{FF2B5EF4-FFF2-40B4-BE49-F238E27FC236}">
                <a16:creationId xmlns:a16="http://schemas.microsoft.com/office/drawing/2014/main" id="{BE1593B3-1D0C-4C7A-9821-BB85CD847813}"/>
              </a:ext>
            </a:extLst>
          </p:cNvPr>
          <p:cNvSpPr/>
          <p:nvPr/>
        </p:nvSpPr>
        <p:spPr>
          <a:xfrm>
            <a:off x="7877746" y="3754944"/>
            <a:ext cx="432000" cy="432000"/>
          </a:xfrm>
          <a:prstGeom prst="ellipse">
            <a:avLst/>
          </a:prstGeom>
          <a:solidFill>
            <a:schemeClr val="accent1"/>
          </a:solidFill>
          <a:ln w="9525" cap="flat" cmpd="sng" algn="ctr">
            <a:solidFill>
              <a:schemeClr val="tx1"/>
            </a:solidFill>
            <a:prstDash val="solid"/>
          </a:ln>
          <a:effectLst/>
        </p:spPr>
        <p:txBody>
          <a:bodyPr rtlCol="0" anchor="ctr"/>
          <a:lstStyle/>
          <a:p>
            <a:pPr algn="ctr" fontAlgn="base">
              <a:spcBef>
                <a:spcPct val="0"/>
              </a:spcBef>
              <a:spcAft>
                <a:spcPct val="0"/>
              </a:spcAft>
            </a:pPr>
            <a:endParaRPr kumimoji="1" lang="en-US" sz="2000" b="1" kern="0">
              <a:solidFill>
                <a:prstClr val="black"/>
              </a:solidFill>
            </a:endParaRPr>
          </a:p>
        </p:txBody>
      </p:sp>
      <p:sp>
        <p:nvSpPr>
          <p:cNvPr id="77" name="Textfeld 76">
            <a:extLst>
              <a:ext uri="{FF2B5EF4-FFF2-40B4-BE49-F238E27FC236}">
                <a16:creationId xmlns:a16="http://schemas.microsoft.com/office/drawing/2014/main" id="{6D234747-554F-474A-AF61-A7582812EFAB}"/>
              </a:ext>
            </a:extLst>
          </p:cNvPr>
          <p:cNvSpPr txBox="1"/>
          <p:nvPr/>
        </p:nvSpPr>
        <p:spPr>
          <a:xfrm>
            <a:off x="7078991" y="2984025"/>
            <a:ext cx="1561646" cy="246221"/>
          </a:xfrm>
          <a:prstGeom prst="rect">
            <a:avLst/>
          </a:prstGeom>
          <a:solidFill>
            <a:schemeClr val="bg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de-DE" sz="1000" b="1" i="0" u="none" strike="noStrike" kern="0" cap="none" spc="0" normalizeH="0" baseline="0" noProof="0" dirty="0" err="1">
                <a:ln>
                  <a:noFill/>
                </a:ln>
                <a:solidFill>
                  <a:srgbClr val="4F81BD"/>
                </a:solidFill>
                <a:effectLst/>
                <a:uLnTx/>
                <a:uFillTx/>
                <a:latin typeface="Arial" charset="0"/>
                <a:cs typeface="Arial" charset="0"/>
              </a:rPr>
              <a:t>Has_Type_Description</a:t>
            </a:r>
            <a:endParaRPr kumimoji="1" lang="de-DE" sz="1000" b="1" i="0" u="none" strike="noStrike" kern="0" cap="none" spc="0" normalizeH="0" baseline="0" noProof="0" dirty="0">
              <a:ln>
                <a:noFill/>
              </a:ln>
              <a:solidFill>
                <a:srgbClr val="4F81BD"/>
              </a:solidFill>
              <a:effectLst/>
              <a:uLnTx/>
              <a:uFillTx/>
              <a:latin typeface="Arial" charset="0"/>
              <a:cs typeface="Arial" charset="0"/>
            </a:endParaRPr>
          </a:p>
        </p:txBody>
      </p:sp>
      <p:sp>
        <p:nvSpPr>
          <p:cNvPr id="80" name="Textfeld 79">
            <a:extLst>
              <a:ext uri="{FF2B5EF4-FFF2-40B4-BE49-F238E27FC236}">
                <a16:creationId xmlns:a16="http://schemas.microsoft.com/office/drawing/2014/main" id="{B429F55B-2C23-4C3B-A091-D1E4A05D3E2F}"/>
              </a:ext>
            </a:extLst>
          </p:cNvPr>
          <p:cNvSpPr txBox="1"/>
          <p:nvPr/>
        </p:nvSpPr>
        <p:spPr>
          <a:xfrm>
            <a:off x="7197020" y="3369664"/>
            <a:ext cx="729687" cy="24622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de-DE" sz="1000" i="1" dirty="0" err="1">
                <a:cs typeface="Arial" charset="0"/>
              </a:rPr>
              <a:t>Position_X</a:t>
            </a:r>
            <a:endParaRPr kumimoji="1" lang="de-DE" sz="1000" i="1" dirty="0">
              <a:cs typeface="Arial" charset="0"/>
            </a:endParaRPr>
          </a:p>
        </p:txBody>
      </p:sp>
      <p:sp>
        <p:nvSpPr>
          <p:cNvPr id="81" name="Textfeld 80">
            <a:extLst>
              <a:ext uri="{FF2B5EF4-FFF2-40B4-BE49-F238E27FC236}">
                <a16:creationId xmlns:a16="http://schemas.microsoft.com/office/drawing/2014/main" id="{F0CA07DA-A67F-4575-8502-EFDEF7B75ECA}"/>
              </a:ext>
            </a:extLst>
          </p:cNvPr>
          <p:cNvSpPr txBox="1"/>
          <p:nvPr/>
        </p:nvSpPr>
        <p:spPr>
          <a:xfrm>
            <a:off x="6836168" y="3575991"/>
            <a:ext cx="1292341" cy="246221"/>
          </a:xfrm>
          <a:prstGeom prst="rect">
            <a:avLst/>
          </a:prstGeom>
          <a:noFill/>
        </p:spPr>
        <p:txBody>
          <a:bodyPr wrap="none" rtlCol="0">
            <a:spAutoFit/>
          </a:bodyPr>
          <a:lstStyle>
            <a:defPPr>
              <a:defRPr lang="en-US"/>
            </a:defPPr>
            <a:lvl1pPr>
              <a:defRPr sz="1000">
                <a:solidFill>
                  <a:schemeClr val="accent6"/>
                </a:solidFill>
              </a:defRPr>
            </a:lvl1pPr>
          </a:lstStyle>
          <a:p>
            <a:pPr marL="0" marR="0" lvl="0" indent="0" defTabSz="914400" eaLnBrk="1" fontAlgn="base" latinLnBrk="0" hangingPunct="1">
              <a:lnSpc>
                <a:spcPct val="100000"/>
              </a:lnSpc>
              <a:spcBef>
                <a:spcPct val="0"/>
              </a:spcBef>
              <a:spcAft>
                <a:spcPct val="0"/>
              </a:spcAft>
              <a:buClrTx/>
              <a:buSzTx/>
              <a:buFontTx/>
              <a:buNone/>
              <a:tabLst/>
              <a:defRPr/>
            </a:pPr>
            <a:r>
              <a:rPr kumimoji="1" lang="de-DE" sz="1000" b="1" i="0" u="none" strike="noStrike" kern="0" cap="none" spc="0" normalizeH="0" baseline="0" noProof="0" dirty="0" err="1">
                <a:ln>
                  <a:noFill/>
                </a:ln>
                <a:solidFill>
                  <a:srgbClr val="F79646"/>
                </a:solidFill>
                <a:effectLst/>
                <a:uLnTx/>
                <a:uFillTx/>
                <a:latin typeface="Arial" charset="0"/>
                <a:cs typeface="Arial" charset="0"/>
              </a:rPr>
              <a:t>Type_Description</a:t>
            </a:r>
            <a:endParaRPr kumimoji="1" lang="de-DE" sz="1000" b="1" i="0" u="none" strike="noStrike" kern="0" cap="none" spc="0" normalizeH="0" baseline="0" noProof="0" dirty="0">
              <a:ln>
                <a:noFill/>
              </a:ln>
              <a:solidFill>
                <a:srgbClr val="F79646"/>
              </a:solidFill>
              <a:effectLst/>
              <a:uLnTx/>
              <a:uFillTx/>
              <a:latin typeface="Arial" charset="0"/>
              <a:cs typeface="Arial" charset="0"/>
            </a:endParaRPr>
          </a:p>
        </p:txBody>
      </p:sp>
      <p:sp>
        <p:nvSpPr>
          <p:cNvPr id="83" name="Ellipse 82">
            <a:extLst>
              <a:ext uri="{FF2B5EF4-FFF2-40B4-BE49-F238E27FC236}">
                <a16:creationId xmlns:a16="http://schemas.microsoft.com/office/drawing/2014/main" id="{3310A16C-CA33-4614-84BF-8D05476CC2A4}"/>
              </a:ext>
            </a:extLst>
          </p:cNvPr>
          <p:cNvSpPr/>
          <p:nvPr/>
        </p:nvSpPr>
        <p:spPr>
          <a:xfrm>
            <a:off x="8899529" y="3755582"/>
            <a:ext cx="432000" cy="432000"/>
          </a:xfrm>
          <a:prstGeom prst="ellipse">
            <a:avLst/>
          </a:prstGeom>
          <a:solidFill>
            <a:schemeClr val="accent1"/>
          </a:solidFill>
          <a:ln w="9525" cap="flat" cmpd="sng" algn="ctr">
            <a:solidFill>
              <a:schemeClr val="tx1"/>
            </a:solidFill>
            <a:prstDash val="solid"/>
          </a:ln>
          <a:effectLst/>
        </p:spPr>
        <p:txBody>
          <a:bodyPr rtlCol="0" anchor="ctr"/>
          <a:lstStyle/>
          <a:p>
            <a:pPr algn="ctr" fontAlgn="base">
              <a:spcBef>
                <a:spcPct val="0"/>
              </a:spcBef>
              <a:spcAft>
                <a:spcPct val="0"/>
              </a:spcAft>
            </a:pPr>
            <a:endParaRPr kumimoji="1" lang="en-US" sz="2000" b="1" kern="0">
              <a:solidFill>
                <a:prstClr val="black"/>
              </a:solidFill>
            </a:endParaRPr>
          </a:p>
        </p:txBody>
      </p:sp>
      <p:cxnSp>
        <p:nvCxnSpPr>
          <p:cNvPr id="84" name="Gerade Verbindung mit Pfeil 83">
            <a:extLst>
              <a:ext uri="{FF2B5EF4-FFF2-40B4-BE49-F238E27FC236}">
                <a16:creationId xmlns:a16="http://schemas.microsoft.com/office/drawing/2014/main" id="{9428BCFA-0FC1-4D41-862A-71181E24CA01}"/>
              </a:ext>
            </a:extLst>
          </p:cNvPr>
          <p:cNvCxnSpPr>
            <a:stCxn id="134" idx="5"/>
            <a:endCxn id="83" idx="0"/>
          </p:cNvCxnSpPr>
          <p:nvPr/>
        </p:nvCxnSpPr>
        <p:spPr>
          <a:xfrm>
            <a:off x="8750481" y="2603315"/>
            <a:ext cx="365048" cy="1152267"/>
          </a:xfrm>
          <a:prstGeom prst="straightConnector1">
            <a:avLst/>
          </a:prstGeom>
          <a:noFill/>
          <a:ln w="28575" cap="flat" cmpd="sng" algn="ctr">
            <a:solidFill>
              <a:srgbClr val="4F81BD">
                <a:shade val="95000"/>
                <a:satMod val="105000"/>
              </a:srgbClr>
            </a:solidFill>
            <a:prstDash val="solid"/>
            <a:tailEnd type="triangle"/>
          </a:ln>
          <a:effectLst/>
        </p:spPr>
      </p:cxnSp>
      <p:sp>
        <p:nvSpPr>
          <p:cNvPr id="85" name="Textfeld 84">
            <a:extLst>
              <a:ext uri="{FF2B5EF4-FFF2-40B4-BE49-F238E27FC236}">
                <a16:creationId xmlns:a16="http://schemas.microsoft.com/office/drawing/2014/main" id="{89B4B7B7-8EAC-4B8B-BFC0-094AC09AC1BA}"/>
              </a:ext>
            </a:extLst>
          </p:cNvPr>
          <p:cNvSpPr txBox="1"/>
          <p:nvPr/>
        </p:nvSpPr>
        <p:spPr>
          <a:xfrm>
            <a:off x="9253327" y="3385611"/>
            <a:ext cx="2872902" cy="246221"/>
          </a:xfrm>
          <a:prstGeom prst="rect">
            <a:avLst/>
          </a:prstGeom>
          <a:noFill/>
        </p:spPr>
        <p:txBody>
          <a:bodyPr wrap="none" rtlCol="0">
            <a:spAutoFit/>
          </a:bodyPr>
          <a:lstStyle/>
          <a:p>
            <a:pPr fontAlgn="base">
              <a:spcBef>
                <a:spcPct val="0"/>
              </a:spcBef>
              <a:spcAft>
                <a:spcPct val="0"/>
              </a:spcAft>
            </a:pPr>
            <a:r>
              <a:rPr kumimoji="1" lang="de-DE" sz="1000" i="1" dirty="0" err="1">
                <a:cs typeface="Arial" charset="0"/>
              </a:rPr>
              <a:t>agents:Gripper_B_Handling_InputProduct_Length_I</a:t>
            </a:r>
            <a:endParaRPr kumimoji="1" lang="de-DE" sz="1000" i="1" dirty="0">
              <a:cs typeface="Arial" charset="0"/>
            </a:endParaRPr>
          </a:p>
        </p:txBody>
      </p:sp>
      <p:sp>
        <p:nvSpPr>
          <p:cNvPr id="87" name="Textfeld 86">
            <a:extLst>
              <a:ext uri="{FF2B5EF4-FFF2-40B4-BE49-F238E27FC236}">
                <a16:creationId xmlns:a16="http://schemas.microsoft.com/office/drawing/2014/main" id="{CC23208F-D72E-450A-8B46-CFA75E15C02E}"/>
              </a:ext>
            </a:extLst>
          </p:cNvPr>
          <p:cNvSpPr txBox="1"/>
          <p:nvPr/>
        </p:nvSpPr>
        <p:spPr>
          <a:xfrm>
            <a:off x="9355629" y="3563330"/>
            <a:ext cx="1476686" cy="246221"/>
          </a:xfrm>
          <a:prstGeom prst="rect">
            <a:avLst/>
          </a:prstGeom>
          <a:noFill/>
        </p:spPr>
        <p:txBody>
          <a:bodyPr wrap="none" rtlCol="0">
            <a:spAutoFit/>
          </a:bodyPr>
          <a:lstStyle>
            <a:defPPr>
              <a:defRPr lang="en-US"/>
            </a:defPPr>
            <a:lvl1pPr>
              <a:defRPr sz="1000">
                <a:solidFill>
                  <a:schemeClr val="accent6"/>
                </a:solidFill>
              </a:defRPr>
            </a:lvl1pPr>
          </a:lstStyle>
          <a:p>
            <a:pPr marL="0" marR="0" lvl="0" indent="0" defTabSz="914400" eaLnBrk="1" fontAlgn="base" latinLnBrk="0" hangingPunct="1">
              <a:lnSpc>
                <a:spcPct val="100000"/>
              </a:lnSpc>
              <a:spcBef>
                <a:spcPct val="0"/>
              </a:spcBef>
              <a:spcAft>
                <a:spcPct val="0"/>
              </a:spcAft>
              <a:buClrTx/>
              <a:buSzTx/>
              <a:buFontTx/>
              <a:buNone/>
              <a:tabLst/>
              <a:defRPr/>
            </a:pPr>
            <a:r>
              <a:rPr kumimoji="1" lang="de-DE" sz="1000" b="1" i="0" u="none" strike="noStrike" kern="0" cap="none" spc="0" normalizeH="0" baseline="0" noProof="0" dirty="0" err="1">
                <a:ln>
                  <a:noFill/>
                </a:ln>
                <a:solidFill>
                  <a:srgbClr val="F79646"/>
                </a:solidFill>
                <a:effectLst/>
                <a:uLnTx/>
                <a:uFillTx/>
                <a:latin typeface="Arial" charset="0"/>
                <a:cs typeface="Arial" charset="0"/>
              </a:rPr>
              <a:t>Instance_Description</a:t>
            </a:r>
            <a:endParaRPr kumimoji="1" lang="de-DE" sz="1000" b="1" i="0" u="none" strike="noStrike" kern="0" cap="none" spc="0" normalizeH="0" baseline="0" noProof="0" dirty="0">
              <a:ln>
                <a:noFill/>
              </a:ln>
              <a:solidFill>
                <a:srgbClr val="F79646"/>
              </a:solidFill>
              <a:effectLst/>
              <a:uLnTx/>
              <a:uFillTx/>
              <a:latin typeface="Arial" charset="0"/>
              <a:cs typeface="Arial" charset="0"/>
            </a:endParaRPr>
          </a:p>
        </p:txBody>
      </p:sp>
      <p:cxnSp>
        <p:nvCxnSpPr>
          <p:cNvPr id="89" name="Gerade Verbindung mit Pfeil 88">
            <a:extLst>
              <a:ext uri="{FF2B5EF4-FFF2-40B4-BE49-F238E27FC236}">
                <a16:creationId xmlns:a16="http://schemas.microsoft.com/office/drawing/2014/main" id="{6EA7E323-99A6-425D-B2D1-C96F6829CDCF}"/>
              </a:ext>
            </a:extLst>
          </p:cNvPr>
          <p:cNvCxnSpPr>
            <a:cxnSpLocks/>
            <a:stCxn id="79" idx="2"/>
            <a:endCxn id="90" idx="3"/>
          </p:cNvCxnSpPr>
          <p:nvPr/>
        </p:nvCxnSpPr>
        <p:spPr>
          <a:xfrm flipH="1">
            <a:off x="6926156" y="3970944"/>
            <a:ext cx="951590" cy="149305"/>
          </a:xfrm>
          <a:prstGeom prst="straightConnector1">
            <a:avLst/>
          </a:prstGeom>
          <a:ln w="28575">
            <a:solidFill>
              <a:srgbClr val="00B050"/>
            </a:solidFill>
            <a:tailEnd type="triangle"/>
          </a:ln>
        </p:spPr>
        <p:style>
          <a:lnRef idx="1">
            <a:schemeClr val="accent5"/>
          </a:lnRef>
          <a:fillRef idx="0">
            <a:schemeClr val="accent5"/>
          </a:fillRef>
          <a:effectRef idx="0">
            <a:schemeClr val="accent5"/>
          </a:effectRef>
          <a:fontRef idx="minor">
            <a:schemeClr val="tx1"/>
          </a:fontRef>
        </p:style>
      </p:cxnSp>
      <p:sp>
        <p:nvSpPr>
          <p:cNvPr id="86" name="Textfeld 85">
            <a:extLst>
              <a:ext uri="{FF2B5EF4-FFF2-40B4-BE49-F238E27FC236}">
                <a16:creationId xmlns:a16="http://schemas.microsoft.com/office/drawing/2014/main" id="{2BA78AE0-4C2D-4987-BBCB-33BD16477EA6}"/>
              </a:ext>
            </a:extLst>
          </p:cNvPr>
          <p:cNvSpPr txBox="1"/>
          <p:nvPr/>
        </p:nvSpPr>
        <p:spPr>
          <a:xfrm>
            <a:off x="8839438" y="3007712"/>
            <a:ext cx="1781257" cy="246221"/>
          </a:xfrm>
          <a:prstGeom prst="rect">
            <a:avLst/>
          </a:prstGeom>
          <a:solidFill>
            <a:schemeClr val="bg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de-DE" sz="1000" b="1" i="0" u="none" strike="noStrike" kern="0" cap="none" spc="0" normalizeH="0" baseline="0" noProof="0" dirty="0" err="1">
                <a:ln>
                  <a:noFill/>
                </a:ln>
                <a:solidFill>
                  <a:srgbClr val="4F81BD"/>
                </a:solidFill>
                <a:effectLst/>
                <a:uLnTx/>
                <a:uFillTx/>
                <a:latin typeface="Arial" charset="0"/>
                <a:cs typeface="Arial" charset="0"/>
              </a:rPr>
              <a:t>Has_Instance_Description</a:t>
            </a:r>
            <a:endParaRPr kumimoji="1" lang="de-DE" sz="1000" b="1" i="0" u="none" strike="noStrike" kern="0" cap="none" spc="0" normalizeH="0" baseline="0" noProof="0" dirty="0">
              <a:ln>
                <a:noFill/>
              </a:ln>
              <a:solidFill>
                <a:srgbClr val="4F81BD"/>
              </a:solidFill>
              <a:effectLst/>
              <a:uLnTx/>
              <a:uFillTx/>
              <a:latin typeface="Arial" charset="0"/>
              <a:cs typeface="Arial" charset="0"/>
            </a:endParaRPr>
          </a:p>
        </p:txBody>
      </p:sp>
      <p:sp>
        <p:nvSpPr>
          <p:cNvPr id="90" name="Textfeld 89">
            <a:extLst>
              <a:ext uri="{FF2B5EF4-FFF2-40B4-BE49-F238E27FC236}">
                <a16:creationId xmlns:a16="http://schemas.microsoft.com/office/drawing/2014/main" id="{969FFDBD-DB0C-488C-B661-AFE31C600DFB}"/>
              </a:ext>
            </a:extLst>
          </p:cNvPr>
          <p:cNvSpPr txBox="1"/>
          <p:nvPr/>
        </p:nvSpPr>
        <p:spPr>
          <a:xfrm>
            <a:off x="6016933" y="3997138"/>
            <a:ext cx="909223" cy="24622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sz="1000" b="0" i="0" u="none" strike="noStrike" kern="0" cap="none" spc="0" normalizeH="0" baseline="0" noProof="0" dirty="0">
                <a:ln>
                  <a:noFill/>
                </a:ln>
                <a:solidFill>
                  <a:prstClr val="black"/>
                </a:solidFill>
                <a:effectLst/>
                <a:uLnTx/>
                <a:uFillTx/>
                <a:latin typeface="Arial" charset="0"/>
                <a:cs typeface="Arial" charset="0"/>
              </a:rPr>
              <a:t>“</a:t>
            </a:r>
            <a:r>
              <a:rPr kumimoji="1" lang="en-US" sz="1000" b="0" i="0" u="none" strike="noStrike" kern="0" cap="none" spc="0" normalizeH="0" baseline="0" noProof="0" dirty="0" err="1">
                <a:ln>
                  <a:noFill/>
                </a:ln>
                <a:solidFill>
                  <a:prstClr val="black"/>
                </a:solidFill>
                <a:effectLst/>
                <a:uLnTx/>
                <a:uFillTx/>
                <a:latin typeface="Arial" charset="0"/>
                <a:cs typeface="Arial" charset="0"/>
              </a:rPr>
              <a:t>ABC_PosX</a:t>
            </a:r>
            <a:r>
              <a:rPr kumimoji="1" lang="en-US" sz="1000" b="0" i="0" u="none" strike="noStrike" kern="0" cap="none" spc="0" normalizeH="0" baseline="0" noProof="0" dirty="0">
                <a:ln>
                  <a:noFill/>
                </a:ln>
                <a:solidFill>
                  <a:prstClr val="black"/>
                </a:solidFill>
                <a:effectLst/>
                <a:uLnTx/>
                <a:uFillTx/>
                <a:latin typeface="Arial" charset="0"/>
                <a:cs typeface="Arial" charset="0"/>
              </a:rPr>
              <a:t>”</a:t>
            </a:r>
          </a:p>
        </p:txBody>
      </p:sp>
      <p:sp>
        <p:nvSpPr>
          <p:cNvPr id="91" name="Textfeld 90">
            <a:extLst>
              <a:ext uri="{FF2B5EF4-FFF2-40B4-BE49-F238E27FC236}">
                <a16:creationId xmlns:a16="http://schemas.microsoft.com/office/drawing/2014/main" id="{C9E4EB78-B76B-46E8-B4FC-BAEF66FDF70C}"/>
              </a:ext>
            </a:extLst>
          </p:cNvPr>
          <p:cNvSpPr txBox="1"/>
          <p:nvPr/>
        </p:nvSpPr>
        <p:spPr>
          <a:xfrm>
            <a:off x="7248958" y="3841598"/>
            <a:ext cx="312906" cy="24622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de-DE" sz="1000" b="1" i="0" u="none" strike="noStrike" kern="0" cap="none" spc="0" normalizeH="0" baseline="0" noProof="0" dirty="0">
                <a:ln>
                  <a:noFill/>
                </a:ln>
                <a:solidFill>
                  <a:srgbClr val="00B050"/>
                </a:solidFill>
                <a:effectLst/>
                <a:uLnTx/>
                <a:uFillTx/>
                <a:latin typeface="Arial" charset="0"/>
                <a:cs typeface="Arial" charset="0"/>
              </a:rPr>
              <a:t>ID</a:t>
            </a:r>
          </a:p>
        </p:txBody>
      </p:sp>
      <p:cxnSp>
        <p:nvCxnSpPr>
          <p:cNvPr id="93" name="Gerade Verbindung mit Pfeil 92">
            <a:extLst>
              <a:ext uri="{FF2B5EF4-FFF2-40B4-BE49-F238E27FC236}">
                <a16:creationId xmlns:a16="http://schemas.microsoft.com/office/drawing/2014/main" id="{8C96D5C1-734E-419F-879A-1DE206D5A295}"/>
              </a:ext>
            </a:extLst>
          </p:cNvPr>
          <p:cNvCxnSpPr>
            <a:cxnSpLocks/>
            <a:stCxn id="79" idx="3"/>
            <a:endCxn id="94" idx="0"/>
          </p:cNvCxnSpPr>
          <p:nvPr/>
        </p:nvCxnSpPr>
        <p:spPr>
          <a:xfrm flipH="1">
            <a:off x="7067153" y="4123679"/>
            <a:ext cx="873858" cy="807987"/>
          </a:xfrm>
          <a:prstGeom prst="straightConnector1">
            <a:avLst/>
          </a:prstGeom>
          <a:ln w="28575">
            <a:solidFill>
              <a:srgbClr val="00B050"/>
            </a:solidFill>
            <a:tailEnd type="triangle"/>
          </a:ln>
        </p:spPr>
        <p:style>
          <a:lnRef idx="1">
            <a:schemeClr val="accent5"/>
          </a:lnRef>
          <a:fillRef idx="0">
            <a:schemeClr val="accent5"/>
          </a:fillRef>
          <a:effectRef idx="0">
            <a:schemeClr val="accent5"/>
          </a:effectRef>
          <a:fontRef idx="minor">
            <a:schemeClr val="tx1"/>
          </a:fontRef>
        </p:style>
      </p:cxnSp>
      <p:sp>
        <p:nvSpPr>
          <p:cNvPr id="94" name="Textfeld 93">
            <a:extLst>
              <a:ext uri="{FF2B5EF4-FFF2-40B4-BE49-F238E27FC236}">
                <a16:creationId xmlns:a16="http://schemas.microsoft.com/office/drawing/2014/main" id="{5D158C04-A09E-4195-9209-022AAB07143F}"/>
              </a:ext>
            </a:extLst>
          </p:cNvPr>
          <p:cNvSpPr txBox="1"/>
          <p:nvPr/>
        </p:nvSpPr>
        <p:spPr>
          <a:xfrm>
            <a:off x="6393487" y="4931666"/>
            <a:ext cx="1347332" cy="400110"/>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sz="1000" b="0" i="0" u="none" strike="noStrike" kern="0" cap="none" spc="0" normalizeH="0" baseline="0" noProof="0" dirty="0">
                <a:ln>
                  <a:noFill/>
                </a:ln>
                <a:solidFill>
                  <a:prstClr val="black"/>
                </a:solidFill>
                <a:effectLst/>
                <a:uLnTx/>
                <a:uFillTx/>
                <a:latin typeface="Arial" charset="0"/>
                <a:cs typeface="Arial" charset="0"/>
              </a:rPr>
              <a:t>“The X-</a:t>
            </a:r>
            <a:r>
              <a:rPr kumimoji="1" lang="en-US" sz="1000" b="0" i="0" u="none" strike="noStrike" kern="0" cap="none" spc="0" normalizeH="0" baseline="0" noProof="0" dirty="0" err="1">
                <a:ln>
                  <a:noFill/>
                </a:ln>
                <a:solidFill>
                  <a:prstClr val="black"/>
                </a:solidFill>
                <a:effectLst/>
                <a:uLnTx/>
                <a:uFillTx/>
                <a:latin typeface="Arial" charset="0"/>
                <a:cs typeface="Arial" charset="0"/>
              </a:rPr>
              <a:t>coordina</a:t>
            </a:r>
            <a:r>
              <a:rPr kumimoji="1" lang="en-US" sz="1000" kern="0" dirty="0" err="1">
                <a:solidFill>
                  <a:prstClr val="black"/>
                </a:solidFill>
                <a:latin typeface="Arial" charset="0"/>
                <a:cs typeface="Arial" charset="0"/>
              </a:rPr>
              <a:t>te</a:t>
            </a:r>
            <a:r>
              <a:rPr kumimoji="1" lang="en-US" sz="1000" kern="0" dirty="0">
                <a:solidFill>
                  <a:prstClr val="black"/>
                </a:solidFill>
                <a:latin typeface="Arial" charset="0"/>
                <a:cs typeface="Arial" charset="0"/>
              </a:rPr>
              <a:t> is defined as</a:t>
            </a:r>
            <a:r>
              <a:rPr kumimoji="1" lang="en-US" sz="1000" b="0" i="0" u="none" strike="noStrike" kern="0" cap="none" spc="0" normalizeH="0" baseline="0" noProof="0" dirty="0">
                <a:ln>
                  <a:noFill/>
                </a:ln>
                <a:solidFill>
                  <a:prstClr val="black"/>
                </a:solidFill>
                <a:effectLst/>
                <a:uLnTx/>
                <a:uFillTx/>
                <a:latin typeface="Arial" charset="0"/>
                <a:cs typeface="Arial" charset="0"/>
              </a:rPr>
              <a:t>… “</a:t>
            </a:r>
          </a:p>
        </p:txBody>
      </p:sp>
      <p:sp>
        <p:nvSpPr>
          <p:cNvPr id="95" name="Textfeld 94">
            <a:extLst>
              <a:ext uri="{FF2B5EF4-FFF2-40B4-BE49-F238E27FC236}">
                <a16:creationId xmlns:a16="http://schemas.microsoft.com/office/drawing/2014/main" id="{B7066E11-17BB-4E35-AB2E-91A4F8939D00}"/>
              </a:ext>
            </a:extLst>
          </p:cNvPr>
          <p:cNvSpPr txBox="1"/>
          <p:nvPr/>
        </p:nvSpPr>
        <p:spPr>
          <a:xfrm rot="19167196">
            <a:off x="7040072" y="4317597"/>
            <a:ext cx="776175" cy="24622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de-DE" sz="1000" b="1" i="0" u="none" strike="noStrike" kern="0" cap="none" spc="0" normalizeH="0" baseline="0" noProof="0" dirty="0">
                <a:ln>
                  <a:noFill/>
                </a:ln>
                <a:solidFill>
                  <a:srgbClr val="00B050"/>
                </a:solidFill>
                <a:effectLst/>
                <a:uLnTx/>
                <a:uFillTx/>
                <a:latin typeface="Arial" charset="0"/>
                <a:cs typeface="Arial" charset="0"/>
              </a:rPr>
              <a:t>Definition</a:t>
            </a:r>
          </a:p>
        </p:txBody>
      </p:sp>
      <p:cxnSp>
        <p:nvCxnSpPr>
          <p:cNvPr id="109" name="Gerade Verbindung mit Pfeil 108">
            <a:extLst>
              <a:ext uri="{FF2B5EF4-FFF2-40B4-BE49-F238E27FC236}">
                <a16:creationId xmlns:a16="http://schemas.microsoft.com/office/drawing/2014/main" id="{B4F052DE-F022-4D03-92A1-6F811A95A74D}"/>
              </a:ext>
            </a:extLst>
          </p:cNvPr>
          <p:cNvCxnSpPr>
            <a:cxnSpLocks/>
            <a:stCxn id="79" idx="4"/>
            <a:endCxn id="110" idx="0"/>
          </p:cNvCxnSpPr>
          <p:nvPr/>
        </p:nvCxnSpPr>
        <p:spPr>
          <a:xfrm>
            <a:off x="8093746" y="4186944"/>
            <a:ext cx="163657" cy="868446"/>
          </a:xfrm>
          <a:prstGeom prst="straightConnector1">
            <a:avLst/>
          </a:prstGeom>
          <a:ln w="28575">
            <a:solidFill>
              <a:srgbClr val="00B050"/>
            </a:solidFill>
            <a:tailEnd type="triangle"/>
          </a:ln>
        </p:spPr>
        <p:style>
          <a:lnRef idx="1">
            <a:schemeClr val="accent5"/>
          </a:lnRef>
          <a:fillRef idx="0">
            <a:schemeClr val="accent5"/>
          </a:fillRef>
          <a:effectRef idx="0">
            <a:schemeClr val="accent5"/>
          </a:effectRef>
          <a:fontRef idx="minor">
            <a:schemeClr val="tx1"/>
          </a:fontRef>
        </p:style>
      </p:cxnSp>
      <p:sp>
        <p:nvSpPr>
          <p:cNvPr id="110" name="Textfeld 109">
            <a:extLst>
              <a:ext uri="{FF2B5EF4-FFF2-40B4-BE49-F238E27FC236}">
                <a16:creationId xmlns:a16="http://schemas.microsoft.com/office/drawing/2014/main" id="{DC3E819F-DC29-420D-87D8-090AF35E335C}"/>
              </a:ext>
            </a:extLst>
          </p:cNvPr>
          <p:cNvSpPr txBox="1"/>
          <p:nvPr/>
        </p:nvSpPr>
        <p:spPr>
          <a:xfrm>
            <a:off x="7818840" y="5055390"/>
            <a:ext cx="877125" cy="246221"/>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sz="1000" b="0" i="0" u="none" strike="noStrike" kern="0" cap="none" spc="0" normalizeH="0" baseline="0" noProof="0" dirty="0">
                <a:ln>
                  <a:noFill/>
                </a:ln>
                <a:solidFill>
                  <a:prstClr val="black"/>
                </a:solidFill>
                <a:effectLst/>
                <a:uLnTx/>
                <a:uFillTx/>
                <a:latin typeface="Arial" charset="0"/>
                <a:cs typeface="Arial" charset="0"/>
              </a:rPr>
              <a:t>“</a:t>
            </a:r>
            <a:r>
              <a:rPr kumimoji="1" lang="en-US" sz="1000" b="0" i="0" u="none" strike="noStrike" kern="0" cap="none" spc="0" normalizeH="0" baseline="0" noProof="0" dirty="0" err="1">
                <a:ln>
                  <a:noFill/>
                </a:ln>
                <a:solidFill>
                  <a:prstClr val="black"/>
                </a:solidFill>
                <a:effectLst/>
                <a:uLnTx/>
                <a:uFillTx/>
                <a:latin typeface="Arial" charset="0"/>
                <a:cs typeface="Arial" charset="0"/>
              </a:rPr>
              <a:t>Position_X</a:t>
            </a:r>
            <a:r>
              <a:rPr kumimoji="1" lang="en-US" sz="1000" b="0" i="0" u="none" strike="noStrike" kern="0" cap="none" spc="0" normalizeH="0" baseline="0" noProof="0" dirty="0">
                <a:ln>
                  <a:noFill/>
                </a:ln>
                <a:solidFill>
                  <a:prstClr val="black"/>
                </a:solidFill>
                <a:effectLst/>
                <a:uLnTx/>
                <a:uFillTx/>
                <a:latin typeface="Arial" charset="0"/>
                <a:cs typeface="Arial" charset="0"/>
              </a:rPr>
              <a:t>”</a:t>
            </a:r>
          </a:p>
        </p:txBody>
      </p:sp>
      <p:cxnSp>
        <p:nvCxnSpPr>
          <p:cNvPr id="113" name="Gerade Verbindung mit Pfeil 112">
            <a:extLst>
              <a:ext uri="{FF2B5EF4-FFF2-40B4-BE49-F238E27FC236}">
                <a16:creationId xmlns:a16="http://schemas.microsoft.com/office/drawing/2014/main" id="{7EB476FD-D9B5-4DEA-845B-AF4B88570A88}"/>
              </a:ext>
            </a:extLst>
          </p:cNvPr>
          <p:cNvCxnSpPr>
            <a:cxnSpLocks/>
            <a:stCxn id="83" idx="6"/>
            <a:endCxn id="115" idx="1"/>
          </p:cNvCxnSpPr>
          <p:nvPr/>
        </p:nvCxnSpPr>
        <p:spPr>
          <a:xfrm>
            <a:off x="9331529" y="3971582"/>
            <a:ext cx="1577157" cy="394888"/>
          </a:xfrm>
          <a:prstGeom prst="straightConnector1">
            <a:avLst/>
          </a:prstGeom>
          <a:ln w="28575">
            <a:solidFill>
              <a:srgbClr val="00B050"/>
            </a:solidFill>
            <a:tailEnd type="triangle"/>
          </a:ln>
        </p:spPr>
        <p:style>
          <a:lnRef idx="1">
            <a:schemeClr val="accent5"/>
          </a:lnRef>
          <a:fillRef idx="0">
            <a:schemeClr val="accent5"/>
          </a:fillRef>
          <a:effectRef idx="0">
            <a:schemeClr val="accent5"/>
          </a:effectRef>
          <a:fontRef idx="minor">
            <a:schemeClr val="tx1"/>
          </a:fontRef>
        </p:style>
      </p:cxnSp>
      <p:sp>
        <p:nvSpPr>
          <p:cNvPr id="114" name="Textfeld 113">
            <a:extLst>
              <a:ext uri="{FF2B5EF4-FFF2-40B4-BE49-F238E27FC236}">
                <a16:creationId xmlns:a16="http://schemas.microsoft.com/office/drawing/2014/main" id="{84E23B27-F3A0-4353-AA73-80B8B228B2EA}"/>
              </a:ext>
            </a:extLst>
          </p:cNvPr>
          <p:cNvSpPr txBox="1"/>
          <p:nvPr/>
        </p:nvSpPr>
        <p:spPr>
          <a:xfrm rot="823394">
            <a:off x="9434595" y="3922159"/>
            <a:ext cx="1433053" cy="246221"/>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de-DE" sz="1000" b="1" i="0" u="none" strike="noStrike" kern="0" cap="none" spc="0" normalizeH="0" baseline="0" noProof="0" dirty="0" err="1">
                <a:ln>
                  <a:noFill/>
                </a:ln>
                <a:solidFill>
                  <a:srgbClr val="00B050"/>
                </a:solidFill>
                <a:effectLst/>
                <a:uLnTx/>
                <a:uFillTx/>
                <a:latin typeface="Arial" charset="0"/>
                <a:cs typeface="Arial" charset="0"/>
              </a:rPr>
              <a:t>Logic_Interpretation</a:t>
            </a:r>
            <a:endParaRPr kumimoji="1" lang="de-DE" sz="1000" b="1" i="0" u="none" strike="noStrike" kern="0" cap="none" spc="0" normalizeH="0" baseline="0" noProof="0" dirty="0">
              <a:ln>
                <a:noFill/>
              </a:ln>
              <a:solidFill>
                <a:srgbClr val="00B050"/>
              </a:solidFill>
              <a:effectLst/>
              <a:uLnTx/>
              <a:uFillTx/>
              <a:latin typeface="Arial" charset="0"/>
              <a:cs typeface="Arial" charset="0"/>
            </a:endParaRPr>
          </a:p>
        </p:txBody>
      </p:sp>
      <p:sp>
        <p:nvSpPr>
          <p:cNvPr id="115" name="Textfeld 114">
            <a:extLst>
              <a:ext uri="{FF2B5EF4-FFF2-40B4-BE49-F238E27FC236}">
                <a16:creationId xmlns:a16="http://schemas.microsoft.com/office/drawing/2014/main" id="{B5E1703C-BA72-41DB-8835-E5DF1E84D454}"/>
              </a:ext>
            </a:extLst>
          </p:cNvPr>
          <p:cNvSpPr txBox="1"/>
          <p:nvPr/>
        </p:nvSpPr>
        <p:spPr>
          <a:xfrm>
            <a:off x="10908686" y="4243359"/>
            <a:ext cx="991513" cy="246221"/>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sz="1000" b="0" i="0" u="none" strike="noStrike" kern="0" cap="none" spc="0" normalizeH="0" baseline="0" noProof="0" dirty="0">
                <a:ln>
                  <a:noFill/>
                </a:ln>
                <a:solidFill>
                  <a:prstClr val="black"/>
                </a:solidFill>
                <a:effectLst/>
                <a:uLnTx/>
                <a:uFillTx/>
                <a:latin typeface="Arial" charset="0"/>
                <a:cs typeface="Arial" charset="0"/>
              </a:rPr>
              <a:t>“&lt;="</a:t>
            </a:r>
          </a:p>
        </p:txBody>
      </p:sp>
      <p:cxnSp>
        <p:nvCxnSpPr>
          <p:cNvPr id="117" name="Gerade Verbindung mit Pfeil 116">
            <a:extLst>
              <a:ext uri="{FF2B5EF4-FFF2-40B4-BE49-F238E27FC236}">
                <a16:creationId xmlns:a16="http://schemas.microsoft.com/office/drawing/2014/main" id="{1E574899-1D6E-422D-8934-3A8719CA0EBC}"/>
              </a:ext>
            </a:extLst>
          </p:cNvPr>
          <p:cNvCxnSpPr>
            <a:cxnSpLocks/>
            <a:stCxn id="83" idx="6"/>
            <a:endCxn id="119" idx="1"/>
          </p:cNvCxnSpPr>
          <p:nvPr/>
        </p:nvCxnSpPr>
        <p:spPr>
          <a:xfrm>
            <a:off x="9331529" y="3971582"/>
            <a:ext cx="1289166" cy="986946"/>
          </a:xfrm>
          <a:prstGeom prst="straightConnector1">
            <a:avLst/>
          </a:prstGeom>
          <a:ln w="28575">
            <a:solidFill>
              <a:srgbClr val="00B050"/>
            </a:solidFill>
            <a:tailEnd type="triangle"/>
          </a:ln>
        </p:spPr>
        <p:style>
          <a:lnRef idx="1">
            <a:schemeClr val="accent5"/>
          </a:lnRef>
          <a:fillRef idx="0">
            <a:schemeClr val="accent5"/>
          </a:fillRef>
          <a:effectRef idx="0">
            <a:schemeClr val="accent5"/>
          </a:effectRef>
          <a:fontRef idx="minor">
            <a:schemeClr val="tx1"/>
          </a:fontRef>
        </p:style>
      </p:cxnSp>
      <p:sp>
        <p:nvSpPr>
          <p:cNvPr id="118" name="Textfeld 117">
            <a:extLst>
              <a:ext uri="{FF2B5EF4-FFF2-40B4-BE49-F238E27FC236}">
                <a16:creationId xmlns:a16="http://schemas.microsoft.com/office/drawing/2014/main" id="{B6CDDA09-DA1B-47C3-A942-17303B49E4A1}"/>
              </a:ext>
            </a:extLst>
          </p:cNvPr>
          <p:cNvSpPr txBox="1"/>
          <p:nvPr/>
        </p:nvSpPr>
        <p:spPr>
          <a:xfrm rot="2291873">
            <a:off x="9255111" y="4427398"/>
            <a:ext cx="1226618" cy="24622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de-DE" sz="1000" b="1" i="0" u="none" strike="noStrike" kern="0" cap="none" spc="0" normalizeH="0" baseline="0" noProof="0" dirty="0" err="1">
                <a:ln>
                  <a:noFill/>
                </a:ln>
                <a:solidFill>
                  <a:srgbClr val="00B050"/>
                </a:solidFill>
                <a:effectLst/>
                <a:uLnTx/>
                <a:uFillTx/>
                <a:latin typeface="Arial" charset="0"/>
                <a:cs typeface="Arial" charset="0"/>
              </a:rPr>
              <a:t>Expression_Goal</a:t>
            </a:r>
            <a:endParaRPr kumimoji="1" lang="de-DE" sz="1000" b="1" i="0" u="none" strike="noStrike" kern="0" cap="none" spc="0" normalizeH="0" baseline="0" noProof="0" dirty="0">
              <a:ln>
                <a:noFill/>
              </a:ln>
              <a:solidFill>
                <a:srgbClr val="00B050"/>
              </a:solidFill>
              <a:effectLst/>
              <a:uLnTx/>
              <a:uFillTx/>
              <a:latin typeface="Arial" charset="0"/>
              <a:cs typeface="Arial" charset="0"/>
            </a:endParaRPr>
          </a:p>
        </p:txBody>
      </p:sp>
      <p:sp>
        <p:nvSpPr>
          <p:cNvPr id="119" name="Textfeld 118">
            <a:extLst>
              <a:ext uri="{FF2B5EF4-FFF2-40B4-BE49-F238E27FC236}">
                <a16:creationId xmlns:a16="http://schemas.microsoft.com/office/drawing/2014/main" id="{0736FF24-8213-4537-B5B9-E11E8D94223E}"/>
              </a:ext>
            </a:extLst>
          </p:cNvPr>
          <p:cNvSpPr txBox="1"/>
          <p:nvPr/>
        </p:nvSpPr>
        <p:spPr>
          <a:xfrm>
            <a:off x="10620695" y="4835417"/>
            <a:ext cx="1052289" cy="246221"/>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sz="1000" b="0" i="0" u="none" strike="noStrike" kern="0" cap="none" spc="0" normalizeH="0" baseline="0" noProof="0" dirty="0">
                <a:ln>
                  <a:noFill/>
                </a:ln>
                <a:solidFill>
                  <a:prstClr val="black"/>
                </a:solidFill>
                <a:effectLst/>
                <a:uLnTx/>
                <a:uFillTx/>
                <a:latin typeface="Arial" charset="0"/>
                <a:cs typeface="Arial" charset="0"/>
              </a:rPr>
              <a:t>“Requirement”</a:t>
            </a:r>
          </a:p>
        </p:txBody>
      </p:sp>
      <p:sp>
        <p:nvSpPr>
          <p:cNvPr id="128" name="Textfeld 127">
            <a:extLst>
              <a:ext uri="{FF2B5EF4-FFF2-40B4-BE49-F238E27FC236}">
                <a16:creationId xmlns:a16="http://schemas.microsoft.com/office/drawing/2014/main" id="{BFCA6271-97AD-452B-AE37-B3C2243A8356}"/>
              </a:ext>
            </a:extLst>
          </p:cNvPr>
          <p:cNvSpPr txBox="1"/>
          <p:nvPr/>
        </p:nvSpPr>
        <p:spPr>
          <a:xfrm>
            <a:off x="9119555" y="5077442"/>
            <a:ext cx="473110" cy="246221"/>
          </a:xfrm>
          <a:prstGeom prst="rect">
            <a:avLst/>
          </a:prstGeom>
          <a:noFill/>
        </p:spPr>
        <p:txBody>
          <a:bodyPr wrap="square" rtlCol="0">
            <a:spAutoFit/>
          </a:bodyPr>
          <a:lstStyle/>
          <a:p>
            <a:pPr fontAlgn="base">
              <a:spcBef>
                <a:spcPct val="0"/>
              </a:spcBef>
              <a:spcAft>
                <a:spcPct val="0"/>
              </a:spcAft>
            </a:pPr>
            <a:r>
              <a:rPr kumimoji="1" lang="en-US" sz="1000" dirty="0">
                <a:solidFill>
                  <a:prstClr val="black"/>
                </a:solidFill>
                <a:latin typeface="Arial" charset="0"/>
                <a:cs typeface="Arial" charset="0"/>
              </a:rPr>
              <a:t>0.75</a:t>
            </a:r>
          </a:p>
        </p:txBody>
      </p:sp>
      <p:cxnSp>
        <p:nvCxnSpPr>
          <p:cNvPr id="130" name="Gerade Verbindung mit Pfeil 129">
            <a:extLst>
              <a:ext uri="{FF2B5EF4-FFF2-40B4-BE49-F238E27FC236}">
                <a16:creationId xmlns:a16="http://schemas.microsoft.com/office/drawing/2014/main" id="{FBDBC35D-B960-4BCD-B67D-B8DC08F6F8DE}"/>
              </a:ext>
            </a:extLst>
          </p:cNvPr>
          <p:cNvCxnSpPr>
            <a:cxnSpLocks/>
            <a:stCxn id="83" idx="4"/>
            <a:endCxn id="128" idx="0"/>
          </p:cNvCxnSpPr>
          <p:nvPr/>
        </p:nvCxnSpPr>
        <p:spPr>
          <a:xfrm>
            <a:off x="9115529" y="4187582"/>
            <a:ext cx="240581" cy="889860"/>
          </a:xfrm>
          <a:prstGeom prst="straightConnector1">
            <a:avLst/>
          </a:prstGeom>
          <a:ln w="28575">
            <a:solidFill>
              <a:srgbClr val="00B050"/>
            </a:solidFill>
            <a:tailEnd type="triangle"/>
          </a:ln>
        </p:spPr>
        <p:style>
          <a:lnRef idx="1">
            <a:schemeClr val="accent5"/>
          </a:lnRef>
          <a:fillRef idx="0">
            <a:schemeClr val="accent5"/>
          </a:fillRef>
          <a:effectRef idx="0">
            <a:schemeClr val="accent5"/>
          </a:effectRef>
          <a:fontRef idx="minor">
            <a:schemeClr val="tx1"/>
          </a:fontRef>
        </p:style>
      </p:cxnSp>
      <p:sp>
        <p:nvSpPr>
          <p:cNvPr id="132" name="Ellipse 131">
            <a:extLst>
              <a:ext uri="{FF2B5EF4-FFF2-40B4-BE49-F238E27FC236}">
                <a16:creationId xmlns:a16="http://schemas.microsoft.com/office/drawing/2014/main" id="{D2B0C04A-7FF9-4C3E-A850-88C2D98D1BC3}"/>
              </a:ext>
            </a:extLst>
          </p:cNvPr>
          <p:cNvSpPr/>
          <p:nvPr/>
        </p:nvSpPr>
        <p:spPr>
          <a:xfrm>
            <a:off x="8372414" y="1087942"/>
            <a:ext cx="432000" cy="432000"/>
          </a:xfrm>
          <a:prstGeom prst="ellipse">
            <a:avLst/>
          </a:prstGeom>
          <a:solidFill>
            <a:schemeClr val="accent1"/>
          </a:solidFill>
          <a:ln w="9525" cap="flat" cmpd="sng" algn="ctr">
            <a:solidFill>
              <a:schemeClr val="tx1"/>
            </a:solidFill>
            <a:prstDash val="solid"/>
          </a:ln>
          <a:effectLst/>
        </p:spPr>
        <p:txBody>
          <a:bodyPr rtlCol="0" anchor="ctr"/>
          <a:lstStyle/>
          <a:p>
            <a:pPr algn="ctr" fontAlgn="base">
              <a:spcBef>
                <a:spcPct val="0"/>
              </a:spcBef>
              <a:spcAft>
                <a:spcPct val="0"/>
              </a:spcAft>
            </a:pPr>
            <a:endParaRPr kumimoji="1" lang="en-US" sz="2000" b="1" kern="0">
              <a:solidFill>
                <a:prstClr val="black"/>
              </a:solidFill>
            </a:endParaRPr>
          </a:p>
        </p:txBody>
      </p:sp>
      <p:sp>
        <p:nvSpPr>
          <p:cNvPr id="134" name="Ellipse 133">
            <a:extLst>
              <a:ext uri="{FF2B5EF4-FFF2-40B4-BE49-F238E27FC236}">
                <a16:creationId xmlns:a16="http://schemas.microsoft.com/office/drawing/2014/main" id="{939AC8F9-D995-45DC-89B6-7B04C794789C}"/>
              </a:ext>
            </a:extLst>
          </p:cNvPr>
          <p:cNvSpPr/>
          <p:nvPr/>
        </p:nvSpPr>
        <p:spPr>
          <a:xfrm>
            <a:off x="8381746" y="2234580"/>
            <a:ext cx="432000" cy="432000"/>
          </a:xfrm>
          <a:prstGeom prst="ellipse">
            <a:avLst/>
          </a:prstGeom>
          <a:solidFill>
            <a:schemeClr val="accent1"/>
          </a:solidFill>
          <a:ln w="9525" cap="flat" cmpd="sng" algn="ctr">
            <a:solidFill>
              <a:schemeClr val="tx1"/>
            </a:solidFill>
            <a:prstDash val="solid"/>
          </a:ln>
          <a:effectLst/>
        </p:spPr>
        <p:txBody>
          <a:bodyPr rtlCol="0" anchor="ctr"/>
          <a:lstStyle/>
          <a:p>
            <a:pPr algn="ctr" fontAlgn="base">
              <a:spcBef>
                <a:spcPct val="0"/>
              </a:spcBef>
              <a:spcAft>
                <a:spcPct val="0"/>
              </a:spcAft>
            </a:pPr>
            <a:endParaRPr kumimoji="1" lang="en-US" sz="2000" b="1" kern="0">
              <a:solidFill>
                <a:prstClr val="black"/>
              </a:solidFill>
            </a:endParaRPr>
          </a:p>
        </p:txBody>
      </p:sp>
      <p:sp>
        <p:nvSpPr>
          <p:cNvPr id="135" name="Textfeld 134">
            <a:extLst>
              <a:ext uri="{FF2B5EF4-FFF2-40B4-BE49-F238E27FC236}">
                <a16:creationId xmlns:a16="http://schemas.microsoft.com/office/drawing/2014/main" id="{91497EBF-A340-45F7-866E-DEE737AA1F9F}"/>
              </a:ext>
            </a:extLst>
          </p:cNvPr>
          <p:cNvSpPr txBox="1"/>
          <p:nvPr/>
        </p:nvSpPr>
        <p:spPr>
          <a:xfrm>
            <a:off x="8995159" y="2360264"/>
            <a:ext cx="1029449" cy="246221"/>
          </a:xfrm>
          <a:prstGeom prst="rect">
            <a:avLst/>
          </a:prstGeom>
          <a:noFill/>
        </p:spPr>
        <p:txBody>
          <a:bodyPr wrap="none" rtlCol="0">
            <a:spAutoFit/>
          </a:bodyPr>
          <a:lstStyle>
            <a:defPPr>
              <a:defRPr lang="en-US"/>
            </a:defPPr>
            <a:lvl1pPr>
              <a:defRPr sz="1000">
                <a:solidFill>
                  <a:schemeClr val="accent6"/>
                </a:solidFill>
              </a:defRPr>
            </a:lvl1pPr>
          </a:lstStyle>
          <a:p>
            <a:pPr marL="0" marR="0" lvl="0" indent="0" defTabSz="914400" eaLnBrk="1" fontAlgn="base" latinLnBrk="0" hangingPunct="1">
              <a:lnSpc>
                <a:spcPct val="100000"/>
              </a:lnSpc>
              <a:spcBef>
                <a:spcPct val="0"/>
              </a:spcBef>
              <a:spcAft>
                <a:spcPct val="0"/>
              </a:spcAft>
              <a:buClrTx/>
              <a:buSzTx/>
              <a:buFontTx/>
              <a:buNone/>
              <a:tabLst/>
              <a:defRPr/>
            </a:pPr>
            <a:r>
              <a:rPr kumimoji="1" lang="de-DE" sz="1000" b="1" i="0" u="none" strike="noStrike" kern="0" cap="none" spc="0" normalizeH="0" baseline="0" noProof="0" dirty="0" err="1">
                <a:ln>
                  <a:noFill/>
                </a:ln>
                <a:solidFill>
                  <a:srgbClr val="F79646"/>
                </a:solidFill>
                <a:effectLst/>
                <a:uLnTx/>
                <a:uFillTx/>
                <a:latin typeface="Arial" charset="0"/>
                <a:cs typeface="Arial" charset="0"/>
              </a:rPr>
              <a:t>Data_Element</a:t>
            </a:r>
            <a:endParaRPr kumimoji="1" lang="de-DE" sz="1000" b="1" i="0" u="none" strike="noStrike" kern="0" cap="none" spc="0" normalizeH="0" baseline="0" noProof="0" dirty="0">
              <a:ln>
                <a:noFill/>
              </a:ln>
              <a:solidFill>
                <a:srgbClr val="F79646"/>
              </a:solidFill>
              <a:effectLst/>
              <a:uLnTx/>
              <a:uFillTx/>
              <a:latin typeface="Arial" charset="0"/>
              <a:cs typeface="Arial" charset="0"/>
            </a:endParaRPr>
          </a:p>
        </p:txBody>
      </p:sp>
      <p:sp>
        <p:nvSpPr>
          <p:cNvPr id="136" name="Textfeld 135">
            <a:extLst>
              <a:ext uri="{FF2B5EF4-FFF2-40B4-BE49-F238E27FC236}">
                <a16:creationId xmlns:a16="http://schemas.microsoft.com/office/drawing/2014/main" id="{9BB17485-4FAF-4428-A61B-64993F8654B7}"/>
              </a:ext>
            </a:extLst>
          </p:cNvPr>
          <p:cNvSpPr txBox="1"/>
          <p:nvPr/>
        </p:nvSpPr>
        <p:spPr>
          <a:xfrm>
            <a:off x="8995159" y="2189826"/>
            <a:ext cx="2781531" cy="246221"/>
          </a:xfrm>
          <a:prstGeom prst="rect">
            <a:avLst/>
          </a:prstGeom>
          <a:noFill/>
        </p:spPr>
        <p:txBody>
          <a:bodyPr wrap="none" rtlCol="0">
            <a:spAutoFit/>
          </a:bodyPr>
          <a:lstStyle/>
          <a:p>
            <a:pPr fontAlgn="base">
              <a:spcBef>
                <a:spcPct val="0"/>
              </a:spcBef>
              <a:spcAft>
                <a:spcPct val="0"/>
              </a:spcAft>
            </a:pPr>
            <a:r>
              <a:rPr kumimoji="1" lang="de-DE" sz="1000" i="1" dirty="0" err="1">
                <a:cs typeface="Arial" charset="0"/>
              </a:rPr>
              <a:t>agents:Gripper_B_Handling_InputProduct_Length</a:t>
            </a:r>
            <a:endParaRPr kumimoji="1" lang="de-DE" sz="1000" i="1" dirty="0">
              <a:cs typeface="Arial" charset="0"/>
            </a:endParaRPr>
          </a:p>
        </p:txBody>
      </p:sp>
      <p:cxnSp>
        <p:nvCxnSpPr>
          <p:cNvPr id="137" name="Gerade Verbindung mit Pfeil 136">
            <a:extLst>
              <a:ext uri="{FF2B5EF4-FFF2-40B4-BE49-F238E27FC236}">
                <a16:creationId xmlns:a16="http://schemas.microsoft.com/office/drawing/2014/main" id="{18D3BE72-6ADE-4D8C-8C12-C8E944C68E58}"/>
              </a:ext>
            </a:extLst>
          </p:cNvPr>
          <p:cNvCxnSpPr>
            <a:stCxn id="132" idx="4"/>
            <a:endCxn id="134" idx="0"/>
          </p:cNvCxnSpPr>
          <p:nvPr/>
        </p:nvCxnSpPr>
        <p:spPr>
          <a:xfrm>
            <a:off x="8588414" y="1519942"/>
            <a:ext cx="9332" cy="714638"/>
          </a:xfrm>
          <a:prstGeom prst="straightConnector1">
            <a:avLst/>
          </a:prstGeom>
          <a:noFill/>
          <a:ln w="28575" cap="flat" cmpd="sng" algn="ctr">
            <a:solidFill>
              <a:srgbClr val="4F81BD">
                <a:shade val="95000"/>
                <a:satMod val="105000"/>
              </a:srgbClr>
            </a:solidFill>
            <a:prstDash val="solid"/>
            <a:tailEnd type="triangle"/>
          </a:ln>
          <a:effectLst/>
        </p:spPr>
      </p:cxnSp>
      <p:sp>
        <p:nvSpPr>
          <p:cNvPr id="139" name="Textfeld 138">
            <a:extLst>
              <a:ext uri="{FF2B5EF4-FFF2-40B4-BE49-F238E27FC236}">
                <a16:creationId xmlns:a16="http://schemas.microsoft.com/office/drawing/2014/main" id="{0EB18298-9A92-4A4F-89CA-ED5AF16D5FEE}"/>
              </a:ext>
            </a:extLst>
          </p:cNvPr>
          <p:cNvSpPr txBox="1"/>
          <p:nvPr/>
        </p:nvSpPr>
        <p:spPr>
          <a:xfrm>
            <a:off x="8928155" y="1071380"/>
            <a:ext cx="2356735" cy="246221"/>
          </a:xfrm>
          <a:prstGeom prst="rect">
            <a:avLst/>
          </a:prstGeom>
          <a:noFill/>
        </p:spPr>
        <p:txBody>
          <a:bodyPr wrap="none" rtlCol="0">
            <a:spAutoFit/>
          </a:bodyPr>
          <a:lstStyle/>
          <a:p>
            <a:pPr fontAlgn="base">
              <a:spcBef>
                <a:spcPct val="0"/>
              </a:spcBef>
              <a:spcAft>
                <a:spcPct val="0"/>
              </a:spcAft>
            </a:pPr>
            <a:r>
              <a:rPr kumimoji="1" lang="de-DE" sz="1000" i="1" dirty="0" err="1">
                <a:cs typeface="Arial" charset="0"/>
              </a:rPr>
              <a:t>agents:Gripper_B_Handling_InputProduct</a:t>
            </a:r>
            <a:endParaRPr kumimoji="1" lang="de-DE" sz="1000" i="1" dirty="0">
              <a:cs typeface="Arial" charset="0"/>
            </a:endParaRPr>
          </a:p>
        </p:txBody>
      </p:sp>
      <p:sp>
        <p:nvSpPr>
          <p:cNvPr id="140" name="Textfeld 139">
            <a:extLst>
              <a:ext uri="{FF2B5EF4-FFF2-40B4-BE49-F238E27FC236}">
                <a16:creationId xmlns:a16="http://schemas.microsoft.com/office/drawing/2014/main" id="{C1E586F8-37ED-4EB7-84FD-35D9CA273DD4}"/>
              </a:ext>
            </a:extLst>
          </p:cNvPr>
          <p:cNvSpPr txBox="1"/>
          <p:nvPr/>
        </p:nvSpPr>
        <p:spPr>
          <a:xfrm>
            <a:off x="8925546" y="1268683"/>
            <a:ext cx="1207382" cy="246221"/>
          </a:xfrm>
          <a:prstGeom prst="rect">
            <a:avLst/>
          </a:prstGeom>
          <a:noFill/>
        </p:spPr>
        <p:txBody>
          <a:bodyPr wrap="none" rtlCol="0">
            <a:spAutoFit/>
          </a:bodyPr>
          <a:lstStyle>
            <a:defPPr>
              <a:defRPr lang="en-US"/>
            </a:defPPr>
            <a:lvl1pPr>
              <a:defRPr sz="1000">
                <a:solidFill>
                  <a:schemeClr val="accent6"/>
                </a:solidFill>
              </a:defRPr>
            </a:lvl1pPr>
          </a:lstStyle>
          <a:p>
            <a:pPr fontAlgn="base">
              <a:spcBef>
                <a:spcPct val="0"/>
              </a:spcBef>
              <a:spcAft>
                <a:spcPct val="0"/>
              </a:spcAft>
            </a:pPr>
            <a:r>
              <a:rPr kumimoji="1" lang="de-DE" b="1" dirty="0">
                <a:solidFill>
                  <a:srgbClr val="F79646"/>
                </a:solidFill>
                <a:latin typeface="Arial" charset="0"/>
                <a:cs typeface="Arial" charset="0"/>
              </a:rPr>
              <a:t>VDI3682:Product</a:t>
            </a:r>
          </a:p>
        </p:txBody>
      </p:sp>
      <p:cxnSp>
        <p:nvCxnSpPr>
          <p:cNvPr id="74" name="Gerade Verbindung mit Pfeil 73">
            <a:extLst>
              <a:ext uri="{FF2B5EF4-FFF2-40B4-BE49-F238E27FC236}">
                <a16:creationId xmlns:a16="http://schemas.microsoft.com/office/drawing/2014/main" id="{AEE4A64B-C417-47B2-AA89-B7F385E0B68F}"/>
              </a:ext>
            </a:extLst>
          </p:cNvPr>
          <p:cNvCxnSpPr>
            <a:cxnSpLocks/>
            <a:stCxn id="83" idx="2"/>
            <a:endCxn id="79" idx="6"/>
          </p:cNvCxnSpPr>
          <p:nvPr/>
        </p:nvCxnSpPr>
        <p:spPr>
          <a:xfrm flipH="1" flipV="1">
            <a:off x="8309746" y="3970944"/>
            <a:ext cx="589783" cy="638"/>
          </a:xfrm>
          <a:prstGeom prst="straightConnector1">
            <a:avLst/>
          </a:prstGeom>
          <a:noFill/>
          <a:ln w="28575" cap="flat" cmpd="sng" algn="ctr">
            <a:solidFill>
              <a:srgbClr val="4F81BD">
                <a:shade val="95000"/>
                <a:satMod val="105000"/>
              </a:srgbClr>
            </a:solidFill>
            <a:prstDash val="solid"/>
            <a:tailEnd type="triangle"/>
          </a:ln>
          <a:effectLst/>
        </p:spPr>
      </p:cxnSp>
      <p:grpSp>
        <p:nvGrpSpPr>
          <p:cNvPr id="62" name="Gruppieren 61">
            <a:extLst>
              <a:ext uri="{FF2B5EF4-FFF2-40B4-BE49-F238E27FC236}">
                <a16:creationId xmlns:a16="http://schemas.microsoft.com/office/drawing/2014/main" id="{A14E7AD4-9F8C-8029-4AA6-A6CA80E9AFCE}"/>
              </a:ext>
            </a:extLst>
          </p:cNvPr>
          <p:cNvGrpSpPr/>
          <p:nvPr/>
        </p:nvGrpSpPr>
        <p:grpSpPr>
          <a:xfrm>
            <a:off x="7179758" y="5690348"/>
            <a:ext cx="3470693" cy="640835"/>
            <a:chOff x="6806566" y="4182265"/>
            <a:chExt cx="3470693" cy="640835"/>
          </a:xfrm>
        </p:grpSpPr>
        <p:sp>
          <p:nvSpPr>
            <p:cNvPr id="63" name="Rechteck 62">
              <a:extLst>
                <a:ext uri="{FF2B5EF4-FFF2-40B4-BE49-F238E27FC236}">
                  <a16:creationId xmlns:a16="http://schemas.microsoft.com/office/drawing/2014/main" id="{A761277C-293C-801B-29A3-40DE55333EBB}"/>
                </a:ext>
              </a:extLst>
            </p:cNvPr>
            <p:cNvSpPr/>
            <p:nvPr/>
          </p:nvSpPr>
          <p:spPr bwMode="auto">
            <a:xfrm>
              <a:off x="6806566" y="4234870"/>
              <a:ext cx="3470693" cy="562229"/>
            </a:xfrm>
            <a:prstGeom prst="rect">
              <a:avLst/>
            </a:prstGeom>
            <a:solidFill>
              <a:sysClr val="window" lastClr="FFFFFF"/>
            </a:solidFill>
            <a:ln w="12700" cap="flat" cmpd="sng" algn="ctr">
              <a:solidFill>
                <a:sysClr val="windowText" lastClr="000000"/>
              </a:solidFill>
              <a:prstDash val="solid"/>
              <a:round/>
              <a:headEnd type="none" w="med" len="med"/>
              <a:tailEnd type="stealth" w="med" len="med"/>
            </a:ln>
            <a:effectLst>
              <a:outerShdw blurRad="50800" dist="38100" dir="2700000" algn="tl" rotWithShape="0">
                <a:prstClr val="black">
                  <a:alpha val="31000"/>
                </a:prstClr>
              </a:outerShdw>
            </a:effectLst>
          </p:spPr>
          <p:txBody>
            <a:bodyPr vert="horz" wrap="none" lIns="91440" tIns="45720" rIns="91440" bIns="45720" numCol="1" rtlCol="0" anchor="ctr" anchorCtr="0" compatLnSpc="1">
              <a:prstTxWarp prst="textNoShape">
                <a:avLst/>
              </a:prstTxWarp>
            </a:bodyPr>
            <a:lstStyle/>
            <a:p>
              <a:pPr algn="ctr" eaLnBrk="0" hangingPunct="0">
                <a:spcBef>
                  <a:spcPct val="40000"/>
                </a:spcBef>
                <a:buClr>
                  <a:srgbClr val="4472C4"/>
                </a:buClr>
                <a:buSzPct val="80000"/>
                <a:defRPr/>
              </a:pPr>
              <a:endParaRPr lang="de-DE" kern="0" dirty="0">
                <a:solidFill>
                  <a:prstClr val="black"/>
                </a:solidFill>
                <a:cs typeface=""/>
              </a:endParaRPr>
            </a:p>
          </p:txBody>
        </p:sp>
        <p:sp>
          <p:nvSpPr>
            <p:cNvPr id="64" name="Textfeld 63">
              <a:extLst>
                <a:ext uri="{FF2B5EF4-FFF2-40B4-BE49-F238E27FC236}">
                  <a16:creationId xmlns:a16="http://schemas.microsoft.com/office/drawing/2014/main" id="{0FE11019-2DA7-8484-F338-8CB6970CA9DD}"/>
                </a:ext>
              </a:extLst>
            </p:cNvPr>
            <p:cNvSpPr txBox="1"/>
            <p:nvPr/>
          </p:nvSpPr>
          <p:spPr>
            <a:xfrm>
              <a:off x="7493565" y="4325452"/>
              <a:ext cx="809837" cy="400110"/>
            </a:xfrm>
            <a:prstGeom prst="rect">
              <a:avLst/>
            </a:prstGeom>
            <a:noFill/>
          </p:spPr>
          <p:txBody>
            <a:bodyPr wrap="none" rtlCol="0">
              <a:spAutoFit/>
            </a:bodyPr>
            <a:lstStyle/>
            <a:p>
              <a:pPr algn="ctr" fontAlgn="base">
                <a:spcBef>
                  <a:spcPct val="0"/>
                </a:spcBef>
                <a:spcAft>
                  <a:spcPct val="0"/>
                </a:spcAft>
              </a:pPr>
              <a:r>
                <a:rPr kumimoji="1" lang="de-DE" sz="1000" i="1" dirty="0">
                  <a:cs typeface="Arial" charset="0"/>
                </a:rPr>
                <a:t>„Individual“</a:t>
              </a:r>
              <a:endParaRPr kumimoji="1" lang="de-DE" sz="1000" b="1" dirty="0">
                <a:cs typeface="Arial" charset="0"/>
              </a:endParaRPr>
            </a:p>
            <a:p>
              <a:pPr algn="ctr" fontAlgn="base">
                <a:spcBef>
                  <a:spcPct val="0"/>
                </a:spcBef>
                <a:spcAft>
                  <a:spcPct val="0"/>
                </a:spcAft>
              </a:pPr>
              <a:r>
                <a:rPr kumimoji="1" lang="de-DE" sz="1000" b="1" dirty="0">
                  <a:solidFill>
                    <a:srgbClr val="F79646"/>
                  </a:solidFill>
                  <a:cs typeface="Arial" charset="0"/>
                </a:rPr>
                <a:t>(Class)</a:t>
              </a:r>
            </a:p>
          </p:txBody>
        </p:sp>
        <p:sp>
          <p:nvSpPr>
            <p:cNvPr id="65" name="Ellipse 64">
              <a:extLst>
                <a:ext uri="{FF2B5EF4-FFF2-40B4-BE49-F238E27FC236}">
                  <a16:creationId xmlns:a16="http://schemas.microsoft.com/office/drawing/2014/main" id="{87C38DAE-2FD9-60E9-0AC2-37C8405A5C04}"/>
                </a:ext>
              </a:extLst>
            </p:cNvPr>
            <p:cNvSpPr>
              <a:spLocks noChangeAspect="1"/>
            </p:cNvSpPr>
            <p:nvPr/>
          </p:nvSpPr>
          <p:spPr>
            <a:xfrm>
              <a:off x="6903698" y="4345984"/>
              <a:ext cx="360000" cy="360000"/>
            </a:xfrm>
            <a:prstGeom prst="ellipse">
              <a:avLst/>
            </a:prstGeom>
            <a:solidFill>
              <a:schemeClr val="accent1"/>
            </a:solidFill>
            <a:ln w="9525" cap="flat" cmpd="sng" algn="ctr">
              <a:solidFill>
                <a:schemeClr val="tx1"/>
              </a:solidFill>
              <a:prstDash val="solid"/>
            </a:ln>
            <a:effectLst/>
          </p:spPr>
          <p:txBody>
            <a:bodyPr rtlCol="0" anchor="ctr"/>
            <a:lstStyle/>
            <a:p>
              <a:pPr algn="ctr" fontAlgn="base">
                <a:spcBef>
                  <a:spcPct val="0"/>
                </a:spcBef>
                <a:spcAft>
                  <a:spcPct val="0"/>
                </a:spcAft>
              </a:pPr>
              <a:endParaRPr kumimoji="1" lang="en-US" sz="2000" b="1" kern="0" dirty="0">
                <a:solidFill>
                  <a:prstClr val="black"/>
                </a:solidFill>
              </a:endParaRPr>
            </a:p>
          </p:txBody>
        </p:sp>
        <p:cxnSp>
          <p:nvCxnSpPr>
            <p:cNvPr id="66" name="Gerade Verbindung 248">
              <a:extLst>
                <a:ext uri="{FF2B5EF4-FFF2-40B4-BE49-F238E27FC236}">
                  <a16:creationId xmlns:a16="http://schemas.microsoft.com/office/drawing/2014/main" id="{DE31C519-5D58-ED82-40C4-4425A7E767D1}"/>
                </a:ext>
              </a:extLst>
            </p:cNvPr>
            <p:cNvCxnSpPr>
              <a:cxnSpLocks/>
            </p:cNvCxnSpPr>
            <p:nvPr/>
          </p:nvCxnSpPr>
          <p:spPr>
            <a:xfrm>
              <a:off x="8551967" y="4240157"/>
              <a:ext cx="0" cy="556942"/>
            </a:xfrm>
            <a:prstGeom prst="line">
              <a:avLst/>
            </a:prstGeom>
            <a:noFill/>
            <a:ln w="12700" cap="flat" cmpd="sng" algn="ctr">
              <a:solidFill>
                <a:sysClr val="windowText" lastClr="000000"/>
              </a:solidFill>
              <a:prstDash val="solid"/>
              <a:miter lim="800000"/>
            </a:ln>
            <a:effectLst/>
          </p:spPr>
        </p:cxnSp>
        <p:cxnSp>
          <p:nvCxnSpPr>
            <p:cNvPr id="67" name="Gerade Verbindung mit Pfeil 66">
              <a:extLst>
                <a:ext uri="{FF2B5EF4-FFF2-40B4-BE49-F238E27FC236}">
                  <a16:creationId xmlns:a16="http://schemas.microsoft.com/office/drawing/2014/main" id="{12AEE3B8-3C16-5372-1341-0A4D1AF549C0}"/>
                </a:ext>
              </a:extLst>
            </p:cNvPr>
            <p:cNvCxnSpPr>
              <a:cxnSpLocks/>
              <a:stCxn id="68" idx="4"/>
              <a:endCxn id="69" idx="0"/>
            </p:cNvCxnSpPr>
            <p:nvPr/>
          </p:nvCxnSpPr>
          <p:spPr>
            <a:xfrm>
              <a:off x="8911523" y="4366734"/>
              <a:ext cx="0" cy="278267"/>
            </a:xfrm>
            <a:prstGeom prst="straightConnector1">
              <a:avLst/>
            </a:prstGeom>
            <a:noFill/>
            <a:ln w="28575" cap="flat" cmpd="sng" algn="ctr">
              <a:solidFill>
                <a:srgbClr val="4F81BD">
                  <a:shade val="95000"/>
                  <a:satMod val="105000"/>
                </a:srgbClr>
              </a:solidFill>
              <a:prstDash val="solid"/>
              <a:tailEnd type="triangle"/>
            </a:ln>
            <a:effectLst/>
          </p:spPr>
        </p:cxnSp>
        <p:sp>
          <p:nvSpPr>
            <p:cNvPr id="68" name="Ellipse 67">
              <a:extLst>
                <a:ext uri="{FF2B5EF4-FFF2-40B4-BE49-F238E27FC236}">
                  <a16:creationId xmlns:a16="http://schemas.microsoft.com/office/drawing/2014/main" id="{78D0384A-D3C3-D9A4-F4F7-00FDB741ABD1}"/>
                </a:ext>
              </a:extLst>
            </p:cNvPr>
            <p:cNvSpPr>
              <a:spLocks noChangeAspect="1"/>
            </p:cNvSpPr>
            <p:nvPr/>
          </p:nvSpPr>
          <p:spPr>
            <a:xfrm>
              <a:off x="8857523" y="4258734"/>
              <a:ext cx="108000" cy="108000"/>
            </a:xfrm>
            <a:prstGeom prst="ellipse">
              <a:avLst/>
            </a:prstGeom>
            <a:solidFill>
              <a:schemeClr val="accent1"/>
            </a:solidFill>
            <a:ln w="9525" cap="flat" cmpd="sng" algn="ctr">
              <a:solidFill>
                <a:schemeClr val="tx1"/>
              </a:solidFill>
              <a:prstDash val="solid"/>
            </a:ln>
            <a:effectLst/>
          </p:spPr>
          <p:txBody>
            <a:bodyPr rtlCol="0" anchor="ctr"/>
            <a:lstStyle/>
            <a:p>
              <a:pPr algn="ctr" fontAlgn="base">
                <a:spcBef>
                  <a:spcPct val="0"/>
                </a:spcBef>
                <a:spcAft>
                  <a:spcPct val="0"/>
                </a:spcAft>
              </a:pPr>
              <a:endParaRPr kumimoji="1" lang="en-US" sz="2000" b="1" kern="0" dirty="0">
                <a:solidFill>
                  <a:prstClr val="black"/>
                </a:solidFill>
              </a:endParaRPr>
            </a:p>
          </p:txBody>
        </p:sp>
        <p:sp>
          <p:nvSpPr>
            <p:cNvPr id="69" name="Ellipse 68">
              <a:extLst>
                <a:ext uri="{FF2B5EF4-FFF2-40B4-BE49-F238E27FC236}">
                  <a16:creationId xmlns:a16="http://schemas.microsoft.com/office/drawing/2014/main" id="{31F7882C-0865-2787-5CD4-50CFAE91D5CD}"/>
                </a:ext>
              </a:extLst>
            </p:cNvPr>
            <p:cNvSpPr>
              <a:spLocks noChangeAspect="1"/>
            </p:cNvSpPr>
            <p:nvPr/>
          </p:nvSpPr>
          <p:spPr>
            <a:xfrm>
              <a:off x="8857523" y="4645001"/>
              <a:ext cx="108000" cy="108000"/>
            </a:xfrm>
            <a:prstGeom prst="ellipse">
              <a:avLst/>
            </a:prstGeom>
            <a:solidFill>
              <a:schemeClr val="accent1"/>
            </a:solidFill>
            <a:ln w="9525" cap="flat" cmpd="sng" algn="ctr">
              <a:solidFill>
                <a:schemeClr val="tx1"/>
              </a:solidFill>
              <a:prstDash val="solid"/>
            </a:ln>
            <a:effectLst/>
          </p:spPr>
          <p:txBody>
            <a:bodyPr rtlCol="0" anchor="ctr"/>
            <a:lstStyle/>
            <a:p>
              <a:pPr algn="ctr" fontAlgn="base">
                <a:spcBef>
                  <a:spcPct val="0"/>
                </a:spcBef>
                <a:spcAft>
                  <a:spcPct val="0"/>
                </a:spcAft>
              </a:pPr>
              <a:endParaRPr kumimoji="1" lang="en-US" sz="2000" b="1" kern="0">
                <a:solidFill>
                  <a:prstClr val="black"/>
                </a:solidFill>
              </a:endParaRPr>
            </a:p>
          </p:txBody>
        </p:sp>
        <p:sp>
          <p:nvSpPr>
            <p:cNvPr id="70" name="Textfeld 69">
              <a:extLst>
                <a:ext uri="{FF2B5EF4-FFF2-40B4-BE49-F238E27FC236}">
                  <a16:creationId xmlns:a16="http://schemas.microsoft.com/office/drawing/2014/main" id="{F0BF551A-CEF7-FD28-415B-4BF62FDC283B}"/>
                </a:ext>
              </a:extLst>
            </p:cNvPr>
            <p:cNvSpPr txBox="1"/>
            <p:nvPr/>
          </p:nvSpPr>
          <p:spPr>
            <a:xfrm>
              <a:off x="8906296" y="4377241"/>
              <a:ext cx="1114848" cy="246221"/>
            </a:xfrm>
            <a:prstGeom prst="rect">
              <a:avLst/>
            </a:prstGeom>
            <a:noFill/>
          </p:spPr>
          <p:txBody>
            <a:bodyPr wrap="square" rtlCol="0">
              <a:spAutoFit/>
            </a:bodyPr>
            <a:lstStyle/>
            <a:p>
              <a:pPr fontAlgn="base">
                <a:spcBef>
                  <a:spcPct val="0"/>
                </a:spcBef>
                <a:spcAft>
                  <a:spcPct val="0"/>
                </a:spcAft>
              </a:pPr>
              <a:r>
                <a:rPr kumimoji="1" lang="de-DE" sz="1000" b="1" dirty="0" err="1">
                  <a:solidFill>
                    <a:srgbClr val="4F81BD"/>
                  </a:solidFill>
                  <a:cs typeface="Arial" charset="0"/>
                </a:rPr>
                <a:t>ObjectProperty</a:t>
              </a:r>
              <a:endParaRPr kumimoji="1" lang="de-DE" sz="1000" b="1" dirty="0">
                <a:solidFill>
                  <a:srgbClr val="4F81BD"/>
                </a:solidFill>
                <a:cs typeface="Arial" charset="0"/>
              </a:endParaRPr>
            </a:p>
          </p:txBody>
        </p:sp>
        <p:sp>
          <p:nvSpPr>
            <p:cNvPr id="71" name="Textfeld 70">
              <a:extLst>
                <a:ext uri="{FF2B5EF4-FFF2-40B4-BE49-F238E27FC236}">
                  <a16:creationId xmlns:a16="http://schemas.microsoft.com/office/drawing/2014/main" id="{8AECD0C5-3B61-3230-1CA8-0B5C570443BE}"/>
                </a:ext>
              </a:extLst>
            </p:cNvPr>
            <p:cNvSpPr txBox="1"/>
            <p:nvPr/>
          </p:nvSpPr>
          <p:spPr>
            <a:xfrm>
              <a:off x="8915017" y="4182265"/>
              <a:ext cx="590226" cy="246221"/>
            </a:xfrm>
            <a:prstGeom prst="rect">
              <a:avLst/>
            </a:prstGeom>
            <a:noFill/>
          </p:spPr>
          <p:txBody>
            <a:bodyPr wrap="none" rtlCol="0">
              <a:spAutoFit/>
            </a:bodyPr>
            <a:lstStyle/>
            <a:p>
              <a:r>
                <a:rPr lang="de-DE" sz="1000" i="1" dirty="0"/>
                <a:t>Domain</a:t>
              </a:r>
            </a:p>
          </p:txBody>
        </p:sp>
        <p:sp>
          <p:nvSpPr>
            <p:cNvPr id="72" name="Textfeld 71">
              <a:extLst>
                <a:ext uri="{FF2B5EF4-FFF2-40B4-BE49-F238E27FC236}">
                  <a16:creationId xmlns:a16="http://schemas.microsoft.com/office/drawing/2014/main" id="{791A06A5-DBE8-0B3E-5366-11E1E47358C6}"/>
                </a:ext>
              </a:extLst>
            </p:cNvPr>
            <p:cNvSpPr txBox="1"/>
            <p:nvPr/>
          </p:nvSpPr>
          <p:spPr>
            <a:xfrm>
              <a:off x="8906925" y="4576879"/>
              <a:ext cx="506870" cy="246221"/>
            </a:xfrm>
            <a:prstGeom prst="rect">
              <a:avLst/>
            </a:prstGeom>
            <a:noFill/>
          </p:spPr>
          <p:txBody>
            <a:bodyPr wrap="none" rtlCol="0">
              <a:spAutoFit/>
            </a:bodyPr>
            <a:lstStyle/>
            <a:p>
              <a:r>
                <a:rPr lang="de-DE" sz="1000" i="1" dirty="0"/>
                <a:t>Range</a:t>
              </a:r>
            </a:p>
          </p:txBody>
        </p:sp>
      </p:grpSp>
      <p:sp>
        <p:nvSpPr>
          <p:cNvPr id="138" name="Textfeld 137">
            <a:extLst>
              <a:ext uri="{FF2B5EF4-FFF2-40B4-BE49-F238E27FC236}">
                <a16:creationId xmlns:a16="http://schemas.microsoft.com/office/drawing/2014/main" id="{15D56324-E6F3-4829-8801-BB51F6D6ECDD}"/>
              </a:ext>
            </a:extLst>
          </p:cNvPr>
          <p:cNvSpPr txBox="1"/>
          <p:nvPr/>
        </p:nvSpPr>
        <p:spPr>
          <a:xfrm>
            <a:off x="7937627" y="1720835"/>
            <a:ext cx="1334020" cy="246221"/>
          </a:xfrm>
          <a:prstGeom prst="rect">
            <a:avLst/>
          </a:prstGeom>
          <a:solidFill>
            <a:schemeClr val="bg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de-DE" sz="1000" b="1" i="0" u="none" strike="noStrike" kern="0" cap="none" spc="0" normalizeH="0" baseline="0" noProof="0" dirty="0" err="1">
                <a:ln>
                  <a:noFill/>
                </a:ln>
                <a:solidFill>
                  <a:srgbClr val="4F81BD"/>
                </a:solidFill>
                <a:effectLst/>
                <a:uLnTx/>
                <a:uFillTx/>
                <a:latin typeface="Arial" charset="0"/>
                <a:cs typeface="Arial" charset="0"/>
              </a:rPr>
              <a:t>Has_Data_Element</a:t>
            </a:r>
            <a:endParaRPr kumimoji="1" lang="de-DE" sz="1000" b="1" i="0" u="none" strike="noStrike" kern="0" cap="none" spc="0" normalizeH="0" baseline="0" noProof="0" dirty="0">
              <a:ln>
                <a:noFill/>
              </a:ln>
              <a:solidFill>
                <a:srgbClr val="4F81BD"/>
              </a:solidFill>
              <a:effectLst/>
              <a:uLnTx/>
              <a:uFillTx/>
              <a:latin typeface="Arial" charset="0"/>
              <a:cs typeface="Arial" charset="0"/>
            </a:endParaRPr>
          </a:p>
        </p:txBody>
      </p:sp>
      <p:sp>
        <p:nvSpPr>
          <p:cNvPr id="111" name="Textfeld 110">
            <a:extLst>
              <a:ext uri="{FF2B5EF4-FFF2-40B4-BE49-F238E27FC236}">
                <a16:creationId xmlns:a16="http://schemas.microsoft.com/office/drawing/2014/main" id="{B83E5D4F-25BA-4D50-AF42-23B927A9C7FB}"/>
              </a:ext>
            </a:extLst>
          </p:cNvPr>
          <p:cNvSpPr txBox="1"/>
          <p:nvPr/>
        </p:nvSpPr>
        <p:spPr>
          <a:xfrm>
            <a:off x="7664989" y="4542008"/>
            <a:ext cx="1156086" cy="246221"/>
          </a:xfrm>
          <a:prstGeom prst="rect">
            <a:avLst/>
          </a:prstGeom>
          <a:solidFill>
            <a:schemeClr val="bg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de-DE" sz="1000" b="1" i="0" u="none" strike="noStrike" kern="0" cap="none" spc="0" normalizeH="0" baseline="0" noProof="0" dirty="0" err="1">
                <a:ln>
                  <a:noFill/>
                </a:ln>
                <a:solidFill>
                  <a:srgbClr val="00B050"/>
                </a:solidFill>
                <a:effectLst/>
                <a:uLnTx/>
                <a:uFillTx/>
                <a:latin typeface="Arial" charset="0"/>
                <a:cs typeface="Arial" charset="0"/>
              </a:rPr>
              <a:t>Preferred_name</a:t>
            </a:r>
            <a:endParaRPr kumimoji="1" lang="de-DE" sz="1000" b="1" i="0" u="none" strike="noStrike" kern="0" cap="none" spc="0" normalizeH="0" baseline="0" noProof="0" dirty="0">
              <a:ln>
                <a:noFill/>
              </a:ln>
              <a:solidFill>
                <a:srgbClr val="00B050"/>
              </a:solidFill>
              <a:effectLst/>
              <a:uLnTx/>
              <a:uFillTx/>
              <a:latin typeface="Arial" charset="0"/>
              <a:cs typeface="Arial" charset="0"/>
            </a:endParaRPr>
          </a:p>
        </p:txBody>
      </p:sp>
      <p:sp>
        <p:nvSpPr>
          <p:cNvPr id="131" name="Textfeld 130">
            <a:extLst>
              <a:ext uri="{FF2B5EF4-FFF2-40B4-BE49-F238E27FC236}">
                <a16:creationId xmlns:a16="http://schemas.microsoft.com/office/drawing/2014/main" id="{27D583C2-4DE8-49CE-97B1-DC301931FF74}"/>
              </a:ext>
            </a:extLst>
          </p:cNvPr>
          <p:cNvSpPr txBox="1"/>
          <p:nvPr/>
        </p:nvSpPr>
        <p:spPr>
          <a:xfrm>
            <a:off x="8991896" y="4514741"/>
            <a:ext cx="524503" cy="246221"/>
          </a:xfrm>
          <a:prstGeom prst="rect">
            <a:avLst/>
          </a:prstGeom>
          <a:solidFill>
            <a:schemeClr val="bg1"/>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de-DE" sz="1000" b="1" i="0" u="none" strike="noStrike" kern="0" cap="none" spc="0" normalizeH="0" baseline="0" noProof="0" dirty="0">
                <a:ln>
                  <a:noFill/>
                </a:ln>
                <a:solidFill>
                  <a:srgbClr val="00B050"/>
                </a:solidFill>
                <a:effectLst/>
                <a:uLnTx/>
                <a:uFillTx/>
                <a:latin typeface="Arial" charset="0"/>
                <a:cs typeface="Arial" charset="0"/>
              </a:rPr>
              <a:t>Value</a:t>
            </a:r>
          </a:p>
        </p:txBody>
      </p:sp>
      <p:sp>
        <p:nvSpPr>
          <p:cNvPr id="124" name="Textplatzhalter 5">
            <a:extLst>
              <a:ext uri="{FF2B5EF4-FFF2-40B4-BE49-F238E27FC236}">
                <a16:creationId xmlns:a16="http://schemas.microsoft.com/office/drawing/2014/main" id="{5044104C-EBA7-C98B-92B0-9ECA2AA1BC7E}"/>
              </a:ext>
            </a:extLst>
          </p:cNvPr>
          <p:cNvSpPr>
            <a:spLocks noGrp="1"/>
          </p:cNvSpPr>
          <p:nvPr>
            <p:ph idx="10"/>
          </p:nvPr>
        </p:nvSpPr>
        <p:spPr>
          <a:xfrm>
            <a:off x="6235700" y="1013590"/>
            <a:ext cx="5547328" cy="405636"/>
          </a:xfrm>
          <a:prstGeom prst="rect">
            <a:avLst/>
          </a:prstGeom>
        </p:spPr>
        <p:txBody>
          <a:bodyPr>
            <a:normAutofit/>
          </a:bodyPr>
          <a:lstStyle/>
          <a:p>
            <a:r>
              <a:rPr lang="en-US" sz="1800" noProof="0" dirty="0"/>
              <a:t>Example Graph</a:t>
            </a:r>
          </a:p>
        </p:txBody>
      </p:sp>
    </p:spTree>
    <p:extLst>
      <p:ext uri="{BB962C8B-B14F-4D97-AF65-F5344CB8AC3E}">
        <p14:creationId xmlns:p14="http://schemas.microsoft.com/office/powerpoint/2010/main" val="86714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xEl>
                                              <p:pRg st="3" end="3"/>
                                            </p:txEl>
                                          </p:spTgt>
                                        </p:tgtEl>
                                        <p:attrNameLst>
                                          <p:attrName>style.visibility</p:attrName>
                                        </p:attrNameLst>
                                      </p:cBhvr>
                                      <p:to>
                                        <p:strVal val="visible"/>
                                      </p:to>
                                    </p:set>
                                    <p:animEffect transition="in" filter="fade">
                                      <p:cBhvr>
                                        <p:cTn id="7" dur="500"/>
                                        <p:tgtEl>
                                          <p:spTgt spid="5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xEl>
                                              <p:pRg st="5" end="5"/>
                                            </p:txEl>
                                          </p:spTgt>
                                        </p:tgtEl>
                                        <p:attrNameLst>
                                          <p:attrName>style.visibility</p:attrName>
                                        </p:attrNameLst>
                                      </p:cBhvr>
                                      <p:to>
                                        <p:strVal val="visible"/>
                                      </p:to>
                                    </p:set>
                                    <p:animEffect transition="in" filter="fade">
                                      <p:cBhvr>
                                        <p:cTn id="12" dur="500"/>
                                        <p:tgtEl>
                                          <p:spTgt spid="57">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7">
                                            <p:txEl>
                                              <p:pRg st="6" end="6"/>
                                            </p:txEl>
                                          </p:spTgt>
                                        </p:tgtEl>
                                        <p:attrNameLst>
                                          <p:attrName>style.visibility</p:attrName>
                                        </p:attrNameLst>
                                      </p:cBhvr>
                                      <p:to>
                                        <p:strVal val="visible"/>
                                      </p:to>
                                    </p:set>
                                    <p:animEffect transition="in" filter="fade">
                                      <p:cBhvr>
                                        <p:cTn id="15" dur="500"/>
                                        <p:tgtEl>
                                          <p:spTgt spid="57">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7">
                                            <p:txEl>
                                              <p:pRg st="7" end="7"/>
                                            </p:txEl>
                                          </p:spTgt>
                                        </p:tgtEl>
                                        <p:attrNameLst>
                                          <p:attrName>style.visibility</p:attrName>
                                        </p:attrNameLst>
                                      </p:cBhvr>
                                      <p:to>
                                        <p:strVal val="visible"/>
                                      </p:to>
                                    </p:set>
                                    <p:animEffect transition="in" filter="fade">
                                      <p:cBhvr>
                                        <p:cTn id="18" dur="500"/>
                                        <p:tgtEl>
                                          <p:spTgt spid="57">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7">
                                            <p:txEl>
                                              <p:pRg st="8" end="8"/>
                                            </p:txEl>
                                          </p:spTgt>
                                        </p:tgtEl>
                                        <p:attrNameLst>
                                          <p:attrName>style.visibility</p:attrName>
                                        </p:attrNameLst>
                                      </p:cBhvr>
                                      <p:to>
                                        <p:strVal val="visible"/>
                                      </p:to>
                                    </p:set>
                                    <p:animEffect transition="in" filter="fade">
                                      <p:cBhvr>
                                        <p:cTn id="21" dur="500"/>
                                        <p:tgtEl>
                                          <p:spTgt spid="57">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7">
                                            <p:txEl>
                                              <p:pRg st="9" end="9"/>
                                            </p:txEl>
                                          </p:spTgt>
                                        </p:tgtEl>
                                        <p:attrNameLst>
                                          <p:attrName>style.visibility</p:attrName>
                                        </p:attrNameLst>
                                      </p:cBhvr>
                                      <p:to>
                                        <p:strVal val="visible"/>
                                      </p:to>
                                    </p:set>
                                    <p:animEffect transition="in" filter="fade">
                                      <p:cBhvr>
                                        <p:cTn id="24" dur="500"/>
                                        <p:tgtEl>
                                          <p:spTgt spid="57">
                                            <p:txEl>
                                              <p:pRg st="9" end="9"/>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7">
                                            <p:txEl>
                                              <p:pRg st="11" end="11"/>
                                            </p:txEl>
                                          </p:spTgt>
                                        </p:tgtEl>
                                        <p:attrNameLst>
                                          <p:attrName>style.visibility</p:attrName>
                                        </p:attrNameLst>
                                      </p:cBhvr>
                                      <p:to>
                                        <p:strVal val="visible"/>
                                      </p:to>
                                    </p:set>
                                    <p:animEffect transition="in" filter="fade">
                                      <p:cBhvr>
                                        <p:cTn id="29" dur="500"/>
                                        <p:tgtEl>
                                          <p:spTgt spid="57">
                                            <p:txEl>
                                              <p:pRg st="11" end="1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fade">
                                      <p:cBhvr>
                                        <p:cTn id="43" dur="500"/>
                                        <p:tgtEl>
                                          <p:spTgt spid="8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fade">
                                      <p:cBhvr>
                                        <p:cTn id="46" dur="500"/>
                                        <p:tgtEl>
                                          <p:spTgt spid="8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nodeType="with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par>
                                <p:cTn id="59" presetID="10" presetClass="entr" presetSubtype="0" fill="hold" nodeType="withEffect">
                                  <p:stCondLst>
                                    <p:cond delay="0"/>
                                  </p:stCondLst>
                                  <p:childTnLst>
                                    <p:set>
                                      <p:cBhvr>
                                        <p:cTn id="60" dur="1" fill="hold">
                                          <p:stCondLst>
                                            <p:cond delay="0"/>
                                          </p:stCondLst>
                                        </p:cTn>
                                        <p:tgtEl>
                                          <p:spTgt spid="89"/>
                                        </p:tgtEl>
                                        <p:attrNameLst>
                                          <p:attrName>style.visibility</p:attrName>
                                        </p:attrNameLst>
                                      </p:cBhvr>
                                      <p:to>
                                        <p:strVal val="visible"/>
                                      </p:to>
                                    </p:set>
                                    <p:animEffect transition="in" filter="fade">
                                      <p:cBhvr>
                                        <p:cTn id="61" dur="500"/>
                                        <p:tgtEl>
                                          <p:spTgt spid="8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500"/>
                                        <p:tgtEl>
                                          <p:spTgt spid="8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fade">
                                      <p:cBhvr>
                                        <p:cTn id="67" dur="500"/>
                                        <p:tgtEl>
                                          <p:spTgt spid="9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1"/>
                                        </p:tgtEl>
                                        <p:attrNameLst>
                                          <p:attrName>style.visibility</p:attrName>
                                        </p:attrNameLst>
                                      </p:cBhvr>
                                      <p:to>
                                        <p:strVal val="visible"/>
                                      </p:to>
                                    </p:set>
                                    <p:animEffect transition="in" filter="fade">
                                      <p:cBhvr>
                                        <p:cTn id="70" dur="500"/>
                                        <p:tgtEl>
                                          <p:spTgt spid="91"/>
                                        </p:tgtEl>
                                      </p:cBhvr>
                                    </p:animEffect>
                                  </p:childTnLst>
                                </p:cTn>
                              </p:par>
                              <p:par>
                                <p:cTn id="71" presetID="10" presetClass="entr" presetSubtype="0" fill="hold" nodeType="with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fade">
                                      <p:cBhvr>
                                        <p:cTn id="73" dur="500"/>
                                        <p:tgtEl>
                                          <p:spTgt spid="9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4"/>
                                        </p:tgtEl>
                                        <p:attrNameLst>
                                          <p:attrName>style.visibility</p:attrName>
                                        </p:attrNameLst>
                                      </p:cBhvr>
                                      <p:to>
                                        <p:strVal val="visible"/>
                                      </p:to>
                                    </p:set>
                                    <p:animEffect transition="in" filter="fade">
                                      <p:cBhvr>
                                        <p:cTn id="76" dur="500"/>
                                        <p:tgtEl>
                                          <p:spTgt spid="9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5"/>
                                        </p:tgtEl>
                                        <p:attrNameLst>
                                          <p:attrName>style.visibility</p:attrName>
                                        </p:attrNameLst>
                                      </p:cBhvr>
                                      <p:to>
                                        <p:strVal val="visible"/>
                                      </p:to>
                                    </p:set>
                                    <p:animEffect transition="in" filter="fade">
                                      <p:cBhvr>
                                        <p:cTn id="79" dur="500"/>
                                        <p:tgtEl>
                                          <p:spTgt spid="95"/>
                                        </p:tgtEl>
                                      </p:cBhvr>
                                    </p:animEffect>
                                  </p:childTnLst>
                                </p:cTn>
                              </p:par>
                              <p:par>
                                <p:cTn id="80" presetID="10" presetClass="entr" presetSubtype="0" fill="hold" nodeType="withEffect">
                                  <p:stCondLst>
                                    <p:cond delay="0"/>
                                  </p:stCondLst>
                                  <p:childTnLst>
                                    <p:set>
                                      <p:cBhvr>
                                        <p:cTn id="81" dur="1" fill="hold">
                                          <p:stCondLst>
                                            <p:cond delay="0"/>
                                          </p:stCondLst>
                                        </p:cTn>
                                        <p:tgtEl>
                                          <p:spTgt spid="109"/>
                                        </p:tgtEl>
                                        <p:attrNameLst>
                                          <p:attrName>style.visibility</p:attrName>
                                        </p:attrNameLst>
                                      </p:cBhvr>
                                      <p:to>
                                        <p:strVal val="visible"/>
                                      </p:to>
                                    </p:set>
                                    <p:animEffect transition="in" filter="fade">
                                      <p:cBhvr>
                                        <p:cTn id="82" dur="500"/>
                                        <p:tgtEl>
                                          <p:spTgt spid="10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10"/>
                                        </p:tgtEl>
                                        <p:attrNameLst>
                                          <p:attrName>style.visibility</p:attrName>
                                        </p:attrNameLst>
                                      </p:cBhvr>
                                      <p:to>
                                        <p:strVal val="visible"/>
                                      </p:to>
                                    </p:set>
                                    <p:animEffect transition="in" filter="fade">
                                      <p:cBhvr>
                                        <p:cTn id="85" dur="500"/>
                                        <p:tgtEl>
                                          <p:spTgt spid="110"/>
                                        </p:tgtEl>
                                      </p:cBhvr>
                                    </p:animEffect>
                                  </p:childTnLst>
                                </p:cTn>
                              </p:par>
                              <p:par>
                                <p:cTn id="86" presetID="10" presetClass="entr" presetSubtype="0" fill="hold" nodeType="withEffect">
                                  <p:stCondLst>
                                    <p:cond delay="0"/>
                                  </p:stCondLst>
                                  <p:childTnLst>
                                    <p:set>
                                      <p:cBhvr>
                                        <p:cTn id="87" dur="1" fill="hold">
                                          <p:stCondLst>
                                            <p:cond delay="0"/>
                                          </p:stCondLst>
                                        </p:cTn>
                                        <p:tgtEl>
                                          <p:spTgt spid="113"/>
                                        </p:tgtEl>
                                        <p:attrNameLst>
                                          <p:attrName>style.visibility</p:attrName>
                                        </p:attrNameLst>
                                      </p:cBhvr>
                                      <p:to>
                                        <p:strVal val="visible"/>
                                      </p:to>
                                    </p:set>
                                    <p:animEffect transition="in" filter="fade">
                                      <p:cBhvr>
                                        <p:cTn id="88" dur="500"/>
                                        <p:tgtEl>
                                          <p:spTgt spid="11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14"/>
                                        </p:tgtEl>
                                        <p:attrNameLst>
                                          <p:attrName>style.visibility</p:attrName>
                                        </p:attrNameLst>
                                      </p:cBhvr>
                                      <p:to>
                                        <p:strVal val="visible"/>
                                      </p:to>
                                    </p:set>
                                    <p:animEffect transition="in" filter="fade">
                                      <p:cBhvr>
                                        <p:cTn id="91" dur="500"/>
                                        <p:tgtEl>
                                          <p:spTgt spid="11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15"/>
                                        </p:tgtEl>
                                        <p:attrNameLst>
                                          <p:attrName>style.visibility</p:attrName>
                                        </p:attrNameLst>
                                      </p:cBhvr>
                                      <p:to>
                                        <p:strVal val="visible"/>
                                      </p:to>
                                    </p:set>
                                    <p:animEffect transition="in" filter="fade">
                                      <p:cBhvr>
                                        <p:cTn id="94" dur="500"/>
                                        <p:tgtEl>
                                          <p:spTgt spid="115"/>
                                        </p:tgtEl>
                                      </p:cBhvr>
                                    </p:animEffect>
                                  </p:childTnLst>
                                </p:cTn>
                              </p:par>
                              <p:par>
                                <p:cTn id="95" presetID="10" presetClass="entr" presetSubtype="0" fill="hold" nodeType="withEffect">
                                  <p:stCondLst>
                                    <p:cond delay="0"/>
                                  </p:stCondLst>
                                  <p:childTnLst>
                                    <p:set>
                                      <p:cBhvr>
                                        <p:cTn id="96" dur="1" fill="hold">
                                          <p:stCondLst>
                                            <p:cond delay="0"/>
                                          </p:stCondLst>
                                        </p:cTn>
                                        <p:tgtEl>
                                          <p:spTgt spid="117"/>
                                        </p:tgtEl>
                                        <p:attrNameLst>
                                          <p:attrName>style.visibility</p:attrName>
                                        </p:attrNameLst>
                                      </p:cBhvr>
                                      <p:to>
                                        <p:strVal val="visible"/>
                                      </p:to>
                                    </p:set>
                                    <p:animEffect transition="in" filter="fade">
                                      <p:cBhvr>
                                        <p:cTn id="97" dur="500"/>
                                        <p:tgtEl>
                                          <p:spTgt spid="11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18"/>
                                        </p:tgtEl>
                                        <p:attrNameLst>
                                          <p:attrName>style.visibility</p:attrName>
                                        </p:attrNameLst>
                                      </p:cBhvr>
                                      <p:to>
                                        <p:strVal val="visible"/>
                                      </p:to>
                                    </p:set>
                                    <p:animEffect transition="in" filter="fade">
                                      <p:cBhvr>
                                        <p:cTn id="100" dur="500"/>
                                        <p:tgtEl>
                                          <p:spTgt spid="11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19"/>
                                        </p:tgtEl>
                                        <p:attrNameLst>
                                          <p:attrName>style.visibility</p:attrName>
                                        </p:attrNameLst>
                                      </p:cBhvr>
                                      <p:to>
                                        <p:strVal val="visible"/>
                                      </p:to>
                                    </p:set>
                                    <p:animEffect transition="in" filter="fade">
                                      <p:cBhvr>
                                        <p:cTn id="103" dur="500"/>
                                        <p:tgtEl>
                                          <p:spTgt spid="11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28"/>
                                        </p:tgtEl>
                                        <p:attrNameLst>
                                          <p:attrName>style.visibility</p:attrName>
                                        </p:attrNameLst>
                                      </p:cBhvr>
                                      <p:to>
                                        <p:strVal val="visible"/>
                                      </p:to>
                                    </p:set>
                                    <p:animEffect transition="in" filter="fade">
                                      <p:cBhvr>
                                        <p:cTn id="106" dur="500"/>
                                        <p:tgtEl>
                                          <p:spTgt spid="128"/>
                                        </p:tgtEl>
                                      </p:cBhvr>
                                    </p:animEffect>
                                  </p:childTnLst>
                                </p:cTn>
                              </p:par>
                              <p:par>
                                <p:cTn id="107" presetID="10" presetClass="entr" presetSubtype="0" fill="hold" nodeType="withEffect">
                                  <p:stCondLst>
                                    <p:cond delay="0"/>
                                  </p:stCondLst>
                                  <p:childTnLst>
                                    <p:set>
                                      <p:cBhvr>
                                        <p:cTn id="108" dur="1" fill="hold">
                                          <p:stCondLst>
                                            <p:cond delay="0"/>
                                          </p:stCondLst>
                                        </p:cTn>
                                        <p:tgtEl>
                                          <p:spTgt spid="130"/>
                                        </p:tgtEl>
                                        <p:attrNameLst>
                                          <p:attrName>style.visibility</p:attrName>
                                        </p:attrNameLst>
                                      </p:cBhvr>
                                      <p:to>
                                        <p:strVal val="visible"/>
                                      </p:to>
                                    </p:set>
                                    <p:animEffect transition="in" filter="fade">
                                      <p:cBhvr>
                                        <p:cTn id="109" dur="500"/>
                                        <p:tgtEl>
                                          <p:spTgt spid="13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2"/>
                                        </p:tgtEl>
                                        <p:attrNameLst>
                                          <p:attrName>style.visibility</p:attrName>
                                        </p:attrNameLst>
                                      </p:cBhvr>
                                      <p:to>
                                        <p:strVal val="visible"/>
                                      </p:to>
                                    </p:set>
                                    <p:animEffect transition="in" filter="fade">
                                      <p:cBhvr>
                                        <p:cTn id="112" dur="500"/>
                                        <p:tgtEl>
                                          <p:spTgt spid="13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34"/>
                                        </p:tgtEl>
                                        <p:attrNameLst>
                                          <p:attrName>style.visibility</p:attrName>
                                        </p:attrNameLst>
                                      </p:cBhvr>
                                      <p:to>
                                        <p:strVal val="visible"/>
                                      </p:to>
                                    </p:set>
                                    <p:animEffect transition="in" filter="fade">
                                      <p:cBhvr>
                                        <p:cTn id="115" dur="500"/>
                                        <p:tgtEl>
                                          <p:spTgt spid="1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35"/>
                                        </p:tgtEl>
                                        <p:attrNameLst>
                                          <p:attrName>style.visibility</p:attrName>
                                        </p:attrNameLst>
                                      </p:cBhvr>
                                      <p:to>
                                        <p:strVal val="visible"/>
                                      </p:to>
                                    </p:set>
                                    <p:animEffect transition="in" filter="fade">
                                      <p:cBhvr>
                                        <p:cTn id="118" dur="500"/>
                                        <p:tgtEl>
                                          <p:spTgt spid="13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36"/>
                                        </p:tgtEl>
                                        <p:attrNameLst>
                                          <p:attrName>style.visibility</p:attrName>
                                        </p:attrNameLst>
                                      </p:cBhvr>
                                      <p:to>
                                        <p:strVal val="visible"/>
                                      </p:to>
                                    </p:set>
                                    <p:animEffect transition="in" filter="fade">
                                      <p:cBhvr>
                                        <p:cTn id="121" dur="500"/>
                                        <p:tgtEl>
                                          <p:spTgt spid="136"/>
                                        </p:tgtEl>
                                      </p:cBhvr>
                                    </p:animEffect>
                                  </p:childTnLst>
                                </p:cTn>
                              </p:par>
                              <p:par>
                                <p:cTn id="122" presetID="10" presetClass="entr" presetSubtype="0" fill="hold" nodeType="withEffect">
                                  <p:stCondLst>
                                    <p:cond delay="0"/>
                                  </p:stCondLst>
                                  <p:childTnLst>
                                    <p:set>
                                      <p:cBhvr>
                                        <p:cTn id="123" dur="1" fill="hold">
                                          <p:stCondLst>
                                            <p:cond delay="0"/>
                                          </p:stCondLst>
                                        </p:cTn>
                                        <p:tgtEl>
                                          <p:spTgt spid="137"/>
                                        </p:tgtEl>
                                        <p:attrNameLst>
                                          <p:attrName>style.visibility</p:attrName>
                                        </p:attrNameLst>
                                      </p:cBhvr>
                                      <p:to>
                                        <p:strVal val="visible"/>
                                      </p:to>
                                    </p:set>
                                    <p:animEffect transition="in" filter="fade">
                                      <p:cBhvr>
                                        <p:cTn id="124" dur="500"/>
                                        <p:tgtEl>
                                          <p:spTgt spid="13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39"/>
                                        </p:tgtEl>
                                        <p:attrNameLst>
                                          <p:attrName>style.visibility</p:attrName>
                                        </p:attrNameLst>
                                      </p:cBhvr>
                                      <p:to>
                                        <p:strVal val="visible"/>
                                      </p:to>
                                    </p:set>
                                    <p:animEffect transition="in" filter="fade">
                                      <p:cBhvr>
                                        <p:cTn id="127" dur="500"/>
                                        <p:tgtEl>
                                          <p:spTgt spid="139"/>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40"/>
                                        </p:tgtEl>
                                        <p:attrNameLst>
                                          <p:attrName>style.visibility</p:attrName>
                                        </p:attrNameLst>
                                      </p:cBhvr>
                                      <p:to>
                                        <p:strVal val="visible"/>
                                      </p:to>
                                    </p:set>
                                    <p:animEffect transition="in" filter="fade">
                                      <p:cBhvr>
                                        <p:cTn id="130" dur="500"/>
                                        <p:tgtEl>
                                          <p:spTgt spid="140"/>
                                        </p:tgtEl>
                                      </p:cBhvr>
                                    </p:animEffect>
                                  </p:childTnLst>
                                </p:cTn>
                              </p:par>
                              <p:par>
                                <p:cTn id="131" presetID="10" presetClass="entr" presetSubtype="0" fill="hold" nodeType="withEffect">
                                  <p:stCondLst>
                                    <p:cond delay="0"/>
                                  </p:stCondLst>
                                  <p:childTnLst>
                                    <p:set>
                                      <p:cBhvr>
                                        <p:cTn id="132" dur="1" fill="hold">
                                          <p:stCondLst>
                                            <p:cond delay="0"/>
                                          </p:stCondLst>
                                        </p:cTn>
                                        <p:tgtEl>
                                          <p:spTgt spid="74"/>
                                        </p:tgtEl>
                                        <p:attrNameLst>
                                          <p:attrName>style.visibility</p:attrName>
                                        </p:attrNameLst>
                                      </p:cBhvr>
                                      <p:to>
                                        <p:strVal val="visible"/>
                                      </p:to>
                                    </p:set>
                                    <p:animEffect transition="in" filter="fade">
                                      <p:cBhvr>
                                        <p:cTn id="133" dur="500"/>
                                        <p:tgtEl>
                                          <p:spTgt spid="74"/>
                                        </p:tgtEl>
                                      </p:cBhvr>
                                    </p:animEffect>
                                  </p:childTnLst>
                                </p:cTn>
                              </p:par>
                              <p:par>
                                <p:cTn id="134" presetID="10" presetClass="entr" presetSubtype="0" fill="hold"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fade">
                                      <p:cBhvr>
                                        <p:cTn id="136" dur="500"/>
                                        <p:tgtEl>
                                          <p:spTgt spid="62"/>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38"/>
                                        </p:tgtEl>
                                        <p:attrNameLst>
                                          <p:attrName>style.visibility</p:attrName>
                                        </p:attrNameLst>
                                      </p:cBhvr>
                                      <p:to>
                                        <p:strVal val="visible"/>
                                      </p:to>
                                    </p:set>
                                    <p:animEffect transition="in" filter="fade">
                                      <p:cBhvr>
                                        <p:cTn id="139" dur="500"/>
                                        <p:tgtEl>
                                          <p:spTgt spid="138"/>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11"/>
                                        </p:tgtEl>
                                        <p:attrNameLst>
                                          <p:attrName>style.visibility</p:attrName>
                                        </p:attrNameLst>
                                      </p:cBhvr>
                                      <p:to>
                                        <p:strVal val="visible"/>
                                      </p:to>
                                    </p:set>
                                    <p:animEffect transition="in" filter="fade">
                                      <p:cBhvr>
                                        <p:cTn id="142" dur="500"/>
                                        <p:tgtEl>
                                          <p:spTgt spid="111"/>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31"/>
                                        </p:tgtEl>
                                        <p:attrNameLst>
                                          <p:attrName>style.visibility</p:attrName>
                                        </p:attrNameLst>
                                      </p:cBhvr>
                                      <p:to>
                                        <p:strVal val="visible"/>
                                      </p:to>
                                    </p:set>
                                    <p:animEffect transition="in" filter="fade">
                                      <p:cBhvr>
                                        <p:cTn id="145" dur="500"/>
                                        <p:tgtEl>
                                          <p:spTgt spid="131"/>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24">
                                            <p:txEl>
                                              <p:pRg st="0" end="0"/>
                                            </p:txEl>
                                          </p:spTgt>
                                        </p:tgtEl>
                                        <p:attrNameLst>
                                          <p:attrName>style.visibility</p:attrName>
                                        </p:attrNameLst>
                                      </p:cBhvr>
                                      <p:to>
                                        <p:strVal val="visible"/>
                                      </p:to>
                                    </p:set>
                                    <p:animEffect transition="in" filter="fade">
                                      <p:cBhvr>
                                        <p:cTn id="148" dur="500"/>
                                        <p:tgtEl>
                                          <p:spTgt spid="1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7" grpId="0" animBg="1"/>
      <p:bldP spid="80" grpId="0"/>
      <p:bldP spid="81" grpId="0"/>
      <p:bldP spid="83" grpId="0" animBg="1"/>
      <p:bldP spid="85" grpId="0"/>
      <p:bldP spid="87" grpId="0"/>
      <p:bldP spid="86" grpId="0" animBg="1"/>
      <p:bldP spid="90" grpId="0"/>
      <p:bldP spid="91" grpId="0"/>
      <p:bldP spid="94" grpId="0"/>
      <p:bldP spid="95" grpId="0"/>
      <p:bldP spid="110" grpId="0"/>
      <p:bldP spid="114" grpId="0"/>
      <p:bldP spid="115" grpId="0"/>
      <p:bldP spid="118" grpId="0"/>
      <p:bldP spid="119" grpId="0"/>
      <p:bldP spid="128" grpId="0"/>
      <p:bldP spid="132" grpId="0" animBg="1"/>
      <p:bldP spid="134" grpId="0" animBg="1"/>
      <p:bldP spid="135" grpId="0"/>
      <p:bldP spid="136" grpId="0"/>
      <p:bldP spid="139" grpId="0"/>
      <p:bldP spid="140" grpId="0"/>
      <p:bldP spid="138" grpId="0" animBg="1"/>
      <p:bldP spid="111" grpId="0" animBg="1"/>
      <p:bldP spid="131" grpId="0" animBg="1"/>
      <p:bldP spid="12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a:extLst>
              <a:ext uri="{FF2B5EF4-FFF2-40B4-BE49-F238E27FC236}">
                <a16:creationId xmlns:a16="http://schemas.microsoft.com/office/drawing/2014/main" id="{1CD7DE2E-6D24-DF86-0FE1-DE5F0C6C935A}"/>
              </a:ext>
            </a:extLst>
          </p:cNvPr>
          <p:cNvSpPr>
            <a:spLocks noGrp="1"/>
          </p:cNvSpPr>
          <p:nvPr>
            <p:ph idx="11"/>
          </p:nvPr>
        </p:nvSpPr>
        <p:spPr>
          <a:xfrm>
            <a:off x="377373" y="1005840"/>
            <a:ext cx="5547328" cy="2935539"/>
          </a:xfrm>
        </p:spPr>
        <p:txBody>
          <a:bodyPr>
            <a:normAutofit/>
          </a:bodyPr>
          <a:lstStyle/>
          <a:p>
            <a:r>
              <a:rPr lang="de-DE" sz="1600" dirty="0"/>
              <a:t>An </a:t>
            </a:r>
            <a:r>
              <a:rPr lang="de-DE" sz="1600" dirty="0" err="1"/>
              <a:t>Ontology</a:t>
            </a:r>
            <a:r>
              <a:rPr lang="de-DE" sz="1600" dirty="0"/>
              <a:t> </a:t>
            </a:r>
            <a:r>
              <a:rPr lang="de-DE" sz="1600" dirty="0" err="1"/>
              <a:t>to</a:t>
            </a:r>
            <a:r>
              <a:rPr lang="de-DE" sz="1600" dirty="0"/>
              <a:t> </a:t>
            </a:r>
            <a:r>
              <a:rPr lang="de-DE" sz="1600" dirty="0" err="1"/>
              <a:t>model</a:t>
            </a:r>
            <a:r>
              <a:rPr lang="de-DE" sz="1600" dirty="0"/>
              <a:t> </a:t>
            </a:r>
            <a:r>
              <a:rPr lang="de-DE" sz="1600" dirty="0" err="1"/>
              <a:t>agents</a:t>
            </a:r>
            <a:r>
              <a:rPr lang="de-DE" sz="1600" dirty="0"/>
              <a:t> and </a:t>
            </a:r>
            <a:r>
              <a:rPr lang="de-DE" sz="1600" dirty="0" err="1"/>
              <a:t>their</a:t>
            </a:r>
            <a:r>
              <a:rPr lang="de-DE" sz="1600" dirty="0"/>
              <a:t> </a:t>
            </a:r>
            <a:r>
              <a:rPr lang="de-DE" sz="1600" dirty="0" err="1"/>
              <a:t>capabilities</a:t>
            </a:r>
            <a:endParaRPr lang="de-DE" sz="1600" dirty="0"/>
          </a:p>
          <a:p>
            <a:r>
              <a:rPr lang="de-DE" sz="1600" dirty="0" err="1"/>
              <a:t>Based</a:t>
            </a:r>
            <a:r>
              <a:rPr lang="de-DE" sz="1600" dirty="0"/>
              <a:t> on </a:t>
            </a:r>
            <a:r>
              <a:rPr lang="de-DE" sz="1600" dirty="0" err="1"/>
              <a:t>two</a:t>
            </a:r>
            <a:r>
              <a:rPr lang="de-DE" sz="1600" dirty="0"/>
              <a:t> </a:t>
            </a:r>
            <a:r>
              <a:rPr lang="de-DE" sz="1600" dirty="0" err="1"/>
              <a:t>standards</a:t>
            </a:r>
            <a:endParaRPr lang="de-DE" sz="1600" dirty="0"/>
          </a:p>
          <a:p>
            <a:pPr lvl="1"/>
            <a:r>
              <a:rPr lang="de-DE" sz="1400" dirty="0"/>
              <a:t>VDI 3682 (</a:t>
            </a:r>
            <a:r>
              <a:rPr lang="de-DE" sz="1400" dirty="0" err="1"/>
              <a:t>Formalized</a:t>
            </a:r>
            <a:r>
              <a:rPr lang="de-DE" sz="1400" dirty="0"/>
              <a:t> </a:t>
            </a:r>
            <a:r>
              <a:rPr lang="de-DE" sz="1400" dirty="0" err="1"/>
              <a:t>process</a:t>
            </a:r>
            <a:r>
              <a:rPr lang="de-DE" sz="1400" dirty="0"/>
              <a:t> </a:t>
            </a:r>
            <a:r>
              <a:rPr lang="de-DE" sz="1400" dirty="0" err="1"/>
              <a:t>description</a:t>
            </a:r>
            <a:r>
              <a:rPr lang="de-DE" sz="1400" dirty="0"/>
              <a:t>)</a:t>
            </a:r>
          </a:p>
          <a:p>
            <a:pPr lvl="1"/>
            <a:r>
              <a:rPr lang="de-DE" sz="1400" dirty="0"/>
              <a:t>IEC 61360 (Properties)</a:t>
            </a:r>
          </a:p>
          <a:p>
            <a:r>
              <a:rPr lang="de-DE" sz="1800" dirty="0"/>
              <a:t>Basic </a:t>
            </a:r>
            <a:r>
              <a:rPr lang="de-DE" sz="1800" dirty="0" err="1"/>
              <a:t>ideas</a:t>
            </a:r>
            <a:r>
              <a:rPr lang="de-DE" sz="1800" dirty="0"/>
              <a:t>:</a:t>
            </a:r>
          </a:p>
          <a:p>
            <a:pPr lvl="1"/>
            <a:r>
              <a:rPr lang="de-DE" sz="1400" dirty="0" err="1"/>
              <a:t>Agents</a:t>
            </a:r>
            <a:r>
              <a:rPr lang="de-DE" sz="1400" dirty="0"/>
              <a:t> </a:t>
            </a:r>
            <a:r>
              <a:rPr lang="de-DE" sz="1400" dirty="0" err="1"/>
              <a:t>can</a:t>
            </a:r>
            <a:r>
              <a:rPr lang="de-DE" sz="1400" dirty="0"/>
              <a:t> </a:t>
            </a:r>
            <a:r>
              <a:rPr lang="de-DE" sz="1400" dirty="0" err="1"/>
              <a:t>have</a:t>
            </a:r>
            <a:r>
              <a:rPr lang="de-DE" sz="1400" dirty="0"/>
              <a:t> </a:t>
            </a:r>
            <a:r>
              <a:rPr lang="de-DE" sz="1400" dirty="0" err="1"/>
              <a:t>capabilities</a:t>
            </a:r>
            <a:endParaRPr lang="de-DE" sz="1400" dirty="0"/>
          </a:p>
          <a:p>
            <a:pPr lvl="1"/>
            <a:r>
              <a:rPr lang="de-DE" sz="1400" dirty="0"/>
              <a:t>Capabilities </a:t>
            </a:r>
            <a:r>
              <a:rPr lang="de-DE" sz="1400" dirty="0" err="1"/>
              <a:t>are</a:t>
            </a:r>
            <a:r>
              <a:rPr lang="de-DE" sz="1400" dirty="0"/>
              <a:t> </a:t>
            </a:r>
            <a:r>
              <a:rPr lang="de-DE" sz="1400" dirty="0" err="1"/>
              <a:t>modeled</a:t>
            </a:r>
            <a:r>
              <a:rPr lang="de-DE" sz="1400" dirty="0"/>
              <a:t> </a:t>
            </a:r>
            <a:r>
              <a:rPr lang="de-DE" sz="1400" dirty="0" err="1"/>
              <a:t>as</a:t>
            </a:r>
            <a:r>
              <a:rPr lang="de-DE" sz="1400" dirty="0"/>
              <a:t> </a:t>
            </a:r>
            <a:r>
              <a:rPr lang="de-DE" sz="1400" dirty="0" err="1"/>
              <a:t>processes</a:t>
            </a:r>
            <a:r>
              <a:rPr lang="de-DE" sz="1400" dirty="0"/>
              <a:t> </a:t>
            </a:r>
            <a:r>
              <a:rPr lang="de-DE" sz="1400" dirty="0" err="1"/>
              <a:t>according</a:t>
            </a:r>
            <a:r>
              <a:rPr lang="de-DE" sz="1400" dirty="0"/>
              <a:t> </a:t>
            </a:r>
            <a:r>
              <a:rPr lang="de-DE" sz="1400" dirty="0" err="1"/>
              <a:t>to</a:t>
            </a:r>
            <a:r>
              <a:rPr lang="de-DE" sz="1400" dirty="0"/>
              <a:t> VDI 3682</a:t>
            </a:r>
          </a:p>
          <a:p>
            <a:pPr lvl="1"/>
            <a:r>
              <a:rPr lang="de-DE" sz="1400" dirty="0"/>
              <a:t>Every </a:t>
            </a:r>
            <a:r>
              <a:rPr lang="de-DE" sz="1400" dirty="0" err="1"/>
              <a:t>capability</a:t>
            </a:r>
            <a:r>
              <a:rPr lang="de-DE" sz="1400" dirty="0"/>
              <a:t> </a:t>
            </a:r>
            <a:r>
              <a:rPr lang="de-DE" sz="1400" dirty="0" err="1"/>
              <a:t>may</a:t>
            </a:r>
            <a:r>
              <a:rPr lang="de-DE" sz="1400" dirty="0"/>
              <a:t> </a:t>
            </a:r>
            <a:r>
              <a:rPr lang="de-DE" sz="1400" dirty="0" err="1"/>
              <a:t>have</a:t>
            </a:r>
            <a:r>
              <a:rPr lang="de-DE" sz="1400" dirty="0"/>
              <a:t> </a:t>
            </a:r>
            <a:r>
              <a:rPr lang="de-DE" sz="1400" dirty="0" err="1"/>
              <a:t>inputs</a:t>
            </a:r>
            <a:r>
              <a:rPr lang="de-DE" sz="1400" dirty="0"/>
              <a:t> and </a:t>
            </a:r>
            <a:r>
              <a:rPr lang="de-DE" sz="1400" dirty="0" err="1"/>
              <a:t>outputs</a:t>
            </a:r>
            <a:endParaRPr lang="de-DE" sz="1400" dirty="0"/>
          </a:p>
          <a:p>
            <a:pPr lvl="1"/>
            <a:r>
              <a:rPr lang="de-DE" sz="1400" dirty="0"/>
              <a:t>Inputs and </a:t>
            </a:r>
            <a:r>
              <a:rPr lang="de-DE" sz="1400" dirty="0" err="1"/>
              <a:t>outputs</a:t>
            </a:r>
            <a:r>
              <a:rPr lang="de-DE" sz="1400" dirty="0"/>
              <a:t> </a:t>
            </a:r>
            <a:r>
              <a:rPr lang="de-DE" sz="1400" dirty="0" err="1"/>
              <a:t>may</a:t>
            </a:r>
            <a:r>
              <a:rPr lang="de-DE" sz="1400" dirty="0"/>
              <a:t> </a:t>
            </a:r>
            <a:r>
              <a:rPr lang="de-DE" sz="1400" dirty="0" err="1"/>
              <a:t>have</a:t>
            </a:r>
            <a:r>
              <a:rPr lang="de-DE" sz="1400" dirty="0"/>
              <a:t> </a:t>
            </a:r>
            <a:r>
              <a:rPr lang="de-DE" sz="1400" dirty="0" err="1"/>
              <a:t>properties</a:t>
            </a:r>
            <a:endParaRPr lang="de-DE" sz="1400" dirty="0"/>
          </a:p>
          <a:p>
            <a:pPr lvl="1"/>
            <a:endParaRPr lang="de-DE" sz="1400" dirty="0"/>
          </a:p>
        </p:txBody>
      </p:sp>
      <p:sp>
        <p:nvSpPr>
          <p:cNvPr id="3" name="Titel 2">
            <a:extLst>
              <a:ext uri="{FF2B5EF4-FFF2-40B4-BE49-F238E27FC236}">
                <a16:creationId xmlns:a16="http://schemas.microsoft.com/office/drawing/2014/main" id="{E7F95FDB-4C05-4051-AFA9-5F5984645B7D}"/>
              </a:ext>
            </a:extLst>
          </p:cNvPr>
          <p:cNvSpPr>
            <a:spLocks noGrp="1"/>
          </p:cNvSpPr>
          <p:nvPr>
            <p:ph type="title"/>
          </p:nvPr>
        </p:nvSpPr>
        <p:spPr/>
        <p:txBody>
          <a:bodyPr/>
          <a:lstStyle/>
          <a:p>
            <a:r>
              <a:rPr lang="de-DE" dirty="0"/>
              <a:t>Agent Capability </a:t>
            </a:r>
            <a:r>
              <a:rPr lang="de-DE" dirty="0" err="1"/>
              <a:t>Ontology</a:t>
            </a:r>
            <a:endParaRPr lang="de-DE" dirty="0"/>
          </a:p>
        </p:txBody>
      </p:sp>
      <p:sp>
        <p:nvSpPr>
          <p:cNvPr id="2" name="Ellipse 1">
            <a:extLst>
              <a:ext uri="{FF2B5EF4-FFF2-40B4-BE49-F238E27FC236}">
                <a16:creationId xmlns:a16="http://schemas.microsoft.com/office/drawing/2014/main" id="{CD24A83C-7422-4D43-9BC6-8AC40291F30C}"/>
              </a:ext>
            </a:extLst>
          </p:cNvPr>
          <p:cNvSpPr/>
          <p:nvPr/>
        </p:nvSpPr>
        <p:spPr>
          <a:xfrm>
            <a:off x="880078" y="5585532"/>
            <a:ext cx="2132063"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t>agents:</a:t>
            </a:r>
            <a:r>
              <a:rPr lang="de-DE" sz="1200" dirty="0" err="1">
                <a:solidFill>
                  <a:schemeClr val="bg1"/>
                </a:solidFill>
              </a:rPr>
              <a:t>Gripper_A</a:t>
            </a:r>
            <a:endParaRPr lang="de-DE" sz="1200" dirty="0">
              <a:solidFill>
                <a:schemeClr val="bg1"/>
              </a:solidFill>
            </a:endParaRPr>
          </a:p>
        </p:txBody>
      </p:sp>
      <p:sp>
        <p:nvSpPr>
          <p:cNvPr id="17" name="Ellipse 16">
            <a:extLst>
              <a:ext uri="{FF2B5EF4-FFF2-40B4-BE49-F238E27FC236}">
                <a16:creationId xmlns:a16="http://schemas.microsoft.com/office/drawing/2014/main" id="{2C505C87-B2ED-47FF-8E48-18B072B5F786}"/>
              </a:ext>
            </a:extLst>
          </p:cNvPr>
          <p:cNvSpPr/>
          <p:nvPr/>
        </p:nvSpPr>
        <p:spPr>
          <a:xfrm>
            <a:off x="6825766" y="5585532"/>
            <a:ext cx="3168069"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err="1">
                <a:solidFill>
                  <a:schemeClr val="bg1"/>
                </a:solidFill>
              </a:rPr>
              <a:t>agents:Gripper_A_Handling</a:t>
            </a:r>
            <a:endParaRPr lang="de-DE" sz="1200" dirty="0">
              <a:solidFill>
                <a:schemeClr val="bg1"/>
              </a:solidFill>
            </a:endParaRPr>
          </a:p>
        </p:txBody>
      </p:sp>
      <p:cxnSp>
        <p:nvCxnSpPr>
          <p:cNvPr id="20" name="Gerade Verbindung mit Pfeil 19">
            <a:extLst>
              <a:ext uri="{FF2B5EF4-FFF2-40B4-BE49-F238E27FC236}">
                <a16:creationId xmlns:a16="http://schemas.microsoft.com/office/drawing/2014/main" id="{ECB2D3A6-F2A6-4B74-98AC-BC20E04FC832}"/>
              </a:ext>
            </a:extLst>
          </p:cNvPr>
          <p:cNvCxnSpPr>
            <a:cxnSpLocks/>
            <a:stCxn id="2" idx="6"/>
            <a:endCxn id="17" idx="2"/>
          </p:cNvCxnSpPr>
          <p:nvPr/>
        </p:nvCxnSpPr>
        <p:spPr>
          <a:xfrm>
            <a:off x="3012141" y="5819532"/>
            <a:ext cx="3813625" cy="12700"/>
          </a:xfrm>
          <a:prstGeom prst="curvedConnector3">
            <a:avLst>
              <a:gd name="adj1" fmla="val 50000"/>
            </a:avLst>
          </a:prstGeom>
          <a:ln w="12700">
            <a:solidFill>
              <a:schemeClr val="bg1">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51416486-9A91-4776-9B5D-2B6663F5B2F0}"/>
              </a:ext>
            </a:extLst>
          </p:cNvPr>
          <p:cNvSpPr txBox="1"/>
          <p:nvPr/>
        </p:nvSpPr>
        <p:spPr>
          <a:xfrm>
            <a:off x="4521217" y="5688693"/>
            <a:ext cx="1462773" cy="276999"/>
          </a:xfrm>
          <a:prstGeom prst="rect">
            <a:avLst/>
          </a:prstGeom>
          <a:solidFill>
            <a:schemeClr val="bg1"/>
          </a:solidFill>
        </p:spPr>
        <p:txBody>
          <a:bodyPr wrap="none" rtlCol="0">
            <a:spAutoFit/>
          </a:bodyPr>
          <a:lstStyle/>
          <a:p>
            <a:r>
              <a:rPr lang="de-DE" sz="1200" dirty="0" err="1"/>
              <a:t>agents:hasCapability</a:t>
            </a:r>
            <a:endParaRPr lang="de-DE" sz="1200" dirty="0"/>
          </a:p>
        </p:txBody>
      </p:sp>
      <p:cxnSp>
        <p:nvCxnSpPr>
          <p:cNvPr id="27" name="Gerade Verbindung mit Pfeil 26">
            <a:extLst>
              <a:ext uri="{FF2B5EF4-FFF2-40B4-BE49-F238E27FC236}">
                <a16:creationId xmlns:a16="http://schemas.microsoft.com/office/drawing/2014/main" id="{20F97408-772A-4343-BB95-3754E347F7D6}"/>
              </a:ext>
            </a:extLst>
          </p:cNvPr>
          <p:cNvCxnSpPr>
            <a:cxnSpLocks/>
            <a:stCxn id="17" idx="7"/>
            <a:endCxn id="40" idx="4"/>
          </p:cNvCxnSpPr>
          <p:nvPr/>
        </p:nvCxnSpPr>
        <p:spPr>
          <a:xfrm rot="5400000" flipH="1" flipV="1">
            <a:off x="9341727" y="4654996"/>
            <a:ext cx="1187228" cy="810918"/>
          </a:xfrm>
          <a:prstGeom prst="curvedConnector3">
            <a:avLst>
              <a:gd name="adj1" fmla="val 50000"/>
            </a:avLst>
          </a:prstGeom>
          <a:ln w="12700">
            <a:solidFill>
              <a:schemeClr val="bg1">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14B0F684-FA2B-404E-8A6E-ACD938C4E637}"/>
              </a:ext>
            </a:extLst>
          </p:cNvPr>
          <p:cNvSpPr txBox="1"/>
          <p:nvPr/>
        </p:nvSpPr>
        <p:spPr>
          <a:xfrm>
            <a:off x="9282758" y="4887014"/>
            <a:ext cx="1305165" cy="276999"/>
          </a:xfrm>
          <a:prstGeom prst="rect">
            <a:avLst/>
          </a:prstGeom>
          <a:solidFill>
            <a:schemeClr val="bg1"/>
          </a:solidFill>
        </p:spPr>
        <p:txBody>
          <a:bodyPr wrap="none" rtlCol="0">
            <a:spAutoFit/>
          </a:bodyPr>
          <a:lstStyle/>
          <a:p>
            <a:r>
              <a:rPr lang="de-DE" sz="1200" dirty="0"/>
              <a:t>VDI3682:hasInput</a:t>
            </a:r>
          </a:p>
        </p:txBody>
      </p:sp>
      <p:cxnSp>
        <p:nvCxnSpPr>
          <p:cNvPr id="71" name="Gerade Verbindung mit Pfeil 19">
            <a:extLst>
              <a:ext uri="{FF2B5EF4-FFF2-40B4-BE49-F238E27FC236}">
                <a16:creationId xmlns:a16="http://schemas.microsoft.com/office/drawing/2014/main" id="{377A7B54-B56F-6D82-9C1B-0CD9CF80236D}"/>
              </a:ext>
            </a:extLst>
          </p:cNvPr>
          <p:cNvCxnSpPr>
            <a:cxnSpLocks/>
            <a:stCxn id="17" idx="1"/>
            <a:endCxn id="53" idx="4"/>
          </p:cNvCxnSpPr>
          <p:nvPr/>
        </p:nvCxnSpPr>
        <p:spPr>
          <a:xfrm rot="16200000" flipV="1">
            <a:off x="6784952" y="5149301"/>
            <a:ext cx="910914" cy="98621"/>
          </a:xfrm>
          <a:prstGeom prst="curvedConnector3">
            <a:avLst>
              <a:gd name="adj1" fmla="val 50000"/>
            </a:avLst>
          </a:prstGeom>
          <a:ln w="12700">
            <a:solidFill>
              <a:schemeClr val="bg1">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40" name="Ellipse 39">
            <a:extLst>
              <a:ext uri="{FF2B5EF4-FFF2-40B4-BE49-F238E27FC236}">
                <a16:creationId xmlns:a16="http://schemas.microsoft.com/office/drawing/2014/main" id="{4C855321-AF17-EA3D-DF9C-A3EE06F6261A}"/>
              </a:ext>
            </a:extLst>
          </p:cNvPr>
          <p:cNvSpPr/>
          <p:nvPr/>
        </p:nvSpPr>
        <p:spPr>
          <a:xfrm>
            <a:off x="8930640" y="3998841"/>
            <a:ext cx="2820319"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err="1">
                <a:solidFill>
                  <a:schemeClr val="bg1"/>
                </a:solidFill>
              </a:rPr>
              <a:t>agents:Gripper_A_Handling_PIn</a:t>
            </a:r>
            <a:endParaRPr lang="de-DE" sz="1200" dirty="0">
              <a:solidFill>
                <a:schemeClr val="bg1"/>
              </a:solidFill>
            </a:endParaRPr>
          </a:p>
        </p:txBody>
      </p:sp>
      <p:sp>
        <p:nvSpPr>
          <p:cNvPr id="53" name="Ellipse 52">
            <a:extLst>
              <a:ext uri="{FF2B5EF4-FFF2-40B4-BE49-F238E27FC236}">
                <a16:creationId xmlns:a16="http://schemas.microsoft.com/office/drawing/2014/main" id="{1B95A47A-687A-FD62-EA0B-8066E258C650}"/>
              </a:ext>
            </a:extLst>
          </p:cNvPr>
          <p:cNvSpPr/>
          <p:nvPr/>
        </p:nvSpPr>
        <p:spPr>
          <a:xfrm>
            <a:off x="5695395" y="4275155"/>
            <a:ext cx="2991406"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err="1">
                <a:solidFill>
                  <a:schemeClr val="bg1"/>
                </a:solidFill>
              </a:rPr>
              <a:t>agents:Gripper_A_Handling_POut</a:t>
            </a:r>
            <a:endParaRPr lang="de-DE" sz="1200" dirty="0">
              <a:solidFill>
                <a:schemeClr val="bg1"/>
              </a:solidFill>
            </a:endParaRPr>
          </a:p>
        </p:txBody>
      </p:sp>
      <p:sp>
        <p:nvSpPr>
          <p:cNvPr id="54" name="Textfeld 53">
            <a:extLst>
              <a:ext uri="{FF2B5EF4-FFF2-40B4-BE49-F238E27FC236}">
                <a16:creationId xmlns:a16="http://schemas.microsoft.com/office/drawing/2014/main" id="{D263AA82-B2A4-438A-5FBE-C86A85C99791}"/>
              </a:ext>
            </a:extLst>
          </p:cNvPr>
          <p:cNvSpPr txBox="1"/>
          <p:nvPr/>
        </p:nvSpPr>
        <p:spPr>
          <a:xfrm>
            <a:off x="6825766" y="4997227"/>
            <a:ext cx="1420582" cy="276999"/>
          </a:xfrm>
          <a:prstGeom prst="rect">
            <a:avLst/>
          </a:prstGeom>
          <a:solidFill>
            <a:schemeClr val="bg1"/>
          </a:solidFill>
        </p:spPr>
        <p:txBody>
          <a:bodyPr wrap="none" rtlCol="0">
            <a:spAutoFit/>
          </a:bodyPr>
          <a:lstStyle/>
          <a:p>
            <a:r>
              <a:rPr lang="de-DE" sz="1200" dirty="0"/>
              <a:t>VDI3682:hasOutput</a:t>
            </a:r>
          </a:p>
        </p:txBody>
      </p:sp>
      <p:cxnSp>
        <p:nvCxnSpPr>
          <p:cNvPr id="56" name="Gerade Verbindung mit Pfeil 55">
            <a:extLst>
              <a:ext uri="{FF2B5EF4-FFF2-40B4-BE49-F238E27FC236}">
                <a16:creationId xmlns:a16="http://schemas.microsoft.com/office/drawing/2014/main" id="{DD99DD17-1E30-3A75-646A-0B020EE833D9}"/>
              </a:ext>
            </a:extLst>
          </p:cNvPr>
          <p:cNvCxnSpPr>
            <a:cxnSpLocks/>
            <a:stCxn id="40" idx="0"/>
            <a:endCxn id="59" idx="4"/>
          </p:cNvCxnSpPr>
          <p:nvPr/>
        </p:nvCxnSpPr>
        <p:spPr>
          <a:xfrm rot="5400000" flipH="1" flipV="1">
            <a:off x="9866676" y="3419825"/>
            <a:ext cx="1053140" cy="104893"/>
          </a:xfrm>
          <a:prstGeom prst="curvedConnector3">
            <a:avLst>
              <a:gd name="adj1" fmla="val 50000"/>
            </a:avLst>
          </a:prstGeom>
          <a:ln w="12700">
            <a:solidFill>
              <a:schemeClr val="bg1">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57" name="Textfeld 56">
            <a:extLst>
              <a:ext uri="{FF2B5EF4-FFF2-40B4-BE49-F238E27FC236}">
                <a16:creationId xmlns:a16="http://schemas.microsoft.com/office/drawing/2014/main" id="{F6233365-9699-E066-ECC2-6A53128BFD3F}"/>
              </a:ext>
            </a:extLst>
          </p:cNvPr>
          <p:cNvSpPr txBox="1"/>
          <p:nvPr/>
        </p:nvSpPr>
        <p:spPr>
          <a:xfrm>
            <a:off x="9516983" y="3411771"/>
            <a:ext cx="1557542" cy="276999"/>
          </a:xfrm>
          <a:prstGeom prst="rect">
            <a:avLst/>
          </a:prstGeom>
          <a:solidFill>
            <a:schemeClr val="bg1"/>
          </a:solidFill>
        </p:spPr>
        <p:txBody>
          <a:bodyPr wrap="none" rtlCol="0">
            <a:spAutoFit/>
          </a:bodyPr>
          <a:lstStyle/>
          <a:p>
            <a:r>
              <a:rPr lang="de-DE" sz="1200" dirty="0"/>
              <a:t>IEC61360:hasProperty</a:t>
            </a:r>
          </a:p>
        </p:txBody>
      </p:sp>
      <p:sp>
        <p:nvSpPr>
          <p:cNvPr id="59" name="Ellipse 58">
            <a:extLst>
              <a:ext uri="{FF2B5EF4-FFF2-40B4-BE49-F238E27FC236}">
                <a16:creationId xmlns:a16="http://schemas.microsoft.com/office/drawing/2014/main" id="{4DADFC41-73CF-CC91-3668-D9BEBA5FCACD}"/>
              </a:ext>
            </a:extLst>
          </p:cNvPr>
          <p:cNvSpPr/>
          <p:nvPr/>
        </p:nvSpPr>
        <p:spPr>
          <a:xfrm>
            <a:off x="8831466" y="2477701"/>
            <a:ext cx="3228453"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err="1">
                <a:solidFill>
                  <a:schemeClr val="bg1"/>
                </a:solidFill>
              </a:rPr>
              <a:t>agents:Gripper_A_Handling_PIn_Pos</a:t>
            </a:r>
            <a:endParaRPr lang="de-DE" sz="1200" dirty="0">
              <a:solidFill>
                <a:schemeClr val="bg1"/>
              </a:solidFill>
            </a:endParaRPr>
          </a:p>
        </p:txBody>
      </p:sp>
      <p:cxnSp>
        <p:nvCxnSpPr>
          <p:cNvPr id="66" name="Gerade Verbindung mit Pfeil 55">
            <a:extLst>
              <a:ext uri="{FF2B5EF4-FFF2-40B4-BE49-F238E27FC236}">
                <a16:creationId xmlns:a16="http://schemas.microsoft.com/office/drawing/2014/main" id="{9872F6D3-37BE-9359-FA9F-DCA495D186F1}"/>
              </a:ext>
            </a:extLst>
          </p:cNvPr>
          <p:cNvCxnSpPr>
            <a:cxnSpLocks/>
            <a:stCxn id="59" idx="1"/>
            <a:endCxn id="68" idx="5"/>
          </p:cNvCxnSpPr>
          <p:nvPr/>
        </p:nvCxnSpPr>
        <p:spPr>
          <a:xfrm rot="16200000" flipV="1">
            <a:off x="8327035" y="1569010"/>
            <a:ext cx="1120652" cy="833803"/>
          </a:xfrm>
          <a:prstGeom prst="curvedConnector3">
            <a:avLst>
              <a:gd name="adj1" fmla="val 50000"/>
            </a:avLst>
          </a:prstGeom>
          <a:ln w="12700">
            <a:solidFill>
              <a:schemeClr val="bg1">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68" name="Ellipse 67">
            <a:extLst>
              <a:ext uri="{FF2B5EF4-FFF2-40B4-BE49-F238E27FC236}">
                <a16:creationId xmlns:a16="http://schemas.microsoft.com/office/drawing/2014/main" id="{38557F3D-AEB4-2C99-77B2-209AF1E063D9}"/>
              </a:ext>
            </a:extLst>
          </p:cNvPr>
          <p:cNvSpPr/>
          <p:nvPr/>
        </p:nvSpPr>
        <p:spPr>
          <a:xfrm>
            <a:off x="6191996" y="1026123"/>
            <a:ext cx="2669386"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rPr>
              <a:t>http://eclass.eu#Position</a:t>
            </a:r>
          </a:p>
        </p:txBody>
      </p:sp>
      <p:sp>
        <p:nvSpPr>
          <p:cNvPr id="81" name="Textfeld 80">
            <a:extLst>
              <a:ext uri="{FF2B5EF4-FFF2-40B4-BE49-F238E27FC236}">
                <a16:creationId xmlns:a16="http://schemas.microsoft.com/office/drawing/2014/main" id="{F4546672-5929-E0E3-0137-701616845DD5}"/>
              </a:ext>
            </a:extLst>
          </p:cNvPr>
          <p:cNvSpPr txBox="1"/>
          <p:nvPr/>
        </p:nvSpPr>
        <p:spPr>
          <a:xfrm>
            <a:off x="880078" y="4599755"/>
            <a:ext cx="3197571" cy="646331"/>
          </a:xfrm>
          <a:prstGeom prst="rect">
            <a:avLst/>
          </a:prstGeom>
          <a:noFill/>
        </p:spPr>
        <p:txBody>
          <a:bodyPr wrap="square">
            <a:spAutoFit/>
          </a:bodyPr>
          <a:lstStyle/>
          <a:p>
            <a:r>
              <a:rPr lang="de-DE" sz="1200" dirty="0"/>
              <a:t>PREFIX </a:t>
            </a:r>
            <a:r>
              <a:rPr lang="de-DE" sz="1200" dirty="0" err="1"/>
              <a:t>agents</a:t>
            </a:r>
            <a:r>
              <a:rPr lang="de-DE" sz="1200" dirty="0"/>
              <a:t>: </a:t>
            </a:r>
            <a:r>
              <a:rPr lang="de-DE" sz="1200" dirty="0">
                <a:hlinkClick r:id="rId3"/>
              </a:rPr>
              <a:t>http://hsu-hh.de/agents#</a:t>
            </a:r>
            <a:endParaRPr lang="de-DE" sz="1200" dirty="0"/>
          </a:p>
          <a:p>
            <a:r>
              <a:rPr lang="de-DE" sz="1200" dirty="0"/>
              <a:t>PREFIX VDI3682: </a:t>
            </a:r>
            <a:r>
              <a:rPr lang="de-DE" sz="1200" dirty="0">
                <a:hlinkClick r:id="rId4"/>
              </a:rPr>
              <a:t>http://hsu-hh.de/vdi3682#</a:t>
            </a:r>
            <a:endParaRPr lang="de-DE" sz="1200" dirty="0"/>
          </a:p>
          <a:p>
            <a:r>
              <a:rPr lang="de-DE" sz="1200" dirty="0"/>
              <a:t>PREFIX IEC61360: </a:t>
            </a:r>
            <a:r>
              <a:rPr lang="de-DE" sz="1200" dirty="0">
                <a:hlinkClick r:id="rId4"/>
              </a:rPr>
              <a:t>http://hsu-hh.de/iec61360#</a:t>
            </a:r>
            <a:endParaRPr lang="de-DE" sz="1200" dirty="0"/>
          </a:p>
        </p:txBody>
      </p:sp>
      <p:sp>
        <p:nvSpPr>
          <p:cNvPr id="85" name="Textfeld 84">
            <a:extLst>
              <a:ext uri="{FF2B5EF4-FFF2-40B4-BE49-F238E27FC236}">
                <a16:creationId xmlns:a16="http://schemas.microsoft.com/office/drawing/2014/main" id="{39720ED6-5C2B-0D12-6019-61EF006E2A97}"/>
              </a:ext>
            </a:extLst>
          </p:cNvPr>
          <p:cNvSpPr txBox="1"/>
          <p:nvPr/>
        </p:nvSpPr>
        <p:spPr>
          <a:xfrm>
            <a:off x="8158715" y="1821473"/>
            <a:ext cx="1309397" cy="276999"/>
          </a:xfrm>
          <a:prstGeom prst="rect">
            <a:avLst/>
          </a:prstGeom>
          <a:solidFill>
            <a:schemeClr val="bg1"/>
          </a:solidFill>
        </p:spPr>
        <p:txBody>
          <a:bodyPr wrap="none" rtlCol="0">
            <a:spAutoFit/>
          </a:bodyPr>
          <a:lstStyle/>
          <a:p>
            <a:r>
              <a:rPr lang="de-DE" sz="1200" dirty="0"/>
              <a:t>IEC61360:hasType</a:t>
            </a:r>
          </a:p>
        </p:txBody>
      </p:sp>
      <p:cxnSp>
        <p:nvCxnSpPr>
          <p:cNvPr id="97" name="Gerade Verbindung mit Pfeil 55">
            <a:extLst>
              <a:ext uri="{FF2B5EF4-FFF2-40B4-BE49-F238E27FC236}">
                <a16:creationId xmlns:a16="http://schemas.microsoft.com/office/drawing/2014/main" id="{7F9DD836-3709-79A4-F458-AA3A2A8F2909}"/>
              </a:ext>
            </a:extLst>
          </p:cNvPr>
          <p:cNvCxnSpPr>
            <a:cxnSpLocks/>
            <a:stCxn id="59" idx="0"/>
            <a:endCxn id="103" idx="2"/>
          </p:cNvCxnSpPr>
          <p:nvPr/>
        </p:nvCxnSpPr>
        <p:spPr>
          <a:xfrm rot="5400000" flipH="1" flipV="1">
            <a:off x="10383391" y="1774457"/>
            <a:ext cx="765546" cy="640942"/>
          </a:xfrm>
          <a:prstGeom prst="curvedConnector3">
            <a:avLst>
              <a:gd name="adj1" fmla="val 50000"/>
            </a:avLst>
          </a:prstGeom>
          <a:ln w="12700">
            <a:solidFill>
              <a:schemeClr val="bg1">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98" name="Textfeld 97">
            <a:extLst>
              <a:ext uri="{FF2B5EF4-FFF2-40B4-BE49-F238E27FC236}">
                <a16:creationId xmlns:a16="http://schemas.microsoft.com/office/drawing/2014/main" id="{7B1B0903-7D56-8CE3-AEFA-DF5BD7176C63}"/>
              </a:ext>
            </a:extLst>
          </p:cNvPr>
          <p:cNvSpPr txBox="1"/>
          <p:nvPr/>
        </p:nvSpPr>
        <p:spPr>
          <a:xfrm>
            <a:off x="10166845" y="1973486"/>
            <a:ext cx="1145635" cy="276999"/>
          </a:xfrm>
          <a:prstGeom prst="rect">
            <a:avLst/>
          </a:prstGeom>
          <a:solidFill>
            <a:schemeClr val="bg1"/>
          </a:solidFill>
        </p:spPr>
        <p:txBody>
          <a:bodyPr wrap="none" rtlCol="0">
            <a:spAutoFit/>
          </a:bodyPr>
          <a:lstStyle/>
          <a:p>
            <a:r>
              <a:rPr lang="de-DE" sz="1200" dirty="0"/>
              <a:t>IEC61360:value</a:t>
            </a:r>
          </a:p>
        </p:txBody>
      </p:sp>
      <p:sp>
        <p:nvSpPr>
          <p:cNvPr id="103" name="Textfeld 102">
            <a:extLst>
              <a:ext uri="{FF2B5EF4-FFF2-40B4-BE49-F238E27FC236}">
                <a16:creationId xmlns:a16="http://schemas.microsoft.com/office/drawing/2014/main" id="{249B17E9-61D7-5572-5997-3032942DE179}"/>
              </a:ext>
            </a:extLst>
          </p:cNvPr>
          <p:cNvSpPr txBox="1"/>
          <p:nvPr/>
        </p:nvSpPr>
        <p:spPr>
          <a:xfrm>
            <a:off x="10320239" y="1435156"/>
            <a:ext cx="1532792" cy="276999"/>
          </a:xfrm>
          <a:prstGeom prst="rect">
            <a:avLst/>
          </a:prstGeom>
          <a:solidFill>
            <a:schemeClr val="bg1"/>
          </a:solidFill>
        </p:spPr>
        <p:txBody>
          <a:bodyPr wrap="none" rtlCol="0">
            <a:spAutoFit/>
          </a:bodyPr>
          <a:lstStyle/>
          <a:p>
            <a:r>
              <a:rPr lang="de-DE" sz="1200" dirty="0"/>
              <a:t>"([0-100], [0-100], 0)"</a:t>
            </a:r>
          </a:p>
        </p:txBody>
      </p:sp>
      <p:cxnSp>
        <p:nvCxnSpPr>
          <p:cNvPr id="108" name="Gerade Verbindung mit Pfeil 55">
            <a:extLst>
              <a:ext uri="{FF2B5EF4-FFF2-40B4-BE49-F238E27FC236}">
                <a16:creationId xmlns:a16="http://schemas.microsoft.com/office/drawing/2014/main" id="{CD9AF8F0-3C15-BEFD-77B0-12FA4270A2C7}"/>
              </a:ext>
            </a:extLst>
          </p:cNvPr>
          <p:cNvCxnSpPr>
            <a:cxnSpLocks/>
            <a:stCxn id="53" idx="0"/>
            <a:endCxn id="110" idx="4"/>
          </p:cNvCxnSpPr>
          <p:nvPr/>
        </p:nvCxnSpPr>
        <p:spPr>
          <a:xfrm rot="5400000" flipH="1" flipV="1">
            <a:off x="6818494" y="3890209"/>
            <a:ext cx="757551" cy="12342"/>
          </a:xfrm>
          <a:prstGeom prst="curvedConnector3">
            <a:avLst>
              <a:gd name="adj1" fmla="val 50000"/>
            </a:avLst>
          </a:prstGeom>
          <a:ln w="12700">
            <a:solidFill>
              <a:schemeClr val="bg1">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109" name="Textfeld 108">
            <a:extLst>
              <a:ext uri="{FF2B5EF4-FFF2-40B4-BE49-F238E27FC236}">
                <a16:creationId xmlns:a16="http://schemas.microsoft.com/office/drawing/2014/main" id="{E38B191A-600F-8629-53AF-8ABC927D73DC}"/>
              </a:ext>
            </a:extLst>
          </p:cNvPr>
          <p:cNvSpPr txBox="1"/>
          <p:nvPr/>
        </p:nvSpPr>
        <p:spPr>
          <a:xfrm>
            <a:off x="6378904" y="3827892"/>
            <a:ext cx="1557542" cy="276999"/>
          </a:xfrm>
          <a:prstGeom prst="rect">
            <a:avLst/>
          </a:prstGeom>
          <a:solidFill>
            <a:schemeClr val="bg1"/>
          </a:solidFill>
        </p:spPr>
        <p:txBody>
          <a:bodyPr wrap="none" rtlCol="0">
            <a:spAutoFit/>
          </a:bodyPr>
          <a:lstStyle/>
          <a:p>
            <a:r>
              <a:rPr lang="de-DE" sz="1200" dirty="0"/>
              <a:t>IEC61360:hasProperty</a:t>
            </a:r>
          </a:p>
        </p:txBody>
      </p:sp>
      <p:sp>
        <p:nvSpPr>
          <p:cNvPr id="110" name="Ellipse 109">
            <a:extLst>
              <a:ext uri="{FF2B5EF4-FFF2-40B4-BE49-F238E27FC236}">
                <a16:creationId xmlns:a16="http://schemas.microsoft.com/office/drawing/2014/main" id="{34152244-29A9-770A-0CE7-F30F87886189}"/>
              </a:ext>
            </a:extLst>
          </p:cNvPr>
          <p:cNvSpPr/>
          <p:nvPr/>
        </p:nvSpPr>
        <p:spPr>
          <a:xfrm>
            <a:off x="5486400" y="3049604"/>
            <a:ext cx="3434080" cy="4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err="1">
                <a:solidFill>
                  <a:schemeClr val="bg1"/>
                </a:solidFill>
              </a:rPr>
              <a:t>agents:Gripper_A_Handling_POut_Pos</a:t>
            </a:r>
            <a:endParaRPr lang="de-DE" sz="1200" dirty="0">
              <a:solidFill>
                <a:schemeClr val="bg1"/>
              </a:solidFill>
            </a:endParaRPr>
          </a:p>
        </p:txBody>
      </p:sp>
      <p:cxnSp>
        <p:nvCxnSpPr>
          <p:cNvPr id="111" name="Gerade Verbindung mit Pfeil 55">
            <a:extLst>
              <a:ext uri="{FF2B5EF4-FFF2-40B4-BE49-F238E27FC236}">
                <a16:creationId xmlns:a16="http://schemas.microsoft.com/office/drawing/2014/main" id="{2AF5BE72-E3DF-30F3-E04C-0263ABA2A47A}"/>
              </a:ext>
            </a:extLst>
          </p:cNvPr>
          <p:cNvCxnSpPr>
            <a:cxnSpLocks/>
            <a:stCxn id="110" idx="0"/>
            <a:endCxn id="68" idx="4"/>
          </p:cNvCxnSpPr>
          <p:nvPr/>
        </p:nvCxnSpPr>
        <p:spPr>
          <a:xfrm rot="5400000" flipH="1" flipV="1">
            <a:off x="6587324" y="2110240"/>
            <a:ext cx="1555481" cy="323249"/>
          </a:xfrm>
          <a:prstGeom prst="curvedConnector3">
            <a:avLst>
              <a:gd name="adj1" fmla="val 50000"/>
            </a:avLst>
          </a:prstGeom>
          <a:ln w="12700">
            <a:solidFill>
              <a:schemeClr val="bg1">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4" name="Gerade Verbindung mit Pfeil 55">
            <a:extLst>
              <a:ext uri="{FF2B5EF4-FFF2-40B4-BE49-F238E27FC236}">
                <a16:creationId xmlns:a16="http://schemas.microsoft.com/office/drawing/2014/main" id="{B4232126-DA65-F22B-C00C-8B3CE365CB78}"/>
              </a:ext>
            </a:extLst>
          </p:cNvPr>
          <p:cNvCxnSpPr>
            <a:cxnSpLocks/>
            <a:stCxn id="110" idx="1"/>
            <a:endCxn id="116" idx="2"/>
          </p:cNvCxnSpPr>
          <p:nvPr/>
        </p:nvCxnSpPr>
        <p:spPr>
          <a:xfrm rot="5400000" flipH="1" flipV="1">
            <a:off x="5627557" y="2677963"/>
            <a:ext cx="801931" cy="78426"/>
          </a:xfrm>
          <a:prstGeom prst="curvedConnector3">
            <a:avLst>
              <a:gd name="adj1" fmla="val 50000"/>
            </a:avLst>
          </a:prstGeom>
          <a:ln w="12700">
            <a:solidFill>
              <a:schemeClr val="bg1">
                <a:lumMod val="5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115" name="Textfeld 114">
            <a:extLst>
              <a:ext uri="{FF2B5EF4-FFF2-40B4-BE49-F238E27FC236}">
                <a16:creationId xmlns:a16="http://schemas.microsoft.com/office/drawing/2014/main" id="{B36FDBC7-05AE-6939-1F84-E25F58F4E43A}"/>
              </a:ext>
            </a:extLst>
          </p:cNvPr>
          <p:cNvSpPr txBox="1"/>
          <p:nvPr/>
        </p:nvSpPr>
        <p:spPr>
          <a:xfrm>
            <a:off x="5650792" y="2525702"/>
            <a:ext cx="1145635" cy="276999"/>
          </a:xfrm>
          <a:prstGeom prst="rect">
            <a:avLst/>
          </a:prstGeom>
          <a:solidFill>
            <a:schemeClr val="bg1"/>
          </a:solidFill>
        </p:spPr>
        <p:txBody>
          <a:bodyPr wrap="none" rtlCol="0">
            <a:spAutoFit/>
          </a:bodyPr>
          <a:lstStyle/>
          <a:p>
            <a:r>
              <a:rPr lang="de-DE" sz="1200" dirty="0"/>
              <a:t>IEC61360:value</a:t>
            </a:r>
          </a:p>
        </p:txBody>
      </p:sp>
      <p:sp>
        <p:nvSpPr>
          <p:cNvPr id="116" name="Textfeld 115">
            <a:extLst>
              <a:ext uri="{FF2B5EF4-FFF2-40B4-BE49-F238E27FC236}">
                <a16:creationId xmlns:a16="http://schemas.microsoft.com/office/drawing/2014/main" id="{58DC48D6-1415-1260-EDE6-86FE893141DB}"/>
              </a:ext>
            </a:extLst>
          </p:cNvPr>
          <p:cNvSpPr txBox="1"/>
          <p:nvPr/>
        </p:nvSpPr>
        <p:spPr>
          <a:xfrm>
            <a:off x="5192335" y="2039211"/>
            <a:ext cx="1750800" cy="276999"/>
          </a:xfrm>
          <a:prstGeom prst="rect">
            <a:avLst/>
          </a:prstGeom>
          <a:solidFill>
            <a:schemeClr val="bg1"/>
          </a:solidFill>
        </p:spPr>
        <p:txBody>
          <a:bodyPr wrap="none" rtlCol="0">
            <a:spAutoFit/>
          </a:bodyPr>
          <a:lstStyle/>
          <a:p>
            <a:r>
              <a:rPr lang="de-DE" sz="1200" dirty="0"/>
              <a:t>"([0-100], [0-100], [0-2])"</a:t>
            </a:r>
          </a:p>
        </p:txBody>
      </p:sp>
      <p:sp>
        <p:nvSpPr>
          <p:cNvPr id="155" name="Textfeld 154">
            <a:extLst>
              <a:ext uri="{FF2B5EF4-FFF2-40B4-BE49-F238E27FC236}">
                <a16:creationId xmlns:a16="http://schemas.microsoft.com/office/drawing/2014/main" id="{2A88DC2A-B4B7-2F34-68DD-BF5C0C976593}"/>
              </a:ext>
            </a:extLst>
          </p:cNvPr>
          <p:cNvSpPr txBox="1"/>
          <p:nvPr/>
        </p:nvSpPr>
        <p:spPr>
          <a:xfrm>
            <a:off x="6994432" y="2293748"/>
            <a:ext cx="1309397" cy="276999"/>
          </a:xfrm>
          <a:prstGeom prst="rect">
            <a:avLst/>
          </a:prstGeom>
          <a:solidFill>
            <a:schemeClr val="bg1"/>
          </a:solidFill>
        </p:spPr>
        <p:txBody>
          <a:bodyPr wrap="none" rtlCol="0">
            <a:spAutoFit/>
          </a:bodyPr>
          <a:lstStyle/>
          <a:p>
            <a:r>
              <a:rPr lang="de-DE" sz="1200" dirty="0"/>
              <a:t>IEC61360:hasType</a:t>
            </a:r>
          </a:p>
        </p:txBody>
      </p:sp>
      <p:grpSp>
        <p:nvGrpSpPr>
          <p:cNvPr id="182" name="Gruppieren 181">
            <a:extLst>
              <a:ext uri="{FF2B5EF4-FFF2-40B4-BE49-F238E27FC236}">
                <a16:creationId xmlns:a16="http://schemas.microsoft.com/office/drawing/2014/main" id="{0BEB2BE0-559C-F63A-40B1-F1DF0558ACA3}"/>
              </a:ext>
            </a:extLst>
          </p:cNvPr>
          <p:cNvGrpSpPr/>
          <p:nvPr/>
        </p:nvGrpSpPr>
        <p:grpSpPr>
          <a:xfrm rot="20530768">
            <a:off x="10041591" y="5743236"/>
            <a:ext cx="2014332" cy="487480"/>
            <a:chOff x="3613178" y="3794153"/>
            <a:chExt cx="2584421" cy="625445"/>
          </a:xfrm>
        </p:grpSpPr>
        <p:sp>
          <p:nvSpPr>
            <p:cNvPr id="162" name="Textfeld 161">
              <a:extLst>
                <a:ext uri="{FF2B5EF4-FFF2-40B4-BE49-F238E27FC236}">
                  <a16:creationId xmlns:a16="http://schemas.microsoft.com/office/drawing/2014/main" id="{786E5684-747F-13F1-E5F7-741BEF7DFB3D}"/>
                </a:ext>
              </a:extLst>
            </p:cNvPr>
            <p:cNvSpPr txBox="1"/>
            <p:nvPr/>
          </p:nvSpPr>
          <p:spPr>
            <a:xfrm>
              <a:off x="3639553" y="3846697"/>
              <a:ext cx="2445493" cy="513348"/>
            </a:xfrm>
            <a:prstGeom prst="rect">
              <a:avLst/>
            </a:prstGeom>
            <a:noFill/>
          </p:spPr>
          <p:txBody>
            <a:bodyPr wrap="square">
              <a:spAutoFit/>
            </a:bodyPr>
            <a:lstStyle/>
            <a:p>
              <a:pPr algn="ctr"/>
              <a:r>
                <a:rPr lang="de-DE" sz="2000" dirty="0">
                  <a:solidFill>
                    <a:srgbClr val="002060"/>
                  </a:solidFill>
                  <a:latin typeface="Segoe UI Black" panose="020B0A02040204020203" pitchFamily="34" charset="0"/>
                  <a:ea typeface="Segoe UI Black" panose="020B0A02040204020203" pitchFamily="34" charset="0"/>
                </a:rPr>
                <a:t>SIMPLIFIED</a:t>
              </a:r>
            </a:p>
          </p:txBody>
        </p:sp>
        <p:sp>
          <p:nvSpPr>
            <p:cNvPr id="163" name="Rechteck: abgerundete Ecken 162">
              <a:extLst>
                <a:ext uri="{FF2B5EF4-FFF2-40B4-BE49-F238E27FC236}">
                  <a16:creationId xmlns:a16="http://schemas.microsoft.com/office/drawing/2014/main" id="{0EC25C6F-949A-C854-5A44-E918EC790307}"/>
                </a:ext>
              </a:extLst>
            </p:cNvPr>
            <p:cNvSpPr/>
            <p:nvPr/>
          </p:nvSpPr>
          <p:spPr>
            <a:xfrm>
              <a:off x="3643211" y="3826789"/>
              <a:ext cx="2523829" cy="569708"/>
            </a:xfrm>
            <a:prstGeom prst="roundRect">
              <a:avLst/>
            </a:prstGeom>
            <a:noFill/>
            <a:ln w="57150">
              <a:solidFill>
                <a:srgbClr val="00206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tx1"/>
                </a:solidFill>
              </a:endParaRPr>
            </a:p>
          </p:txBody>
        </p:sp>
        <p:pic>
          <p:nvPicPr>
            <p:cNvPr id="181" name="Grafik 180">
              <a:extLst>
                <a:ext uri="{FF2B5EF4-FFF2-40B4-BE49-F238E27FC236}">
                  <a16:creationId xmlns:a16="http://schemas.microsoft.com/office/drawing/2014/main" id="{F3800E70-551D-6DB9-124E-8553FD4B074A}"/>
                </a:ext>
              </a:extLst>
            </p:cNvPr>
            <p:cNvPicPr>
              <a:picLocks noChangeAspect="1"/>
            </p:cNvPicPr>
            <p:nvPr/>
          </p:nvPicPr>
          <p:blipFill>
            <a:blip r:embed="rId5">
              <a:extLst>
                <a:ext uri="{BEBA8EAE-BF5A-486C-A8C5-ECC9F3942E4B}">
                  <a14:imgProps xmlns:a14="http://schemas.microsoft.com/office/drawing/2010/main">
                    <a14:imgLayer r:embed="rId6">
                      <a14:imgEffect>
                        <a14:artisticPencilGrayscale/>
                      </a14:imgEffect>
                      <a14:imgEffect>
                        <a14:brightnessContrast bright="40000"/>
                      </a14:imgEffect>
                    </a14:imgLayer>
                  </a14:imgProps>
                </a:ext>
              </a:extLst>
            </a:blip>
            <a:stretch>
              <a:fillRect/>
            </a:stretch>
          </p:blipFill>
          <p:spPr>
            <a:xfrm>
              <a:off x="3613178" y="3794154"/>
              <a:ext cx="2584421" cy="625445"/>
            </a:xfrm>
            <a:prstGeom prst="rect">
              <a:avLst/>
            </a:prstGeom>
          </p:spPr>
        </p:pic>
      </p:grpSp>
    </p:spTree>
    <p:extLst>
      <p:ext uri="{BB962C8B-B14F-4D97-AF65-F5344CB8AC3E}">
        <p14:creationId xmlns:p14="http://schemas.microsoft.com/office/powerpoint/2010/main" val="260100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Effect transition="in" filter="fade">
                                      <p:cBhvr>
                                        <p:cTn id="13" dur="500"/>
                                        <p:tgtEl>
                                          <p:spTgt spid="11">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fade">
                                      <p:cBhvr>
                                        <p:cTn id="18" dur="500"/>
                                        <p:tgtEl>
                                          <p:spTgt spid="11">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animEffect transition="in" filter="fade">
                                      <p:cBhvr>
                                        <p:cTn id="21" dur="500"/>
                                        <p:tgtEl>
                                          <p:spTgt spid="11">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6" end="6"/>
                                            </p:txEl>
                                          </p:spTgt>
                                        </p:tgtEl>
                                        <p:attrNameLst>
                                          <p:attrName>style.visibility</p:attrName>
                                        </p:attrNameLst>
                                      </p:cBhvr>
                                      <p:to>
                                        <p:strVal val="visible"/>
                                      </p:to>
                                    </p:set>
                                    <p:animEffect transition="in" filter="fade">
                                      <p:cBhvr>
                                        <p:cTn id="24" dur="500"/>
                                        <p:tgtEl>
                                          <p:spTgt spid="11">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animEffect transition="in" filter="fade">
                                      <p:cBhvr>
                                        <p:cTn id="27" dur="500"/>
                                        <p:tgtEl>
                                          <p:spTgt spid="11">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xEl>
                                              <p:pRg st="8" end="8"/>
                                            </p:txEl>
                                          </p:spTgt>
                                        </p:tgtEl>
                                        <p:attrNameLst>
                                          <p:attrName>style.visibility</p:attrName>
                                        </p:attrNameLst>
                                      </p:cBhvr>
                                      <p:to>
                                        <p:strVal val="visible"/>
                                      </p:to>
                                    </p:set>
                                    <p:animEffect transition="in" filter="fade">
                                      <p:cBhvr>
                                        <p:cTn id="30" dur="500"/>
                                        <p:tgtEl>
                                          <p:spTgt spid="11">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500"/>
                                        <p:tgtEl>
                                          <p:spTgt spid="8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10"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10" presetClass="entr" presetSubtype="0" fill="hold" nodeType="with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09"/>
                                        </p:tgtEl>
                                        <p:attrNameLst>
                                          <p:attrName>style.visibility</p:attrName>
                                        </p:attrNameLst>
                                      </p:cBhvr>
                                      <p:to>
                                        <p:strVal val="visible"/>
                                      </p:to>
                                    </p:set>
                                    <p:animEffect transition="in" filter="fade">
                                      <p:cBhvr>
                                        <p:cTn id="74" dur="500"/>
                                        <p:tgtEl>
                                          <p:spTgt spid="109"/>
                                        </p:tgtEl>
                                      </p:cBhvr>
                                    </p:animEffect>
                                  </p:childTnLst>
                                </p:cTn>
                              </p:par>
                              <p:par>
                                <p:cTn id="75" presetID="10" presetClass="entr" presetSubtype="0" fill="hold" nodeType="withEffect">
                                  <p:stCondLst>
                                    <p:cond delay="0"/>
                                  </p:stCondLst>
                                  <p:childTnLst>
                                    <p:set>
                                      <p:cBhvr>
                                        <p:cTn id="76" dur="1" fill="hold">
                                          <p:stCondLst>
                                            <p:cond delay="0"/>
                                          </p:stCondLst>
                                        </p:cTn>
                                        <p:tgtEl>
                                          <p:spTgt spid="108"/>
                                        </p:tgtEl>
                                        <p:attrNameLst>
                                          <p:attrName>style.visibility</p:attrName>
                                        </p:attrNameLst>
                                      </p:cBhvr>
                                      <p:to>
                                        <p:strVal val="visible"/>
                                      </p:to>
                                    </p:set>
                                    <p:animEffect transition="in" filter="fade">
                                      <p:cBhvr>
                                        <p:cTn id="77" dur="500"/>
                                        <p:tgtEl>
                                          <p:spTgt spid="10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0"/>
                                        </p:tgtEl>
                                        <p:attrNameLst>
                                          <p:attrName>style.visibility</p:attrName>
                                        </p:attrNameLst>
                                      </p:cBhvr>
                                      <p:to>
                                        <p:strVal val="visible"/>
                                      </p:to>
                                    </p:set>
                                    <p:animEffect transition="in" filter="fade">
                                      <p:cBhvr>
                                        <p:cTn id="80" dur="500"/>
                                        <p:tgtEl>
                                          <p:spTgt spid="110"/>
                                        </p:tgtEl>
                                      </p:cBhvr>
                                    </p:animEffect>
                                  </p:childTnLst>
                                </p:cTn>
                              </p:par>
                              <p:par>
                                <p:cTn id="81" presetID="10" presetClass="entr" presetSubtype="0" fill="hold"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14"/>
                                        </p:tgtEl>
                                        <p:attrNameLst>
                                          <p:attrName>style.visibility</p:attrName>
                                        </p:attrNameLst>
                                      </p:cBhvr>
                                      <p:to>
                                        <p:strVal val="visible"/>
                                      </p:to>
                                    </p:set>
                                    <p:animEffect transition="in" filter="fade">
                                      <p:cBhvr>
                                        <p:cTn id="94" dur="500"/>
                                        <p:tgtEl>
                                          <p:spTgt spid="11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15"/>
                                        </p:tgtEl>
                                        <p:attrNameLst>
                                          <p:attrName>style.visibility</p:attrName>
                                        </p:attrNameLst>
                                      </p:cBhvr>
                                      <p:to>
                                        <p:strVal val="visible"/>
                                      </p:to>
                                    </p:set>
                                    <p:animEffect transition="in" filter="fade">
                                      <p:cBhvr>
                                        <p:cTn id="97" dur="500"/>
                                        <p:tgtEl>
                                          <p:spTgt spid="11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16"/>
                                        </p:tgtEl>
                                        <p:attrNameLst>
                                          <p:attrName>style.visibility</p:attrName>
                                        </p:attrNameLst>
                                      </p:cBhvr>
                                      <p:to>
                                        <p:strVal val="visible"/>
                                      </p:to>
                                    </p:set>
                                    <p:animEffect transition="in" filter="fade">
                                      <p:cBhvr>
                                        <p:cTn id="100" dur="500"/>
                                        <p:tgtEl>
                                          <p:spTgt spid="116"/>
                                        </p:tgtEl>
                                      </p:cBhvr>
                                    </p:animEffect>
                                  </p:childTnLst>
                                </p:cTn>
                              </p:par>
                              <p:par>
                                <p:cTn id="101" presetID="10" presetClass="entr" presetSubtype="0" fill="hold" nodeType="withEffect">
                                  <p:stCondLst>
                                    <p:cond delay="0"/>
                                  </p:stCondLst>
                                  <p:childTnLst>
                                    <p:set>
                                      <p:cBhvr>
                                        <p:cTn id="102" dur="1" fill="hold">
                                          <p:stCondLst>
                                            <p:cond delay="0"/>
                                          </p:stCondLst>
                                        </p:cTn>
                                        <p:tgtEl>
                                          <p:spTgt spid="111"/>
                                        </p:tgtEl>
                                        <p:attrNameLst>
                                          <p:attrName>style.visibility</p:attrName>
                                        </p:attrNameLst>
                                      </p:cBhvr>
                                      <p:to>
                                        <p:strVal val="visible"/>
                                      </p:to>
                                    </p:set>
                                    <p:animEffect transition="in" filter="fade">
                                      <p:cBhvr>
                                        <p:cTn id="103" dur="500"/>
                                        <p:tgtEl>
                                          <p:spTgt spid="11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55"/>
                                        </p:tgtEl>
                                        <p:attrNameLst>
                                          <p:attrName>style.visibility</p:attrName>
                                        </p:attrNameLst>
                                      </p:cBhvr>
                                      <p:to>
                                        <p:strVal val="visible"/>
                                      </p:to>
                                    </p:set>
                                    <p:animEffect transition="in" filter="fade">
                                      <p:cBhvr>
                                        <p:cTn id="106" dur="500"/>
                                        <p:tgtEl>
                                          <p:spTgt spid="155"/>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8"/>
                                        </p:tgtEl>
                                        <p:attrNameLst>
                                          <p:attrName>style.visibility</p:attrName>
                                        </p:attrNameLst>
                                      </p:cBhvr>
                                      <p:to>
                                        <p:strVal val="visible"/>
                                      </p:to>
                                    </p:set>
                                    <p:animEffect transition="in" filter="fade">
                                      <p:cBhvr>
                                        <p:cTn id="109" dur="500"/>
                                        <p:tgtEl>
                                          <p:spTgt spid="68"/>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66"/>
                                        </p:tgtEl>
                                        <p:attrNameLst>
                                          <p:attrName>style.visibility</p:attrName>
                                        </p:attrNameLst>
                                      </p:cBhvr>
                                      <p:to>
                                        <p:strVal val="visible"/>
                                      </p:to>
                                    </p:set>
                                    <p:animEffect transition="in" filter="fade">
                                      <p:cBhvr>
                                        <p:cTn id="114" dur="500"/>
                                        <p:tgtEl>
                                          <p:spTgt spid="6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85"/>
                                        </p:tgtEl>
                                        <p:attrNameLst>
                                          <p:attrName>style.visibility</p:attrName>
                                        </p:attrNameLst>
                                      </p:cBhvr>
                                      <p:to>
                                        <p:strVal val="visible"/>
                                      </p:to>
                                    </p:set>
                                    <p:animEffect transition="in" filter="fade">
                                      <p:cBhvr>
                                        <p:cTn id="117" dur="500"/>
                                        <p:tgtEl>
                                          <p:spTgt spid="85"/>
                                        </p:tgtEl>
                                      </p:cBhvr>
                                    </p:animEffect>
                                  </p:childTnLst>
                                </p:cTn>
                              </p:par>
                              <p:par>
                                <p:cTn id="118" presetID="10" presetClass="entr" presetSubtype="0" fill="hold" nodeType="withEffect">
                                  <p:stCondLst>
                                    <p:cond delay="0"/>
                                  </p:stCondLst>
                                  <p:childTnLst>
                                    <p:set>
                                      <p:cBhvr>
                                        <p:cTn id="119" dur="1" fill="hold">
                                          <p:stCondLst>
                                            <p:cond delay="0"/>
                                          </p:stCondLst>
                                        </p:cTn>
                                        <p:tgtEl>
                                          <p:spTgt spid="97"/>
                                        </p:tgtEl>
                                        <p:attrNameLst>
                                          <p:attrName>style.visibility</p:attrName>
                                        </p:attrNameLst>
                                      </p:cBhvr>
                                      <p:to>
                                        <p:strVal val="visible"/>
                                      </p:to>
                                    </p:set>
                                    <p:animEffect transition="in" filter="fade">
                                      <p:cBhvr>
                                        <p:cTn id="120" dur="500"/>
                                        <p:tgtEl>
                                          <p:spTgt spid="9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98"/>
                                        </p:tgtEl>
                                        <p:attrNameLst>
                                          <p:attrName>style.visibility</p:attrName>
                                        </p:attrNameLst>
                                      </p:cBhvr>
                                      <p:to>
                                        <p:strVal val="visible"/>
                                      </p:to>
                                    </p:set>
                                    <p:animEffect transition="in" filter="fade">
                                      <p:cBhvr>
                                        <p:cTn id="123" dur="500"/>
                                        <p:tgtEl>
                                          <p:spTgt spid="9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03"/>
                                        </p:tgtEl>
                                        <p:attrNameLst>
                                          <p:attrName>style.visibility</p:attrName>
                                        </p:attrNameLst>
                                      </p:cBhvr>
                                      <p:to>
                                        <p:strVal val="visible"/>
                                      </p:to>
                                    </p:set>
                                    <p:animEffect transition="in" filter="fade">
                                      <p:cBhvr>
                                        <p:cTn id="126"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21" grpId="0" animBg="1"/>
      <p:bldP spid="30" grpId="0" animBg="1"/>
      <p:bldP spid="40" grpId="0" animBg="1"/>
      <p:bldP spid="53" grpId="0" animBg="1"/>
      <p:bldP spid="54" grpId="0" animBg="1"/>
      <p:bldP spid="57" grpId="0" animBg="1"/>
      <p:bldP spid="59" grpId="0" animBg="1"/>
      <p:bldP spid="68" grpId="0" animBg="1"/>
      <p:bldP spid="81" grpId="0"/>
      <p:bldP spid="85" grpId="0" animBg="1"/>
      <p:bldP spid="98" grpId="0" animBg="1"/>
      <p:bldP spid="103" grpId="0" animBg="1"/>
      <p:bldP spid="109" grpId="0" animBg="1"/>
      <p:bldP spid="110" grpId="0" animBg="1"/>
      <p:bldP spid="115" grpId="0" animBg="1"/>
      <p:bldP spid="116" grpId="0" animBg="1"/>
      <p:bldP spid="15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E81F29C7-B291-4BE6-AC92-D52E1E410F5A}"/>
              </a:ext>
            </a:extLst>
          </p:cNvPr>
          <p:cNvSpPr>
            <a:spLocks noGrp="1"/>
          </p:cNvSpPr>
          <p:nvPr>
            <p:ph idx="10"/>
          </p:nvPr>
        </p:nvSpPr>
        <p:spPr>
          <a:xfrm>
            <a:off x="6235700" y="1228728"/>
            <a:ext cx="5356225" cy="1009648"/>
          </a:xfrm>
        </p:spPr>
        <p:txBody>
          <a:bodyPr>
            <a:normAutofit/>
          </a:bodyPr>
          <a:lstStyle/>
          <a:p>
            <a:pPr marL="0" indent="0" defTabSz="360000">
              <a:buNone/>
            </a:pPr>
            <a:r>
              <a:rPr lang="de-DE" sz="1200" dirty="0" err="1">
                <a:solidFill>
                  <a:srgbClr val="00B050"/>
                </a:solidFill>
              </a:rPr>
              <a:t>agent:</a:t>
            </a:r>
            <a:r>
              <a:rPr lang="de-DE" sz="1200" dirty="0" err="1"/>
              <a:t>Gripper_A</a:t>
            </a:r>
            <a:r>
              <a:rPr lang="de-DE" sz="1200" dirty="0"/>
              <a:t>		</a:t>
            </a:r>
            <a:r>
              <a:rPr lang="de-DE" sz="1200" dirty="0" err="1">
                <a:solidFill>
                  <a:srgbClr val="00B050"/>
                </a:solidFill>
              </a:rPr>
              <a:t>agent:</a:t>
            </a:r>
            <a:r>
              <a:rPr lang="de-DE" sz="1200" dirty="0" err="1"/>
              <a:t>hasCapability</a:t>
            </a:r>
            <a:r>
              <a:rPr lang="de-DE" sz="1200" dirty="0">
                <a:solidFill>
                  <a:srgbClr val="00B050"/>
                </a:solidFill>
              </a:rPr>
              <a:t>	 </a:t>
            </a:r>
            <a:r>
              <a:rPr lang="de-DE" sz="1200" dirty="0" err="1">
                <a:solidFill>
                  <a:srgbClr val="00B050"/>
                </a:solidFill>
              </a:rPr>
              <a:t>agent:</a:t>
            </a:r>
            <a:r>
              <a:rPr lang="de-DE" sz="1200" dirty="0" err="1"/>
              <a:t>Gripper_A_Handling</a:t>
            </a:r>
            <a:endParaRPr lang="de-DE" sz="1200" dirty="0">
              <a:solidFill>
                <a:schemeClr val="tx1"/>
              </a:solidFill>
            </a:endParaRPr>
          </a:p>
          <a:p>
            <a:pPr marL="0" indent="0" defTabSz="360000">
              <a:buNone/>
            </a:pPr>
            <a:r>
              <a:rPr lang="de-DE" sz="1200" dirty="0" err="1">
                <a:solidFill>
                  <a:srgbClr val="00B050"/>
                </a:solidFill>
              </a:rPr>
              <a:t>agent:</a:t>
            </a:r>
            <a:r>
              <a:rPr lang="de-DE" sz="1200" dirty="0" err="1"/>
              <a:t>Sensor_A</a:t>
            </a:r>
            <a:r>
              <a:rPr lang="de-DE" sz="1200" dirty="0"/>
              <a:t>		</a:t>
            </a:r>
            <a:r>
              <a:rPr lang="de-DE" sz="1200" dirty="0" err="1">
                <a:solidFill>
                  <a:srgbClr val="00B050"/>
                </a:solidFill>
              </a:rPr>
              <a:t>agent:</a:t>
            </a:r>
            <a:r>
              <a:rPr lang="de-DE" sz="1200" dirty="0" err="1"/>
              <a:t>hasCapability</a:t>
            </a:r>
            <a:r>
              <a:rPr lang="de-DE" sz="1200" dirty="0"/>
              <a:t> 	</a:t>
            </a:r>
            <a:r>
              <a:rPr lang="de-DE" sz="1200" dirty="0">
                <a:solidFill>
                  <a:srgbClr val="00B050"/>
                </a:solidFill>
              </a:rPr>
              <a:t> </a:t>
            </a:r>
            <a:r>
              <a:rPr lang="de-DE" sz="1200" dirty="0" err="1">
                <a:solidFill>
                  <a:srgbClr val="00B050"/>
                </a:solidFill>
              </a:rPr>
              <a:t>agent:</a:t>
            </a:r>
            <a:r>
              <a:rPr lang="de-DE" sz="1200" dirty="0" err="1"/>
              <a:t>Sensor_A_DetectProduct</a:t>
            </a:r>
            <a:endParaRPr lang="de-DE" sz="1200" dirty="0"/>
          </a:p>
          <a:p>
            <a:pPr marL="0" indent="0" defTabSz="360000">
              <a:buNone/>
            </a:pPr>
            <a:r>
              <a:rPr lang="de-DE" sz="1200" dirty="0" err="1">
                <a:solidFill>
                  <a:srgbClr val="00B050"/>
                </a:solidFill>
              </a:rPr>
              <a:t>agent:</a:t>
            </a:r>
            <a:r>
              <a:rPr lang="de-DE" sz="1200" dirty="0" err="1"/>
              <a:t>Sensor_A</a:t>
            </a:r>
            <a:r>
              <a:rPr lang="de-DE" sz="1200" dirty="0"/>
              <a:t>		</a:t>
            </a:r>
            <a:r>
              <a:rPr lang="de-DE" sz="1200" dirty="0" err="1">
                <a:solidFill>
                  <a:srgbClr val="00B050"/>
                </a:solidFill>
              </a:rPr>
              <a:t>agent:</a:t>
            </a:r>
            <a:r>
              <a:rPr lang="de-DE" sz="1200" dirty="0" err="1"/>
              <a:t>hasCapability</a:t>
            </a:r>
            <a:r>
              <a:rPr lang="de-DE" sz="1200" dirty="0"/>
              <a:t> 	</a:t>
            </a:r>
            <a:r>
              <a:rPr lang="de-DE" sz="1200" dirty="0">
                <a:solidFill>
                  <a:srgbClr val="00B050"/>
                </a:solidFill>
              </a:rPr>
              <a:t> </a:t>
            </a:r>
            <a:r>
              <a:rPr lang="de-DE" sz="1200" dirty="0" err="1">
                <a:solidFill>
                  <a:srgbClr val="00B050"/>
                </a:solidFill>
              </a:rPr>
              <a:t>agent:</a:t>
            </a:r>
            <a:r>
              <a:rPr lang="de-DE" sz="1200" dirty="0" err="1"/>
              <a:t>Sensor_A_MeasureLength</a:t>
            </a:r>
            <a:endParaRPr lang="de-DE" sz="1200" dirty="0"/>
          </a:p>
        </p:txBody>
      </p:sp>
      <p:sp>
        <p:nvSpPr>
          <p:cNvPr id="3" name="Titel 2">
            <a:extLst>
              <a:ext uri="{FF2B5EF4-FFF2-40B4-BE49-F238E27FC236}">
                <a16:creationId xmlns:a16="http://schemas.microsoft.com/office/drawing/2014/main" id="{B10B3B03-F19A-4EF9-9F35-24EC6B9273D9}"/>
              </a:ext>
            </a:extLst>
          </p:cNvPr>
          <p:cNvSpPr>
            <a:spLocks noGrp="1"/>
          </p:cNvSpPr>
          <p:nvPr>
            <p:ph type="title"/>
          </p:nvPr>
        </p:nvSpPr>
        <p:spPr/>
        <p:txBody>
          <a:bodyPr>
            <a:normAutofit/>
          </a:bodyPr>
          <a:lstStyle/>
          <a:p>
            <a:r>
              <a:rPr lang="de-DE" sz="3200" dirty="0"/>
              <a:t>SPARQL Query: Select </a:t>
            </a:r>
            <a:r>
              <a:rPr lang="de-DE" sz="3200" dirty="0" err="1"/>
              <a:t>information</a:t>
            </a:r>
            <a:r>
              <a:rPr lang="de-DE" sz="3200" dirty="0"/>
              <a:t> </a:t>
            </a:r>
            <a:r>
              <a:rPr lang="de-DE" sz="3200" dirty="0" err="1"/>
              <a:t>of</a:t>
            </a:r>
            <a:r>
              <a:rPr lang="de-DE" sz="3200" dirty="0"/>
              <a:t> a </a:t>
            </a:r>
            <a:r>
              <a:rPr lang="de-DE" sz="3200" dirty="0" err="1"/>
              <a:t>graph</a:t>
            </a:r>
            <a:endParaRPr lang="de-DE" sz="3200" dirty="0"/>
          </a:p>
        </p:txBody>
      </p:sp>
      <p:sp>
        <p:nvSpPr>
          <p:cNvPr id="5" name="Inhaltsplatzhalter 4">
            <a:extLst>
              <a:ext uri="{FF2B5EF4-FFF2-40B4-BE49-F238E27FC236}">
                <a16:creationId xmlns:a16="http://schemas.microsoft.com/office/drawing/2014/main" id="{5900B8F2-9B5C-4123-8EBB-6A1429CDB77D}"/>
              </a:ext>
            </a:extLst>
          </p:cNvPr>
          <p:cNvSpPr>
            <a:spLocks noGrp="1"/>
          </p:cNvSpPr>
          <p:nvPr>
            <p:ph idx="11"/>
          </p:nvPr>
        </p:nvSpPr>
        <p:spPr/>
        <p:txBody>
          <a:bodyPr>
            <a:normAutofit fontScale="70000" lnSpcReduction="20000"/>
          </a:bodyPr>
          <a:lstStyle/>
          <a:p>
            <a:r>
              <a:rPr lang="de-DE" dirty="0" err="1"/>
              <a:t>Defined</a:t>
            </a:r>
            <a:r>
              <a:rPr lang="de-DE" dirty="0"/>
              <a:t> in </a:t>
            </a:r>
            <a:r>
              <a:rPr lang="de-DE" dirty="0" err="1"/>
              <a:t>the</a:t>
            </a:r>
            <a:r>
              <a:rPr lang="de-DE" dirty="0"/>
              <a:t> </a:t>
            </a:r>
            <a:r>
              <a:rPr lang="de-DE" dirty="0">
                <a:hlinkClick r:id="rId3"/>
              </a:rPr>
              <a:t>W3C SPARQL Query </a:t>
            </a:r>
            <a:r>
              <a:rPr lang="de-DE" dirty="0" err="1">
                <a:hlinkClick r:id="rId3"/>
              </a:rPr>
              <a:t>standard</a:t>
            </a:r>
            <a:endParaRPr lang="de-DE" dirty="0"/>
          </a:p>
          <a:p>
            <a:endParaRPr lang="de-DE" dirty="0"/>
          </a:p>
          <a:p>
            <a:r>
              <a:rPr lang="de-DE" dirty="0"/>
              <a:t>A SELECT </a:t>
            </a:r>
            <a:r>
              <a:rPr lang="de-DE" dirty="0" err="1"/>
              <a:t>query</a:t>
            </a:r>
            <a:r>
              <a:rPr lang="de-DE" dirty="0"/>
              <a:t> </a:t>
            </a:r>
            <a:r>
              <a:rPr lang="de-DE" dirty="0" err="1"/>
              <a:t>consists</a:t>
            </a:r>
            <a:r>
              <a:rPr lang="de-DE" dirty="0"/>
              <a:t> </a:t>
            </a:r>
            <a:r>
              <a:rPr lang="de-DE" dirty="0" err="1"/>
              <a:t>of</a:t>
            </a:r>
            <a:r>
              <a:rPr lang="de-DE" dirty="0"/>
              <a:t> </a:t>
            </a:r>
            <a:r>
              <a:rPr lang="de-DE" dirty="0" err="1"/>
              <a:t>three</a:t>
            </a:r>
            <a:r>
              <a:rPr lang="de-DE" dirty="0"/>
              <a:t> </a:t>
            </a:r>
            <a:r>
              <a:rPr lang="de-DE" dirty="0" err="1"/>
              <a:t>parts</a:t>
            </a:r>
            <a:r>
              <a:rPr lang="de-DE" dirty="0"/>
              <a:t>:</a:t>
            </a:r>
          </a:p>
          <a:p>
            <a:pPr lvl="1"/>
            <a:r>
              <a:rPr lang="de-DE" dirty="0" err="1"/>
              <a:t>Prefix</a:t>
            </a:r>
            <a:r>
              <a:rPr lang="de-DE" dirty="0"/>
              <a:t> </a:t>
            </a:r>
            <a:r>
              <a:rPr lang="de-DE" dirty="0" err="1"/>
              <a:t>definition</a:t>
            </a:r>
            <a:r>
              <a:rPr lang="de-DE" dirty="0"/>
              <a:t> (</a:t>
            </a:r>
            <a:r>
              <a:rPr lang="de-DE" dirty="0" err="1"/>
              <a:t>header</a:t>
            </a:r>
            <a:r>
              <a:rPr lang="de-DE" dirty="0"/>
              <a:t>)</a:t>
            </a:r>
          </a:p>
          <a:p>
            <a:pPr lvl="1"/>
            <a:r>
              <a:rPr lang="de-DE" dirty="0"/>
              <a:t>Definition </a:t>
            </a:r>
            <a:r>
              <a:rPr lang="de-DE" dirty="0" err="1"/>
              <a:t>of</a:t>
            </a:r>
            <a:r>
              <a:rPr lang="de-DE" dirty="0"/>
              <a:t> variables </a:t>
            </a:r>
            <a:r>
              <a:rPr lang="de-DE" dirty="0" err="1"/>
              <a:t>to</a:t>
            </a:r>
            <a:r>
              <a:rPr lang="de-DE" dirty="0"/>
              <a:t> </a:t>
            </a:r>
            <a:r>
              <a:rPr lang="de-DE" dirty="0" err="1"/>
              <a:t>be</a:t>
            </a:r>
            <a:r>
              <a:rPr lang="de-DE" dirty="0"/>
              <a:t> </a:t>
            </a:r>
            <a:r>
              <a:rPr lang="de-DE" dirty="0" err="1"/>
              <a:t>selected</a:t>
            </a:r>
            <a:r>
              <a:rPr lang="de-DE" dirty="0"/>
              <a:t> (</a:t>
            </a:r>
            <a:r>
              <a:rPr lang="de-DE" dirty="0">
                <a:solidFill>
                  <a:srgbClr val="C22258"/>
                </a:solidFill>
                <a:latin typeface="Courier New" panose="02070309020205020404" pitchFamily="49" charset="0"/>
                <a:cs typeface="Courier New" panose="02070309020205020404" pitchFamily="49" charset="0"/>
              </a:rPr>
              <a:t>SELECT</a:t>
            </a:r>
            <a:r>
              <a:rPr lang="de-DE" dirty="0"/>
              <a:t>)</a:t>
            </a:r>
          </a:p>
          <a:p>
            <a:pPr lvl="1"/>
            <a:r>
              <a:rPr lang="de-DE" dirty="0"/>
              <a:t>Definition </a:t>
            </a:r>
            <a:r>
              <a:rPr lang="de-DE" dirty="0" err="1"/>
              <a:t>of</a:t>
            </a:r>
            <a:r>
              <a:rPr lang="de-DE" dirty="0"/>
              <a:t> a </a:t>
            </a:r>
            <a:r>
              <a:rPr lang="de-DE" dirty="0" err="1"/>
              <a:t>graph</a:t>
            </a:r>
            <a:r>
              <a:rPr lang="de-DE" dirty="0"/>
              <a:t> </a:t>
            </a:r>
            <a:r>
              <a:rPr lang="de-DE" dirty="0" err="1"/>
              <a:t>pattern</a:t>
            </a:r>
            <a:r>
              <a:rPr lang="de-DE" dirty="0"/>
              <a:t> </a:t>
            </a:r>
            <a:r>
              <a:rPr lang="de-DE" dirty="0" err="1"/>
              <a:t>to</a:t>
            </a:r>
            <a:r>
              <a:rPr lang="de-DE" dirty="0"/>
              <a:t> find (</a:t>
            </a:r>
            <a:r>
              <a:rPr lang="de-DE" dirty="0">
                <a:solidFill>
                  <a:srgbClr val="C22258"/>
                </a:solidFill>
                <a:latin typeface="Courier New" panose="02070309020205020404" pitchFamily="49" charset="0"/>
                <a:cs typeface="Courier New" panose="02070309020205020404" pitchFamily="49" charset="0"/>
              </a:rPr>
              <a:t>WHERE</a:t>
            </a:r>
            <a:r>
              <a:rPr lang="de-DE" dirty="0"/>
              <a:t>)</a:t>
            </a:r>
          </a:p>
          <a:p>
            <a:endParaRPr lang="de-DE" dirty="0"/>
          </a:p>
          <a:p>
            <a:r>
              <a:rPr lang="de-DE" dirty="0"/>
              <a:t>Definition </a:t>
            </a:r>
            <a:r>
              <a:rPr lang="de-DE" dirty="0" err="1"/>
              <a:t>of</a:t>
            </a:r>
            <a:r>
              <a:rPr lang="de-DE" dirty="0"/>
              <a:t> variables </a:t>
            </a:r>
            <a:r>
              <a:rPr lang="de-DE" dirty="0" err="1"/>
              <a:t>to</a:t>
            </a:r>
            <a:r>
              <a:rPr lang="de-DE" dirty="0"/>
              <a:t> </a:t>
            </a:r>
            <a:r>
              <a:rPr lang="de-DE" dirty="0" err="1"/>
              <a:t>be</a:t>
            </a:r>
            <a:r>
              <a:rPr lang="de-DE" dirty="0"/>
              <a:t> </a:t>
            </a:r>
            <a:r>
              <a:rPr lang="de-DE" dirty="0" err="1"/>
              <a:t>selected</a:t>
            </a:r>
            <a:endParaRPr lang="de-DE" dirty="0"/>
          </a:p>
          <a:p>
            <a:pPr lvl="1"/>
            <a:r>
              <a:rPr lang="de-DE" dirty="0" err="1"/>
              <a:t>Within</a:t>
            </a:r>
            <a:r>
              <a:rPr lang="de-DE" dirty="0"/>
              <a:t> </a:t>
            </a:r>
            <a:r>
              <a:rPr lang="de-DE" dirty="0" err="1"/>
              <a:t>the</a:t>
            </a:r>
            <a:r>
              <a:rPr lang="de-DE" dirty="0"/>
              <a:t> </a:t>
            </a:r>
            <a:r>
              <a:rPr lang="de-DE" dirty="0">
                <a:solidFill>
                  <a:srgbClr val="C22258"/>
                </a:solidFill>
                <a:latin typeface="Courier New" panose="02070309020205020404" pitchFamily="49" charset="0"/>
                <a:cs typeface="Courier New" panose="02070309020205020404" pitchFamily="49" charset="0"/>
              </a:rPr>
              <a:t>SELECT</a:t>
            </a:r>
            <a:r>
              <a:rPr lang="de-DE" dirty="0"/>
              <a:t> </a:t>
            </a:r>
            <a:r>
              <a:rPr lang="de-DE" dirty="0" err="1"/>
              <a:t>clause</a:t>
            </a:r>
            <a:endParaRPr lang="de-DE" dirty="0"/>
          </a:p>
          <a:p>
            <a:pPr lvl="1"/>
            <a:r>
              <a:rPr lang="de-DE" dirty="0"/>
              <a:t>Variables </a:t>
            </a:r>
            <a:r>
              <a:rPr lang="de-DE" dirty="0" err="1"/>
              <a:t>are</a:t>
            </a:r>
            <a:r>
              <a:rPr lang="de-DE" dirty="0"/>
              <a:t> </a:t>
            </a:r>
            <a:r>
              <a:rPr lang="de-DE" dirty="0" err="1"/>
              <a:t>declared</a:t>
            </a:r>
            <a:r>
              <a:rPr lang="de-DE" dirty="0"/>
              <a:t> </a:t>
            </a:r>
            <a:r>
              <a:rPr lang="de-DE" dirty="0" err="1"/>
              <a:t>using</a:t>
            </a:r>
            <a:r>
              <a:rPr lang="de-DE" dirty="0"/>
              <a:t> a </a:t>
            </a:r>
            <a:r>
              <a:rPr lang="en-US" dirty="0">
                <a:solidFill>
                  <a:srgbClr val="C22258"/>
                </a:solidFill>
                <a:latin typeface="Courier New" panose="02070309020205020404" pitchFamily="49" charset="0"/>
                <a:cs typeface="Courier New" panose="02070309020205020404" pitchFamily="49" charset="0"/>
              </a:rPr>
              <a:t>?</a:t>
            </a:r>
            <a:r>
              <a:rPr lang="de-DE" dirty="0"/>
              <a:t> + user-</a:t>
            </a:r>
            <a:r>
              <a:rPr lang="de-DE" dirty="0" err="1"/>
              <a:t>defined</a:t>
            </a:r>
            <a:r>
              <a:rPr lang="de-DE" dirty="0"/>
              <a:t> </a:t>
            </a:r>
            <a:r>
              <a:rPr lang="de-DE" dirty="0" err="1"/>
              <a:t>name</a:t>
            </a:r>
            <a:endParaRPr lang="de-DE" dirty="0"/>
          </a:p>
          <a:p>
            <a:pPr lvl="1"/>
            <a:r>
              <a:rPr lang="de-DE" dirty="0"/>
              <a:t>Variables </a:t>
            </a:r>
            <a:r>
              <a:rPr lang="de-DE" dirty="0" err="1"/>
              <a:t>are</a:t>
            </a:r>
            <a:r>
              <a:rPr lang="de-DE" dirty="0"/>
              <a:t> </a:t>
            </a:r>
            <a:r>
              <a:rPr lang="de-DE" dirty="0" err="1"/>
              <a:t>separated</a:t>
            </a:r>
            <a:r>
              <a:rPr lang="de-DE" dirty="0"/>
              <a:t> </a:t>
            </a:r>
            <a:r>
              <a:rPr lang="de-DE" dirty="0" err="1"/>
              <a:t>by</a:t>
            </a:r>
            <a:r>
              <a:rPr lang="de-DE" dirty="0"/>
              <a:t> </a:t>
            </a:r>
            <a:r>
              <a:rPr lang="de-DE" dirty="0" err="1"/>
              <a:t>spaces</a:t>
            </a:r>
            <a:endParaRPr lang="de-DE" dirty="0"/>
          </a:p>
          <a:p>
            <a:pPr lvl="1"/>
            <a:endParaRPr lang="de-DE" dirty="0"/>
          </a:p>
          <a:p>
            <a:r>
              <a:rPr lang="de-DE" dirty="0" err="1"/>
              <a:t>Defining</a:t>
            </a:r>
            <a:r>
              <a:rPr lang="de-DE" dirty="0"/>
              <a:t> a </a:t>
            </a:r>
            <a:r>
              <a:rPr lang="de-DE" dirty="0" err="1"/>
              <a:t>graph</a:t>
            </a:r>
            <a:r>
              <a:rPr lang="de-DE" dirty="0"/>
              <a:t> </a:t>
            </a:r>
            <a:r>
              <a:rPr lang="de-DE" dirty="0" err="1"/>
              <a:t>pattern</a:t>
            </a:r>
            <a:endParaRPr lang="de-DE" dirty="0"/>
          </a:p>
          <a:p>
            <a:pPr lvl="1"/>
            <a:r>
              <a:rPr lang="de-DE" dirty="0" err="1"/>
              <a:t>Within</a:t>
            </a:r>
            <a:r>
              <a:rPr lang="de-DE" dirty="0"/>
              <a:t> </a:t>
            </a:r>
            <a:r>
              <a:rPr lang="de-DE" dirty="0" err="1"/>
              <a:t>the</a:t>
            </a:r>
            <a:r>
              <a:rPr lang="de-DE" dirty="0"/>
              <a:t> </a:t>
            </a:r>
            <a:r>
              <a:rPr lang="en-US" dirty="0">
                <a:solidFill>
                  <a:srgbClr val="C22258"/>
                </a:solidFill>
                <a:latin typeface="Courier New" panose="02070309020205020404" pitchFamily="49" charset="0"/>
                <a:cs typeface="Courier New" panose="02070309020205020404" pitchFamily="49" charset="0"/>
              </a:rPr>
              <a:t>WHERE {}</a:t>
            </a:r>
            <a:r>
              <a:rPr lang="de-DE" dirty="0"/>
              <a:t> </a:t>
            </a:r>
            <a:r>
              <a:rPr lang="de-DE" dirty="0" err="1"/>
              <a:t>clause</a:t>
            </a:r>
            <a:endParaRPr lang="de-DE" dirty="0"/>
          </a:p>
          <a:p>
            <a:pPr lvl="1"/>
            <a:r>
              <a:rPr lang="de-DE" dirty="0" err="1"/>
              <a:t>Using</a:t>
            </a:r>
            <a:r>
              <a:rPr lang="de-DE" dirty="0"/>
              <a:t> a </a:t>
            </a:r>
            <a:r>
              <a:rPr lang="de-DE" dirty="0" err="1"/>
              <a:t>syntax</a:t>
            </a:r>
            <a:r>
              <a:rPr lang="de-DE" dirty="0"/>
              <a:t> </a:t>
            </a:r>
            <a:r>
              <a:rPr lang="de-DE" dirty="0" err="1"/>
              <a:t>similar</a:t>
            </a:r>
            <a:r>
              <a:rPr lang="de-DE" dirty="0"/>
              <a:t> </a:t>
            </a:r>
            <a:r>
              <a:rPr lang="de-DE" dirty="0" err="1"/>
              <a:t>to</a:t>
            </a:r>
            <a:r>
              <a:rPr lang="de-DE" dirty="0"/>
              <a:t> Turtle</a:t>
            </a:r>
          </a:p>
          <a:p>
            <a:pPr lvl="1"/>
            <a:endParaRPr lang="de-DE" dirty="0"/>
          </a:p>
          <a:p>
            <a:r>
              <a:rPr lang="de-DE" dirty="0"/>
              <a:t>The SPARQL </a:t>
            </a:r>
            <a:r>
              <a:rPr lang="de-DE" dirty="0" err="1"/>
              <a:t>endpoint</a:t>
            </a:r>
            <a:r>
              <a:rPr lang="de-DE" dirty="0"/>
              <a:t> </a:t>
            </a:r>
            <a:r>
              <a:rPr lang="de-DE" dirty="0" err="1"/>
              <a:t>receiving</a:t>
            </a:r>
            <a:r>
              <a:rPr lang="de-DE" dirty="0"/>
              <a:t> </a:t>
            </a:r>
            <a:r>
              <a:rPr lang="de-DE" dirty="0" err="1"/>
              <a:t>the</a:t>
            </a:r>
            <a:r>
              <a:rPr lang="de-DE" dirty="0"/>
              <a:t> </a:t>
            </a:r>
            <a:r>
              <a:rPr lang="de-DE" dirty="0" err="1"/>
              <a:t>query</a:t>
            </a:r>
            <a:r>
              <a:rPr lang="de-DE" dirty="0"/>
              <a:t> </a:t>
            </a:r>
            <a:r>
              <a:rPr lang="de-DE" dirty="0" err="1"/>
              <a:t>checks</a:t>
            </a:r>
            <a:r>
              <a:rPr lang="de-DE" dirty="0"/>
              <a:t> all </a:t>
            </a:r>
            <a:r>
              <a:rPr lang="de-DE" dirty="0" err="1"/>
              <a:t>its</a:t>
            </a:r>
            <a:r>
              <a:rPr lang="de-DE" dirty="0"/>
              <a:t> </a:t>
            </a:r>
            <a:r>
              <a:rPr lang="de-DE" dirty="0" err="1"/>
              <a:t>triples</a:t>
            </a:r>
            <a:r>
              <a:rPr lang="de-DE" dirty="0"/>
              <a:t> and </a:t>
            </a:r>
            <a:r>
              <a:rPr lang="de-DE" dirty="0" err="1"/>
              <a:t>returns</a:t>
            </a:r>
            <a:r>
              <a:rPr lang="de-DE" dirty="0"/>
              <a:t> all </a:t>
            </a:r>
            <a:r>
              <a:rPr lang="de-DE" dirty="0" err="1"/>
              <a:t>results</a:t>
            </a:r>
            <a:r>
              <a:rPr lang="de-DE" dirty="0"/>
              <a:t> </a:t>
            </a:r>
            <a:r>
              <a:rPr lang="de-DE" dirty="0" err="1"/>
              <a:t>that</a:t>
            </a:r>
            <a:r>
              <a:rPr lang="de-DE" dirty="0"/>
              <a:t> match </a:t>
            </a:r>
            <a:r>
              <a:rPr lang="de-DE" dirty="0" err="1"/>
              <a:t>the</a:t>
            </a:r>
            <a:r>
              <a:rPr lang="de-DE" dirty="0"/>
              <a:t> </a:t>
            </a:r>
            <a:r>
              <a:rPr lang="de-DE" dirty="0" err="1"/>
              <a:t>given</a:t>
            </a:r>
            <a:r>
              <a:rPr lang="de-DE" dirty="0"/>
              <a:t> </a:t>
            </a:r>
            <a:r>
              <a:rPr lang="de-DE" dirty="0" err="1"/>
              <a:t>graph</a:t>
            </a:r>
            <a:r>
              <a:rPr lang="de-DE" dirty="0"/>
              <a:t> </a:t>
            </a:r>
            <a:r>
              <a:rPr lang="de-DE" dirty="0" err="1"/>
              <a:t>pattern</a:t>
            </a:r>
            <a:endParaRPr lang="de-DE" dirty="0"/>
          </a:p>
          <a:p>
            <a:pPr lvl="1"/>
            <a:endParaRPr lang="de-DE" dirty="0"/>
          </a:p>
          <a:p>
            <a:endParaRPr lang="de-DE" dirty="0"/>
          </a:p>
        </p:txBody>
      </p:sp>
      <p:graphicFrame>
        <p:nvGraphicFramePr>
          <p:cNvPr id="2" name="Tabelle 1">
            <a:extLst>
              <a:ext uri="{FF2B5EF4-FFF2-40B4-BE49-F238E27FC236}">
                <a16:creationId xmlns:a16="http://schemas.microsoft.com/office/drawing/2014/main" id="{CD52C0BC-097A-4857-8D2B-746FA9BB9EB1}"/>
              </a:ext>
            </a:extLst>
          </p:cNvPr>
          <p:cNvGraphicFramePr>
            <a:graphicFrameLocks noGrp="1"/>
          </p:cNvGraphicFramePr>
          <p:nvPr>
            <p:extLst>
              <p:ext uri="{D42A27DB-BD31-4B8C-83A1-F6EECF244321}">
                <p14:modId xmlns:p14="http://schemas.microsoft.com/office/powerpoint/2010/main" val="1818923585"/>
              </p:ext>
            </p:extLst>
          </p:nvPr>
        </p:nvGraphicFramePr>
        <p:xfrm>
          <a:off x="6235700" y="5034524"/>
          <a:ext cx="5356226" cy="1219200"/>
        </p:xfrm>
        <a:graphic>
          <a:graphicData uri="http://schemas.openxmlformats.org/drawingml/2006/table">
            <a:tbl>
              <a:tblPr firstRow="1" bandRow="1">
                <a:tableStyleId>{073A0DAA-6AF3-43AB-8588-CEC1D06C72B9}</a:tableStyleId>
              </a:tblPr>
              <a:tblGrid>
                <a:gridCol w="2678113">
                  <a:extLst>
                    <a:ext uri="{9D8B030D-6E8A-4147-A177-3AD203B41FA5}">
                      <a16:colId xmlns:a16="http://schemas.microsoft.com/office/drawing/2014/main" val="3623660617"/>
                    </a:ext>
                  </a:extLst>
                </a:gridCol>
                <a:gridCol w="2678113">
                  <a:extLst>
                    <a:ext uri="{9D8B030D-6E8A-4147-A177-3AD203B41FA5}">
                      <a16:colId xmlns:a16="http://schemas.microsoft.com/office/drawing/2014/main" val="388593284"/>
                    </a:ext>
                  </a:extLst>
                </a:gridCol>
              </a:tblGrid>
              <a:tr h="250008">
                <a:tc>
                  <a:txBody>
                    <a:bodyPr/>
                    <a:lstStyle/>
                    <a:p>
                      <a:pPr algn="ctr"/>
                      <a:r>
                        <a:rPr lang="en-US" sz="1400" dirty="0"/>
                        <a:t>?agent</a:t>
                      </a:r>
                    </a:p>
                  </a:txBody>
                  <a:tcPr/>
                </a:tc>
                <a:tc>
                  <a:txBody>
                    <a:bodyPr/>
                    <a:lstStyle/>
                    <a:p>
                      <a:pPr algn="ctr"/>
                      <a:r>
                        <a:rPr lang="en-US" sz="1400" dirty="0"/>
                        <a:t>?capability</a:t>
                      </a:r>
                    </a:p>
                  </a:txBody>
                  <a:tcPr/>
                </a:tc>
                <a:extLst>
                  <a:ext uri="{0D108BD9-81ED-4DB2-BD59-A6C34878D82A}">
                    <a16:rowId xmlns:a16="http://schemas.microsoft.com/office/drawing/2014/main" val="67957827"/>
                  </a:ext>
                </a:extLst>
              </a:tr>
              <a:tr h="2500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err="1">
                          <a:solidFill>
                            <a:schemeClr val="dk1"/>
                          </a:solidFill>
                          <a:latin typeface="+mn-lt"/>
                          <a:ea typeface="+mn-ea"/>
                          <a:cs typeface="+mn-cs"/>
                        </a:rPr>
                        <a:t>agent:Gripper_A</a:t>
                      </a:r>
                      <a:r>
                        <a:rPr lang="de-DE" sz="1400" kern="1200" dirty="0">
                          <a:solidFill>
                            <a:schemeClr val="dk1"/>
                          </a:solidFill>
                          <a:latin typeface="+mn-lt"/>
                          <a:ea typeface="+mn-ea"/>
                          <a:cs typeface="+mn-cs"/>
                        </a:rPr>
                        <a:t>	</a:t>
                      </a:r>
                    </a:p>
                  </a:txBody>
                  <a:tcPr/>
                </a:tc>
                <a:tc>
                  <a:txBody>
                    <a:bodyPr/>
                    <a:lstStyle/>
                    <a:p>
                      <a:r>
                        <a:rPr lang="de-DE" sz="1400" dirty="0" err="1">
                          <a:solidFill>
                            <a:schemeClr val="tx1"/>
                          </a:solidFill>
                        </a:rPr>
                        <a:t>agent:Gripper_A_Handling</a:t>
                      </a:r>
                      <a:endParaRPr lang="de-DE" sz="1400" dirty="0">
                        <a:solidFill>
                          <a:schemeClr val="tx1"/>
                        </a:solidFill>
                      </a:endParaRPr>
                    </a:p>
                  </a:txBody>
                  <a:tcPr/>
                </a:tc>
                <a:extLst>
                  <a:ext uri="{0D108BD9-81ED-4DB2-BD59-A6C34878D82A}">
                    <a16:rowId xmlns:a16="http://schemas.microsoft.com/office/drawing/2014/main" val="3484794950"/>
                  </a:ext>
                </a:extLst>
              </a:tr>
              <a:tr h="2500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err="1"/>
                        <a:t>agent:Sensor_A</a:t>
                      </a:r>
                      <a:endParaRPr lang="en-US" sz="1400" dirty="0"/>
                    </a:p>
                  </a:txBody>
                  <a:tcPr/>
                </a:tc>
                <a:tc>
                  <a:txBody>
                    <a:bodyPr/>
                    <a:lstStyle/>
                    <a:p>
                      <a:pPr marL="0" indent="0" defTabSz="360000">
                        <a:buNone/>
                      </a:pPr>
                      <a:r>
                        <a:rPr lang="de-DE" sz="1400" dirty="0" err="1"/>
                        <a:t>agent:Sensor_A_DetectProduct</a:t>
                      </a:r>
                      <a:endParaRPr lang="de-DE" sz="1400" dirty="0"/>
                    </a:p>
                  </a:txBody>
                  <a:tcPr/>
                </a:tc>
                <a:extLst>
                  <a:ext uri="{0D108BD9-81ED-4DB2-BD59-A6C34878D82A}">
                    <a16:rowId xmlns:a16="http://schemas.microsoft.com/office/drawing/2014/main" val="4179223506"/>
                  </a:ext>
                </a:extLst>
              </a:tr>
              <a:tr h="2500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err="1"/>
                        <a:t>agent:Sensor_A</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err="1"/>
                        <a:t>agent:Sensor_A_MeasureLength</a:t>
                      </a:r>
                      <a:endParaRPr lang="en-US" sz="1400" dirty="0"/>
                    </a:p>
                  </a:txBody>
                  <a:tcPr/>
                </a:tc>
                <a:extLst>
                  <a:ext uri="{0D108BD9-81ED-4DB2-BD59-A6C34878D82A}">
                    <a16:rowId xmlns:a16="http://schemas.microsoft.com/office/drawing/2014/main" val="1785609228"/>
                  </a:ext>
                </a:extLst>
              </a:tr>
            </a:tbl>
          </a:graphicData>
        </a:graphic>
      </p:graphicFrame>
      <p:cxnSp>
        <p:nvCxnSpPr>
          <p:cNvPr id="7" name="Gerader Verbinder 6">
            <a:extLst>
              <a:ext uri="{FF2B5EF4-FFF2-40B4-BE49-F238E27FC236}">
                <a16:creationId xmlns:a16="http://schemas.microsoft.com/office/drawing/2014/main" id="{D7F1E7B2-8310-4732-8D1A-F19584AF0893}"/>
              </a:ext>
            </a:extLst>
          </p:cNvPr>
          <p:cNvCxnSpPr/>
          <p:nvPr/>
        </p:nvCxnSpPr>
        <p:spPr>
          <a:xfrm>
            <a:off x="6267301" y="1076325"/>
            <a:ext cx="5324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hteck 7">
            <a:extLst>
              <a:ext uri="{FF2B5EF4-FFF2-40B4-BE49-F238E27FC236}">
                <a16:creationId xmlns:a16="http://schemas.microsoft.com/office/drawing/2014/main" id="{A2F0DB08-0E05-4140-B7F3-FA213A098C79}"/>
              </a:ext>
            </a:extLst>
          </p:cNvPr>
          <p:cNvSpPr/>
          <p:nvPr/>
        </p:nvSpPr>
        <p:spPr>
          <a:xfrm>
            <a:off x="8061841" y="916424"/>
            <a:ext cx="1827616" cy="307777"/>
          </a:xfrm>
          <a:prstGeom prst="rect">
            <a:avLst/>
          </a:prstGeom>
          <a:solidFill>
            <a:schemeClr val="bg1"/>
          </a:solidFill>
        </p:spPr>
        <p:txBody>
          <a:bodyPr wrap="none">
            <a:spAutoFit/>
          </a:bodyPr>
          <a:lstStyle/>
          <a:p>
            <a:pPr algn="ctr"/>
            <a:r>
              <a:rPr lang="en-US" sz="1400" i="1" dirty="0"/>
              <a:t>Example data in graph</a:t>
            </a:r>
          </a:p>
        </p:txBody>
      </p:sp>
      <p:cxnSp>
        <p:nvCxnSpPr>
          <p:cNvPr id="9" name="Gerader Verbinder 8">
            <a:extLst>
              <a:ext uri="{FF2B5EF4-FFF2-40B4-BE49-F238E27FC236}">
                <a16:creationId xmlns:a16="http://schemas.microsoft.com/office/drawing/2014/main" id="{24B89DF9-DB34-4433-BCEB-8070E58DC59A}"/>
              </a:ext>
            </a:extLst>
          </p:cNvPr>
          <p:cNvCxnSpPr/>
          <p:nvPr/>
        </p:nvCxnSpPr>
        <p:spPr>
          <a:xfrm>
            <a:off x="6267301" y="2412591"/>
            <a:ext cx="5324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hteck 9">
            <a:extLst>
              <a:ext uri="{FF2B5EF4-FFF2-40B4-BE49-F238E27FC236}">
                <a16:creationId xmlns:a16="http://schemas.microsoft.com/office/drawing/2014/main" id="{ABBDD957-8F34-4B0C-9461-56377D4059C8}"/>
              </a:ext>
            </a:extLst>
          </p:cNvPr>
          <p:cNvSpPr/>
          <p:nvPr/>
        </p:nvSpPr>
        <p:spPr>
          <a:xfrm>
            <a:off x="8377986" y="2258702"/>
            <a:ext cx="1195327" cy="307777"/>
          </a:xfrm>
          <a:prstGeom prst="rect">
            <a:avLst/>
          </a:prstGeom>
          <a:solidFill>
            <a:schemeClr val="bg1"/>
          </a:solidFill>
        </p:spPr>
        <p:txBody>
          <a:bodyPr wrap="none">
            <a:spAutoFit/>
          </a:bodyPr>
          <a:lstStyle/>
          <a:p>
            <a:r>
              <a:rPr lang="en-US" sz="1400" i="1" dirty="0"/>
              <a:t>SPARQL query</a:t>
            </a:r>
          </a:p>
        </p:txBody>
      </p:sp>
      <p:cxnSp>
        <p:nvCxnSpPr>
          <p:cNvPr id="11" name="Gerader Verbinder 10">
            <a:extLst>
              <a:ext uri="{FF2B5EF4-FFF2-40B4-BE49-F238E27FC236}">
                <a16:creationId xmlns:a16="http://schemas.microsoft.com/office/drawing/2014/main" id="{07B4F710-A6B3-4910-8A49-D7ED26585365}"/>
              </a:ext>
            </a:extLst>
          </p:cNvPr>
          <p:cNvCxnSpPr/>
          <p:nvPr/>
        </p:nvCxnSpPr>
        <p:spPr>
          <a:xfrm>
            <a:off x="6267301" y="4714875"/>
            <a:ext cx="5324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hteck 12">
            <a:extLst>
              <a:ext uri="{FF2B5EF4-FFF2-40B4-BE49-F238E27FC236}">
                <a16:creationId xmlns:a16="http://schemas.microsoft.com/office/drawing/2014/main" id="{986181FB-86D3-4183-A3B3-B930F9F448C3}"/>
              </a:ext>
            </a:extLst>
          </p:cNvPr>
          <p:cNvSpPr/>
          <p:nvPr/>
        </p:nvSpPr>
        <p:spPr>
          <a:xfrm>
            <a:off x="8640109" y="4560986"/>
            <a:ext cx="671081" cy="307777"/>
          </a:xfrm>
          <a:prstGeom prst="rect">
            <a:avLst/>
          </a:prstGeom>
          <a:solidFill>
            <a:schemeClr val="bg1"/>
          </a:solidFill>
        </p:spPr>
        <p:txBody>
          <a:bodyPr wrap="none">
            <a:spAutoFit/>
          </a:bodyPr>
          <a:lstStyle/>
          <a:p>
            <a:r>
              <a:rPr lang="en-US" sz="1400" i="1" dirty="0"/>
              <a:t>Return</a:t>
            </a:r>
          </a:p>
        </p:txBody>
      </p:sp>
      <p:sp>
        <p:nvSpPr>
          <p:cNvPr id="14" name="Rechteck 13">
            <a:extLst>
              <a:ext uri="{FF2B5EF4-FFF2-40B4-BE49-F238E27FC236}">
                <a16:creationId xmlns:a16="http://schemas.microsoft.com/office/drawing/2014/main" id="{DD9C4478-78E7-49F7-80DB-0EE1BD160121}"/>
              </a:ext>
            </a:extLst>
          </p:cNvPr>
          <p:cNvSpPr/>
          <p:nvPr/>
        </p:nvSpPr>
        <p:spPr>
          <a:xfrm>
            <a:off x="6267300" y="2583150"/>
            <a:ext cx="5416699" cy="2031325"/>
          </a:xfrm>
          <a:prstGeom prst="rect">
            <a:avLst/>
          </a:prstGeom>
        </p:spPr>
        <p:txBody>
          <a:bodyPr wrap="square">
            <a:spAutoFit/>
          </a:bodyPr>
          <a:lstStyle/>
          <a:p>
            <a:r>
              <a:rPr lang="en-US" sz="1400" dirty="0">
                <a:solidFill>
                  <a:srgbClr val="B9800D"/>
                </a:solidFill>
              </a:rPr>
              <a:t># Prefix definition</a:t>
            </a:r>
          </a:p>
          <a:p>
            <a:r>
              <a:rPr lang="en-US" sz="1400" dirty="0">
                <a:solidFill>
                  <a:srgbClr val="7030A0"/>
                </a:solidFill>
              </a:rPr>
              <a:t>PREFIX</a:t>
            </a:r>
            <a:r>
              <a:rPr lang="en-US" sz="1400" dirty="0"/>
              <a:t> </a:t>
            </a:r>
            <a:r>
              <a:rPr lang="en-US" sz="1400" dirty="0">
                <a:solidFill>
                  <a:srgbClr val="FF9933"/>
                </a:solidFill>
              </a:rPr>
              <a:t>agent: </a:t>
            </a:r>
            <a:r>
              <a:rPr lang="en-US" sz="1400" dirty="0">
                <a:solidFill>
                  <a:srgbClr val="00B050"/>
                </a:solidFill>
              </a:rPr>
              <a:t>&lt;http://www.hsu-hh.de/aut/ontologies/agent-summer-school#&gt;</a:t>
            </a:r>
          </a:p>
          <a:p>
            <a:endParaRPr lang="en-US" sz="1400" dirty="0">
              <a:solidFill>
                <a:srgbClr val="B9800D"/>
              </a:solidFill>
            </a:endParaRPr>
          </a:p>
          <a:p>
            <a:r>
              <a:rPr lang="en-US" sz="1400" dirty="0">
                <a:solidFill>
                  <a:srgbClr val="B9800D"/>
                </a:solidFill>
              </a:rPr>
              <a:t># Definition of variables to be selected</a:t>
            </a:r>
          </a:p>
          <a:p>
            <a:endParaRPr lang="en-US" sz="1400" dirty="0"/>
          </a:p>
          <a:p>
            <a:r>
              <a:rPr lang="en-US" sz="1400" dirty="0">
                <a:solidFill>
                  <a:srgbClr val="7030A0"/>
                </a:solidFill>
              </a:rPr>
              <a:t>SELECT </a:t>
            </a:r>
            <a:r>
              <a:rPr lang="en-US" sz="1400" dirty="0">
                <a:solidFill>
                  <a:srgbClr val="0070C0"/>
                </a:solidFill>
              </a:rPr>
              <a:t>?agent ?capability </a:t>
            </a:r>
            <a:r>
              <a:rPr lang="en-US" sz="1400" dirty="0">
                <a:solidFill>
                  <a:srgbClr val="7030A0"/>
                </a:solidFill>
              </a:rPr>
              <a:t>WHERE </a:t>
            </a:r>
            <a:r>
              <a:rPr lang="en-US" sz="1400" dirty="0"/>
              <a:t>{	</a:t>
            </a:r>
          </a:p>
          <a:p>
            <a:r>
              <a:rPr lang="en-US" sz="1400" dirty="0">
                <a:solidFill>
                  <a:srgbClr val="0070C0"/>
                </a:solidFill>
              </a:rPr>
              <a:t>    ?agent </a:t>
            </a:r>
            <a:r>
              <a:rPr lang="en-US" sz="1400" dirty="0" err="1">
                <a:solidFill>
                  <a:srgbClr val="FF9933"/>
                </a:solidFill>
              </a:rPr>
              <a:t>agent:hasCapability</a:t>
            </a:r>
            <a:r>
              <a:rPr lang="en-US" sz="1400" dirty="0">
                <a:solidFill>
                  <a:srgbClr val="FF9933"/>
                </a:solidFill>
              </a:rPr>
              <a:t> </a:t>
            </a:r>
            <a:r>
              <a:rPr lang="en-US" sz="1400" dirty="0">
                <a:solidFill>
                  <a:srgbClr val="0070C0"/>
                </a:solidFill>
              </a:rPr>
              <a:t>?capability</a:t>
            </a:r>
            <a:r>
              <a:rPr lang="en-US" sz="1400" dirty="0"/>
              <a:t>.   </a:t>
            </a:r>
            <a:r>
              <a:rPr lang="en-US" sz="1400" dirty="0">
                <a:solidFill>
                  <a:srgbClr val="B9800D"/>
                </a:solidFill>
              </a:rPr>
              <a:t># Definition of graph pattern</a:t>
            </a:r>
          </a:p>
          <a:p>
            <a:r>
              <a:rPr lang="en-US" sz="1400" dirty="0"/>
              <a:t>}</a:t>
            </a:r>
            <a:endParaRPr lang="en-US" sz="1400" dirty="0">
              <a:solidFill>
                <a:srgbClr val="0070C0"/>
              </a:solidFill>
            </a:endParaRPr>
          </a:p>
        </p:txBody>
      </p:sp>
    </p:spTree>
    <p:extLst>
      <p:ext uri="{BB962C8B-B14F-4D97-AF65-F5344CB8AC3E}">
        <p14:creationId xmlns:p14="http://schemas.microsoft.com/office/powerpoint/2010/main" val="6486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Effect transition="in" filter="fade">
                                      <p:cBhvr>
                                        <p:cTn id="21" dur="500"/>
                                        <p:tgtEl>
                                          <p:spTgt spid="5">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animEffect transition="in" filter="fade">
                                      <p:cBhvr>
                                        <p:cTn id="24" dur="500"/>
                                        <p:tgtEl>
                                          <p:spTgt spid="5">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10" end="10"/>
                                            </p:txEl>
                                          </p:spTgt>
                                        </p:tgtEl>
                                        <p:attrNameLst>
                                          <p:attrName>style.visibility</p:attrName>
                                        </p:attrNameLst>
                                      </p:cBhvr>
                                      <p:to>
                                        <p:strVal val="visible"/>
                                      </p:to>
                                    </p:set>
                                    <p:animEffect transition="in" filter="fade">
                                      <p:cBhvr>
                                        <p:cTn id="30" dur="500"/>
                                        <p:tgtEl>
                                          <p:spTgt spid="5">
                                            <p:txEl>
                                              <p:pRg st="10" end="1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animEffect transition="in" filter="fade">
                                      <p:cBhvr>
                                        <p:cTn id="35" dur="500"/>
                                        <p:tgtEl>
                                          <p:spTgt spid="5">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13" end="13"/>
                                            </p:txEl>
                                          </p:spTgt>
                                        </p:tgtEl>
                                        <p:attrNameLst>
                                          <p:attrName>style.visibility</p:attrName>
                                        </p:attrNameLst>
                                      </p:cBhvr>
                                      <p:to>
                                        <p:strVal val="visible"/>
                                      </p:to>
                                    </p:set>
                                    <p:animEffect transition="in" filter="fade">
                                      <p:cBhvr>
                                        <p:cTn id="38" dur="500"/>
                                        <p:tgtEl>
                                          <p:spTgt spid="5">
                                            <p:txEl>
                                              <p:pRg st="13" end="1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animEffect transition="in" filter="fade">
                                      <p:cBhvr>
                                        <p:cTn id="41" dur="500"/>
                                        <p:tgtEl>
                                          <p:spTgt spid="5">
                                            <p:txEl>
                                              <p:pRg st="14" end="1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
                                            <p:txEl>
                                              <p:pRg st="16" end="16"/>
                                            </p:txEl>
                                          </p:spTgt>
                                        </p:tgtEl>
                                        <p:attrNameLst>
                                          <p:attrName>style.visibility</p:attrName>
                                        </p:attrNameLst>
                                      </p:cBhvr>
                                      <p:to>
                                        <p:strVal val="visible"/>
                                      </p:to>
                                    </p:set>
                                    <p:animEffect transition="in" filter="fade">
                                      <p:cBhvr>
                                        <p:cTn id="46" dur="500"/>
                                        <p:tgtEl>
                                          <p:spTgt spid="5">
                                            <p:txEl>
                                              <p:pRg st="16" end="1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txEl>
                                              <p:pRg st="0" end="0"/>
                                            </p:txEl>
                                          </p:spTgt>
                                        </p:tgtEl>
                                        <p:attrNameLst>
                                          <p:attrName>style.visibility</p:attrName>
                                        </p:attrNameLst>
                                      </p:cBhvr>
                                      <p:to>
                                        <p:strVal val="visible"/>
                                      </p:to>
                                    </p:set>
                                    <p:animEffect transition="in" filter="fade">
                                      <p:cBhvr>
                                        <p:cTn id="51" dur="500"/>
                                        <p:tgtEl>
                                          <p:spTgt spid="4">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1" end="1"/>
                                            </p:txEl>
                                          </p:spTgt>
                                        </p:tgtEl>
                                        <p:attrNameLst>
                                          <p:attrName>style.visibility</p:attrName>
                                        </p:attrNameLst>
                                      </p:cBhvr>
                                      <p:to>
                                        <p:strVal val="visible"/>
                                      </p:to>
                                    </p:set>
                                    <p:animEffect transition="in" filter="fade">
                                      <p:cBhvr>
                                        <p:cTn id="54" dur="500"/>
                                        <p:tgtEl>
                                          <p:spTgt spid="4">
                                            <p:txEl>
                                              <p:pRg st="1" end="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
                                            <p:txEl>
                                              <p:pRg st="2" end="2"/>
                                            </p:txEl>
                                          </p:spTgt>
                                        </p:tgtEl>
                                        <p:attrNameLst>
                                          <p:attrName>style.visibility</p:attrName>
                                        </p:attrNameLst>
                                      </p:cBhvr>
                                      <p:to>
                                        <p:strVal val="visible"/>
                                      </p:to>
                                    </p:set>
                                    <p:animEffect transition="in" filter="fade">
                                      <p:cBhvr>
                                        <p:cTn id="57" dur="500"/>
                                        <p:tgtEl>
                                          <p:spTgt spid="4">
                                            <p:txEl>
                                              <p:pRg st="2" end="2"/>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500"/>
                                        <p:tgtEl>
                                          <p:spTgt spid="1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par>
                                <p:cTn id="80" presetID="10" presetClass="entr" presetSubtype="0" fill="hold"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fade">
                                      <p:cBhvr>
                                        <p:cTn id="8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animBg="1"/>
      <p:bldP spid="10" grpId="0" animBg="1"/>
      <p:bldP spid="13" grpId="0" animBg="1"/>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E81F29C7-B291-4BE6-AC92-D52E1E410F5A}"/>
              </a:ext>
            </a:extLst>
          </p:cNvPr>
          <p:cNvSpPr>
            <a:spLocks noGrp="1"/>
          </p:cNvSpPr>
          <p:nvPr>
            <p:ph idx="10"/>
          </p:nvPr>
        </p:nvSpPr>
        <p:spPr>
          <a:xfrm>
            <a:off x="6267300" y="2268439"/>
            <a:ext cx="5324625" cy="2454474"/>
          </a:xfrm>
        </p:spPr>
        <p:txBody>
          <a:bodyPr>
            <a:normAutofit fontScale="92500" lnSpcReduction="10000"/>
          </a:bodyPr>
          <a:lstStyle/>
          <a:p>
            <a:pPr marL="0" indent="0">
              <a:buNone/>
            </a:pPr>
            <a:r>
              <a:rPr lang="en-US" sz="1200" dirty="0">
                <a:solidFill>
                  <a:srgbClr val="B9800D"/>
                </a:solidFill>
              </a:rPr>
              <a:t># Prefix definition</a:t>
            </a:r>
          </a:p>
          <a:p>
            <a:pPr marL="0" indent="0">
              <a:buNone/>
            </a:pPr>
            <a:r>
              <a:rPr lang="pt-BR" sz="1200" dirty="0">
                <a:solidFill>
                  <a:srgbClr val="7030A0"/>
                </a:solidFill>
              </a:rPr>
              <a:t>PREFIX </a:t>
            </a:r>
            <a:r>
              <a:rPr lang="pt-BR" sz="1200" dirty="0">
                <a:solidFill>
                  <a:srgbClr val="FF9933"/>
                </a:solidFill>
              </a:rPr>
              <a:t>rdf:</a:t>
            </a:r>
            <a:r>
              <a:rPr lang="pt-BR" sz="1200" dirty="0">
                <a:solidFill>
                  <a:srgbClr val="7030A0"/>
                </a:solidFill>
              </a:rPr>
              <a:t> </a:t>
            </a:r>
            <a:r>
              <a:rPr lang="pt-BR" sz="1200" dirty="0">
                <a:solidFill>
                  <a:srgbClr val="00B050"/>
                </a:solidFill>
              </a:rPr>
              <a:t>&lt;http://www.w3.org/1999/02/22-rdf-syntax-ns#&gt;</a:t>
            </a:r>
          </a:p>
          <a:p>
            <a:pPr marL="0" indent="0">
              <a:buNone/>
            </a:pPr>
            <a:r>
              <a:rPr lang="pt-BR" sz="1200" dirty="0">
                <a:solidFill>
                  <a:srgbClr val="7030A0"/>
                </a:solidFill>
              </a:rPr>
              <a:t>PREFIX </a:t>
            </a:r>
            <a:r>
              <a:rPr lang="pt-BR" sz="1200" dirty="0">
                <a:solidFill>
                  <a:srgbClr val="FF9933"/>
                </a:solidFill>
              </a:rPr>
              <a:t>rdfs:</a:t>
            </a:r>
            <a:r>
              <a:rPr lang="pt-BR" sz="1200" dirty="0">
                <a:solidFill>
                  <a:srgbClr val="7030A0"/>
                </a:solidFill>
              </a:rPr>
              <a:t> </a:t>
            </a:r>
            <a:r>
              <a:rPr lang="en-US" sz="1200" dirty="0">
                <a:solidFill>
                  <a:srgbClr val="00B050"/>
                </a:solidFill>
              </a:rPr>
              <a:t>&lt;https://www.w3.org/2000/01/rdf-schema#&gt;</a:t>
            </a:r>
          </a:p>
          <a:p>
            <a:pPr marL="0" indent="0">
              <a:buNone/>
            </a:pPr>
            <a:r>
              <a:rPr lang="en-US" sz="1200" dirty="0">
                <a:solidFill>
                  <a:srgbClr val="7030A0"/>
                </a:solidFill>
              </a:rPr>
              <a:t>PREFIX</a:t>
            </a:r>
            <a:r>
              <a:rPr lang="en-US" sz="1200" dirty="0"/>
              <a:t> </a:t>
            </a:r>
            <a:r>
              <a:rPr lang="en-US" sz="1200" dirty="0">
                <a:solidFill>
                  <a:srgbClr val="FF9933"/>
                </a:solidFill>
              </a:rPr>
              <a:t>agent: </a:t>
            </a:r>
            <a:r>
              <a:rPr lang="en-US" sz="1200" dirty="0">
                <a:solidFill>
                  <a:srgbClr val="00B050"/>
                </a:solidFill>
              </a:rPr>
              <a:t>&lt;http://www.hsu-hh.de/aut/ontologies/agent-summer-school#&gt;</a:t>
            </a:r>
          </a:p>
          <a:p>
            <a:pPr marL="0" indent="0">
              <a:buNone/>
            </a:pPr>
            <a:endParaRPr lang="en-US" sz="1200" dirty="0">
              <a:solidFill>
                <a:srgbClr val="B9800D"/>
              </a:solidFill>
            </a:endParaRPr>
          </a:p>
          <a:p>
            <a:pPr marL="0" indent="0">
              <a:buNone/>
            </a:pPr>
            <a:r>
              <a:rPr lang="en-US" sz="1200" dirty="0">
                <a:solidFill>
                  <a:srgbClr val="B9800D"/>
                </a:solidFill>
              </a:rPr>
              <a:t># Definition of the graph (part) to be inserted</a:t>
            </a:r>
            <a:endParaRPr lang="en-US" sz="1200" dirty="0"/>
          </a:p>
          <a:p>
            <a:pPr marL="0" indent="0">
              <a:buNone/>
            </a:pPr>
            <a:r>
              <a:rPr lang="en-US" sz="1200" dirty="0">
                <a:solidFill>
                  <a:srgbClr val="7030A0"/>
                </a:solidFill>
              </a:rPr>
              <a:t>INSERT</a:t>
            </a:r>
            <a:r>
              <a:rPr lang="en-US" sz="1200" dirty="0"/>
              <a:t> {    </a:t>
            </a:r>
            <a:r>
              <a:rPr lang="en-US" sz="1200" dirty="0">
                <a:solidFill>
                  <a:srgbClr val="0070C0"/>
                </a:solidFill>
              </a:rPr>
              <a:t>?x    </a:t>
            </a:r>
            <a:r>
              <a:rPr lang="en-US" sz="1200" dirty="0" err="1">
                <a:solidFill>
                  <a:srgbClr val="FF9933"/>
                </a:solidFill>
              </a:rPr>
              <a:t>rdfs</a:t>
            </a:r>
            <a:r>
              <a:rPr lang="de-DE" sz="1200" dirty="0">
                <a:solidFill>
                  <a:srgbClr val="FF9933"/>
                </a:solidFill>
              </a:rPr>
              <a:t>:</a:t>
            </a:r>
            <a:r>
              <a:rPr lang="de-DE" sz="1200" dirty="0" err="1">
                <a:solidFill>
                  <a:srgbClr val="FF9933"/>
                </a:solidFill>
              </a:rPr>
              <a:t>comment</a:t>
            </a:r>
            <a:r>
              <a:rPr lang="de-DE" sz="1200" dirty="0">
                <a:solidFill>
                  <a:srgbClr val="FF9933"/>
                </a:solidFill>
              </a:rPr>
              <a:t>    </a:t>
            </a:r>
            <a:r>
              <a:rPr lang="de-DE" sz="1200" dirty="0"/>
              <a:t>"This </a:t>
            </a:r>
            <a:r>
              <a:rPr lang="de-DE" sz="1200" dirty="0" err="1"/>
              <a:t>is</a:t>
            </a:r>
            <a:r>
              <a:rPr lang="de-DE" sz="1200" dirty="0"/>
              <a:t> an </a:t>
            </a:r>
            <a:r>
              <a:rPr lang="de-DE" sz="1200" dirty="0" err="1"/>
              <a:t>agent</a:t>
            </a:r>
            <a:r>
              <a:rPr lang="de-DE" sz="1200" dirty="0"/>
              <a:t>…"</a:t>
            </a:r>
            <a:r>
              <a:rPr lang="en-US" sz="1200" dirty="0"/>
              <a:t>.} </a:t>
            </a:r>
          </a:p>
          <a:p>
            <a:pPr marL="0" indent="0">
              <a:buNone/>
            </a:pPr>
            <a:endParaRPr lang="en-US" sz="1200" dirty="0"/>
          </a:p>
          <a:p>
            <a:pPr marL="0" indent="0">
              <a:buNone/>
            </a:pPr>
            <a:r>
              <a:rPr lang="en-US" sz="1200" dirty="0">
                <a:solidFill>
                  <a:srgbClr val="B9800D"/>
                </a:solidFill>
              </a:rPr>
              <a:t># Definition of the variables to insert / append to</a:t>
            </a:r>
          </a:p>
          <a:p>
            <a:pPr marL="0" indent="0">
              <a:buNone/>
            </a:pPr>
            <a:r>
              <a:rPr lang="en-US" sz="1200" dirty="0">
                <a:solidFill>
                  <a:srgbClr val="7030A0"/>
                </a:solidFill>
              </a:rPr>
              <a:t>WHERE</a:t>
            </a:r>
            <a:r>
              <a:rPr lang="en-US" sz="1200" dirty="0"/>
              <a:t> {    </a:t>
            </a:r>
            <a:r>
              <a:rPr lang="en-US" sz="1200" dirty="0">
                <a:solidFill>
                  <a:srgbClr val="0070C0"/>
                </a:solidFill>
              </a:rPr>
              <a:t>?x</a:t>
            </a:r>
            <a:r>
              <a:rPr lang="en-US" sz="1200" dirty="0"/>
              <a:t>    </a:t>
            </a:r>
            <a:r>
              <a:rPr lang="en-US" sz="1200" dirty="0" err="1">
                <a:solidFill>
                  <a:srgbClr val="FF9933"/>
                </a:solidFill>
              </a:rPr>
              <a:t>rdf:type</a:t>
            </a:r>
            <a:r>
              <a:rPr lang="en-US" sz="1200" dirty="0">
                <a:solidFill>
                  <a:srgbClr val="FF9933"/>
                </a:solidFill>
              </a:rPr>
              <a:t>    </a:t>
            </a:r>
            <a:r>
              <a:rPr lang="en-US" sz="1200" dirty="0" err="1">
                <a:solidFill>
                  <a:srgbClr val="FF9933"/>
                </a:solidFill>
              </a:rPr>
              <a:t>agent:Agent</a:t>
            </a:r>
            <a:r>
              <a:rPr lang="en-US" sz="1200" dirty="0">
                <a:solidFill>
                  <a:schemeClr val="tx1"/>
                </a:solidFill>
              </a:rPr>
              <a:t>.</a:t>
            </a:r>
            <a:r>
              <a:rPr lang="en-US" sz="1200" dirty="0"/>
              <a:t> }</a:t>
            </a:r>
          </a:p>
        </p:txBody>
      </p:sp>
      <p:sp>
        <p:nvSpPr>
          <p:cNvPr id="3" name="Titel 2">
            <a:extLst>
              <a:ext uri="{FF2B5EF4-FFF2-40B4-BE49-F238E27FC236}">
                <a16:creationId xmlns:a16="http://schemas.microsoft.com/office/drawing/2014/main" id="{B10B3B03-F19A-4EF9-9F35-24EC6B9273D9}"/>
              </a:ext>
            </a:extLst>
          </p:cNvPr>
          <p:cNvSpPr>
            <a:spLocks noGrp="1"/>
          </p:cNvSpPr>
          <p:nvPr>
            <p:ph type="title"/>
          </p:nvPr>
        </p:nvSpPr>
        <p:spPr/>
        <p:txBody>
          <a:bodyPr>
            <a:normAutofit/>
          </a:bodyPr>
          <a:lstStyle/>
          <a:p>
            <a:r>
              <a:rPr lang="de-DE" sz="3200" dirty="0"/>
              <a:t>SPARQL Update: Add / Delete </a:t>
            </a:r>
            <a:r>
              <a:rPr lang="de-DE" sz="3200" dirty="0" err="1"/>
              <a:t>informationen</a:t>
            </a:r>
            <a:r>
              <a:rPr lang="de-DE" sz="3200" dirty="0"/>
              <a:t> </a:t>
            </a:r>
            <a:r>
              <a:rPr lang="de-DE" sz="3200" dirty="0" err="1"/>
              <a:t>of</a:t>
            </a:r>
            <a:r>
              <a:rPr lang="de-DE" sz="3200" dirty="0"/>
              <a:t> a </a:t>
            </a:r>
            <a:r>
              <a:rPr lang="de-DE" sz="3200" dirty="0" err="1"/>
              <a:t>graph</a:t>
            </a:r>
            <a:endParaRPr lang="de-DE" sz="3200" dirty="0"/>
          </a:p>
        </p:txBody>
      </p:sp>
      <p:sp>
        <p:nvSpPr>
          <p:cNvPr id="5" name="Inhaltsplatzhalter 4">
            <a:extLst>
              <a:ext uri="{FF2B5EF4-FFF2-40B4-BE49-F238E27FC236}">
                <a16:creationId xmlns:a16="http://schemas.microsoft.com/office/drawing/2014/main" id="{5900B8F2-9B5C-4123-8EBB-6A1429CDB77D}"/>
              </a:ext>
            </a:extLst>
          </p:cNvPr>
          <p:cNvSpPr>
            <a:spLocks noGrp="1"/>
          </p:cNvSpPr>
          <p:nvPr>
            <p:ph idx="11"/>
          </p:nvPr>
        </p:nvSpPr>
        <p:spPr/>
        <p:txBody>
          <a:bodyPr>
            <a:normAutofit lnSpcReduction="10000"/>
          </a:bodyPr>
          <a:lstStyle/>
          <a:p>
            <a:r>
              <a:rPr lang="de-DE" sz="1800" dirty="0" err="1"/>
              <a:t>Defined</a:t>
            </a:r>
            <a:r>
              <a:rPr lang="de-DE" sz="1800" dirty="0"/>
              <a:t> in </a:t>
            </a:r>
            <a:r>
              <a:rPr lang="de-DE" sz="1800" dirty="0" err="1"/>
              <a:t>the</a:t>
            </a:r>
            <a:r>
              <a:rPr lang="de-DE" sz="1800" dirty="0"/>
              <a:t> </a:t>
            </a:r>
            <a:r>
              <a:rPr lang="de-DE" sz="1800" dirty="0">
                <a:hlinkClick r:id="rId3"/>
              </a:rPr>
              <a:t>W3C SPARQL Update Standard</a:t>
            </a:r>
            <a:endParaRPr lang="de-DE" sz="1800" dirty="0"/>
          </a:p>
          <a:p>
            <a:endParaRPr lang="de-DE" sz="1800" dirty="0"/>
          </a:p>
          <a:p>
            <a:r>
              <a:rPr lang="en-US" sz="1800" dirty="0"/>
              <a:t>SPARQL Updates don't return information but instead change existing graphs</a:t>
            </a:r>
          </a:p>
          <a:p>
            <a:pPr lvl="1"/>
            <a:r>
              <a:rPr lang="en-US" sz="1600" dirty="0"/>
              <a:t>A </a:t>
            </a:r>
            <a:r>
              <a:rPr lang="en-US" sz="1600" dirty="0">
                <a:solidFill>
                  <a:srgbClr val="C22258"/>
                </a:solidFill>
                <a:latin typeface="Courier New" panose="02070309020205020404" pitchFamily="49" charset="0"/>
                <a:cs typeface="Courier New" panose="02070309020205020404" pitchFamily="49" charset="0"/>
              </a:rPr>
              <a:t>INSERT</a:t>
            </a:r>
            <a:r>
              <a:rPr lang="en-US" sz="1600" dirty="0"/>
              <a:t> operation adds triples if they don't exist yet</a:t>
            </a:r>
          </a:p>
          <a:p>
            <a:pPr lvl="2"/>
            <a:r>
              <a:rPr lang="en-US" sz="1400" dirty="0">
                <a:solidFill>
                  <a:srgbClr val="C22258"/>
                </a:solidFill>
                <a:latin typeface="Courier New" panose="02070309020205020404" pitchFamily="49" charset="0"/>
                <a:cs typeface="Courier New" panose="02070309020205020404" pitchFamily="49" charset="0"/>
              </a:rPr>
              <a:t>INSERT DATA </a:t>
            </a:r>
            <a:r>
              <a:rPr lang="en-US" sz="1400" dirty="0"/>
              <a:t>adds triples without constraints</a:t>
            </a:r>
          </a:p>
          <a:p>
            <a:pPr lvl="2"/>
            <a:r>
              <a:rPr lang="en-US" sz="1400" dirty="0">
                <a:solidFill>
                  <a:srgbClr val="C22258"/>
                </a:solidFill>
                <a:latin typeface="Courier New" panose="02070309020205020404" pitchFamily="49" charset="0"/>
                <a:cs typeface="Courier New" panose="02070309020205020404" pitchFamily="49" charset="0"/>
              </a:rPr>
              <a:t>INSERT {…} WHERE {…}</a:t>
            </a:r>
            <a:r>
              <a:rPr lang="en-US" sz="1400" dirty="0"/>
              <a:t> adds triples to all results found with the </a:t>
            </a:r>
            <a:r>
              <a:rPr lang="en-US" sz="1400" dirty="0">
                <a:solidFill>
                  <a:srgbClr val="C22258"/>
                </a:solidFill>
                <a:latin typeface="Courier New" panose="02070309020205020404" pitchFamily="49" charset="0"/>
                <a:cs typeface="Courier New" panose="02070309020205020404" pitchFamily="49" charset="0"/>
              </a:rPr>
              <a:t>WHERE {…}</a:t>
            </a:r>
            <a:r>
              <a:rPr lang="en-US" sz="1400" dirty="0"/>
              <a:t> clause</a:t>
            </a:r>
          </a:p>
          <a:p>
            <a:pPr lvl="1"/>
            <a:endParaRPr lang="en-US" sz="1600" dirty="0"/>
          </a:p>
          <a:p>
            <a:pPr lvl="1"/>
            <a:r>
              <a:rPr lang="en-US" sz="1600" dirty="0"/>
              <a:t>A </a:t>
            </a:r>
            <a:r>
              <a:rPr lang="en-US" sz="1600" dirty="0">
                <a:solidFill>
                  <a:srgbClr val="C22258"/>
                </a:solidFill>
                <a:latin typeface="Courier New" panose="02070309020205020404" pitchFamily="49" charset="0"/>
                <a:cs typeface="Courier New" panose="02070309020205020404" pitchFamily="49" charset="0"/>
              </a:rPr>
              <a:t>DELETE </a:t>
            </a:r>
            <a:r>
              <a:rPr lang="en-US" sz="1600" dirty="0"/>
              <a:t>operation deletes triples from a graph</a:t>
            </a:r>
          </a:p>
          <a:p>
            <a:pPr lvl="2"/>
            <a:r>
              <a:rPr lang="en-US" sz="1400" dirty="0">
                <a:solidFill>
                  <a:srgbClr val="C22258"/>
                </a:solidFill>
                <a:latin typeface="Courier New" panose="02070309020205020404" pitchFamily="49" charset="0"/>
                <a:cs typeface="Courier New" panose="02070309020205020404" pitchFamily="49" charset="0"/>
              </a:rPr>
              <a:t>DELETE DATA </a:t>
            </a:r>
            <a:r>
              <a:rPr lang="en-US" sz="1400" dirty="0"/>
              <a:t>removes exactly the specified triples (no variables allowed)</a:t>
            </a:r>
          </a:p>
          <a:p>
            <a:pPr lvl="2"/>
            <a:r>
              <a:rPr lang="en-US" sz="1400" dirty="0">
                <a:solidFill>
                  <a:srgbClr val="C22258"/>
                </a:solidFill>
                <a:latin typeface="Courier New" panose="02070309020205020404" pitchFamily="49" charset="0"/>
                <a:cs typeface="Courier New" panose="02070309020205020404" pitchFamily="49" charset="0"/>
              </a:rPr>
              <a:t>DELETE {…} WHERE {…}</a:t>
            </a:r>
            <a:r>
              <a:rPr lang="en-US" sz="1400" dirty="0"/>
              <a:t> deletes the structure defined inside the </a:t>
            </a:r>
            <a:r>
              <a:rPr lang="en-US" sz="1400" dirty="0">
                <a:solidFill>
                  <a:srgbClr val="C22258"/>
                </a:solidFill>
                <a:latin typeface="Courier New" panose="02070309020205020404" pitchFamily="49" charset="0"/>
                <a:cs typeface="Courier New" panose="02070309020205020404" pitchFamily="49" charset="0"/>
              </a:rPr>
              <a:t>DELETE {…} </a:t>
            </a:r>
            <a:r>
              <a:rPr lang="en-US" sz="1400" dirty="0"/>
              <a:t>clause for every match of the </a:t>
            </a:r>
            <a:r>
              <a:rPr lang="en-US" sz="1400" dirty="0">
                <a:solidFill>
                  <a:srgbClr val="C22258"/>
                </a:solidFill>
                <a:latin typeface="Courier New" panose="02070309020205020404" pitchFamily="49" charset="0"/>
                <a:cs typeface="Courier New" panose="02070309020205020404" pitchFamily="49" charset="0"/>
              </a:rPr>
              <a:t>WHERE {…}</a:t>
            </a:r>
            <a:r>
              <a:rPr lang="en-US" sz="1400" dirty="0"/>
              <a:t> clause</a:t>
            </a:r>
          </a:p>
          <a:p>
            <a:pPr lvl="2"/>
            <a:endParaRPr lang="en-US" sz="1400" dirty="0"/>
          </a:p>
          <a:p>
            <a:r>
              <a:rPr lang="de-DE" sz="1800" dirty="0">
                <a:solidFill>
                  <a:srgbClr val="C22258"/>
                </a:solidFill>
                <a:latin typeface="Courier New" panose="02070309020205020404" pitchFamily="49" charset="0"/>
                <a:cs typeface="Courier New" panose="02070309020205020404" pitchFamily="49" charset="0"/>
              </a:rPr>
              <a:t>INSERT</a:t>
            </a:r>
            <a:r>
              <a:rPr lang="de-DE" sz="1800" dirty="0"/>
              <a:t> and </a:t>
            </a:r>
            <a:r>
              <a:rPr lang="de-DE" sz="1800" dirty="0">
                <a:solidFill>
                  <a:srgbClr val="C22258"/>
                </a:solidFill>
                <a:latin typeface="Courier New" panose="02070309020205020404" pitchFamily="49" charset="0"/>
                <a:cs typeface="Courier New" panose="02070309020205020404" pitchFamily="49" charset="0"/>
              </a:rPr>
              <a:t>DELETE </a:t>
            </a:r>
            <a:r>
              <a:rPr lang="de-DE" sz="1800" dirty="0" err="1"/>
              <a:t>operations</a:t>
            </a:r>
            <a:r>
              <a:rPr lang="de-DE" sz="1800" dirty="0"/>
              <a:t> </a:t>
            </a:r>
            <a:r>
              <a:rPr lang="de-DE" sz="1800" dirty="0" err="1"/>
              <a:t>can</a:t>
            </a:r>
            <a:r>
              <a:rPr lang="de-DE" sz="1800" dirty="0"/>
              <a:t> </a:t>
            </a:r>
            <a:r>
              <a:rPr lang="de-DE" sz="1800" dirty="0" err="1"/>
              <a:t>be</a:t>
            </a:r>
            <a:r>
              <a:rPr lang="de-DE" sz="1800" dirty="0"/>
              <a:t> </a:t>
            </a:r>
            <a:r>
              <a:rPr lang="de-DE" sz="1800" dirty="0" err="1"/>
              <a:t>used</a:t>
            </a:r>
            <a:r>
              <a:rPr lang="de-DE" sz="1800" dirty="0"/>
              <a:t> </a:t>
            </a:r>
            <a:r>
              <a:rPr lang="de-DE" sz="1800" dirty="0" err="1"/>
              <a:t>to</a:t>
            </a:r>
            <a:r>
              <a:rPr lang="de-DE" sz="1800" dirty="0"/>
              <a:t> (</a:t>
            </a:r>
            <a:r>
              <a:rPr lang="de-DE" sz="1800" dirty="0" err="1"/>
              <a:t>dynamically</a:t>
            </a:r>
            <a:r>
              <a:rPr lang="de-DE" sz="1800" dirty="0"/>
              <a:t>) </a:t>
            </a:r>
            <a:r>
              <a:rPr lang="de-DE" sz="1800" dirty="0" err="1"/>
              <a:t>change</a:t>
            </a:r>
            <a:r>
              <a:rPr lang="de-DE" sz="1800" dirty="0"/>
              <a:t> </a:t>
            </a:r>
            <a:r>
              <a:rPr lang="de-DE" sz="1800" dirty="0" err="1"/>
              <a:t>contents</a:t>
            </a:r>
            <a:r>
              <a:rPr lang="de-DE" sz="1800" dirty="0"/>
              <a:t> </a:t>
            </a:r>
            <a:r>
              <a:rPr lang="de-DE" sz="1800" dirty="0" err="1"/>
              <a:t>of</a:t>
            </a:r>
            <a:r>
              <a:rPr lang="de-DE" sz="1800" dirty="0"/>
              <a:t> </a:t>
            </a:r>
            <a:r>
              <a:rPr lang="de-DE" sz="1800" dirty="0" err="1"/>
              <a:t>the</a:t>
            </a:r>
            <a:r>
              <a:rPr lang="de-DE" sz="1800" dirty="0"/>
              <a:t> </a:t>
            </a:r>
            <a:r>
              <a:rPr lang="de-DE" sz="1800" dirty="0" err="1"/>
              <a:t>graph</a:t>
            </a:r>
            <a:endParaRPr lang="de-DE" sz="1800" dirty="0"/>
          </a:p>
        </p:txBody>
      </p:sp>
      <p:cxnSp>
        <p:nvCxnSpPr>
          <p:cNvPr id="6" name="Gerader Verbinder 5">
            <a:extLst>
              <a:ext uri="{FF2B5EF4-FFF2-40B4-BE49-F238E27FC236}">
                <a16:creationId xmlns:a16="http://schemas.microsoft.com/office/drawing/2014/main" id="{789850D5-642C-40CF-BC2D-6D473345F36C}"/>
              </a:ext>
            </a:extLst>
          </p:cNvPr>
          <p:cNvCxnSpPr/>
          <p:nvPr/>
        </p:nvCxnSpPr>
        <p:spPr>
          <a:xfrm>
            <a:off x="6267301" y="1076325"/>
            <a:ext cx="5324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a:extLst>
              <a:ext uri="{FF2B5EF4-FFF2-40B4-BE49-F238E27FC236}">
                <a16:creationId xmlns:a16="http://schemas.microsoft.com/office/drawing/2014/main" id="{16B01D4A-77C1-4C9F-904D-0C060762CB9F}"/>
              </a:ext>
            </a:extLst>
          </p:cNvPr>
          <p:cNvSpPr/>
          <p:nvPr/>
        </p:nvSpPr>
        <p:spPr>
          <a:xfrm>
            <a:off x="8015805" y="916424"/>
            <a:ext cx="1827616" cy="307777"/>
          </a:xfrm>
          <a:prstGeom prst="rect">
            <a:avLst/>
          </a:prstGeom>
          <a:solidFill>
            <a:schemeClr val="bg1"/>
          </a:solidFill>
        </p:spPr>
        <p:txBody>
          <a:bodyPr wrap="none">
            <a:spAutoFit/>
          </a:bodyPr>
          <a:lstStyle/>
          <a:p>
            <a:pPr algn="ctr"/>
            <a:r>
              <a:rPr lang="en-US" sz="1400" i="1" dirty="0"/>
              <a:t>Example data in graph</a:t>
            </a:r>
          </a:p>
        </p:txBody>
      </p:sp>
      <p:cxnSp>
        <p:nvCxnSpPr>
          <p:cNvPr id="8" name="Gerader Verbinder 7">
            <a:extLst>
              <a:ext uri="{FF2B5EF4-FFF2-40B4-BE49-F238E27FC236}">
                <a16:creationId xmlns:a16="http://schemas.microsoft.com/office/drawing/2014/main" id="{33C1E28E-4745-4A52-B79D-A7B532C6A691}"/>
              </a:ext>
            </a:extLst>
          </p:cNvPr>
          <p:cNvCxnSpPr/>
          <p:nvPr/>
        </p:nvCxnSpPr>
        <p:spPr>
          <a:xfrm>
            <a:off x="6267301" y="2085975"/>
            <a:ext cx="5324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hteck 8">
            <a:extLst>
              <a:ext uri="{FF2B5EF4-FFF2-40B4-BE49-F238E27FC236}">
                <a16:creationId xmlns:a16="http://schemas.microsoft.com/office/drawing/2014/main" id="{33181960-0F07-4EEC-9867-FE2847B066C7}"/>
              </a:ext>
            </a:extLst>
          </p:cNvPr>
          <p:cNvSpPr/>
          <p:nvPr/>
        </p:nvSpPr>
        <p:spPr>
          <a:xfrm>
            <a:off x="8269270" y="1932086"/>
            <a:ext cx="1320683" cy="307777"/>
          </a:xfrm>
          <a:prstGeom prst="rect">
            <a:avLst/>
          </a:prstGeom>
          <a:solidFill>
            <a:schemeClr val="bg1"/>
          </a:solidFill>
        </p:spPr>
        <p:txBody>
          <a:bodyPr wrap="none">
            <a:spAutoFit/>
          </a:bodyPr>
          <a:lstStyle/>
          <a:p>
            <a:r>
              <a:rPr lang="en-US" sz="1400" i="1" dirty="0"/>
              <a:t>SPARQL Update</a:t>
            </a:r>
          </a:p>
        </p:txBody>
      </p:sp>
      <p:sp>
        <p:nvSpPr>
          <p:cNvPr id="2" name="Rechteck 1">
            <a:extLst>
              <a:ext uri="{FF2B5EF4-FFF2-40B4-BE49-F238E27FC236}">
                <a16:creationId xmlns:a16="http://schemas.microsoft.com/office/drawing/2014/main" id="{32959CA8-82FD-496F-BFF3-677EBCB1EA75}"/>
              </a:ext>
            </a:extLst>
          </p:cNvPr>
          <p:cNvSpPr/>
          <p:nvPr/>
        </p:nvSpPr>
        <p:spPr>
          <a:xfrm>
            <a:off x="6267301" y="1254978"/>
            <a:ext cx="5324624" cy="461665"/>
          </a:xfrm>
          <a:prstGeom prst="rect">
            <a:avLst/>
          </a:prstGeom>
        </p:spPr>
        <p:txBody>
          <a:bodyPr wrap="square">
            <a:spAutoFit/>
          </a:bodyPr>
          <a:lstStyle/>
          <a:p>
            <a:pPr marL="0" indent="0" defTabSz="360000">
              <a:buNone/>
            </a:pPr>
            <a:r>
              <a:rPr lang="de-DE" sz="1200" dirty="0" err="1">
                <a:solidFill>
                  <a:srgbClr val="00B050"/>
                </a:solidFill>
              </a:rPr>
              <a:t>agent:</a:t>
            </a:r>
            <a:r>
              <a:rPr lang="de-DE" sz="1200" dirty="0" err="1"/>
              <a:t>Gripper_A</a:t>
            </a:r>
            <a:r>
              <a:rPr lang="de-DE" sz="1200" dirty="0"/>
              <a:t>		</a:t>
            </a:r>
            <a:r>
              <a:rPr lang="de-DE" sz="1200" dirty="0" err="1">
                <a:solidFill>
                  <a:srgbClr val="00B050"/>
                </a:solidFill>
              </a:rPr>
              <a:t>rdf:</a:t>
            </a:r>
            <a:r>
              <a:rPr lang="de-DE" sz="1200" dirty="0" err="1"/>
              <a:t>type</a:t>
            </a:r>
            <a:r>
              <a:rPr lang="de-DE" sz="1200" dirty="0">
                <a:solidFill>
                  <a:srgbClr val="00B050"/>
                </a:solidFill>
              </a:rPr>
              <a:t>	 </a:t>
            </a:r>
            <a:r>
              <a:rPr lang="de-DE" sz="1200" dirty="0" err="1">
                <a:solidFill>
                  <a:srgbClr val="00B050"/>
                </a:solidFill>
              </a:rPr>
              <a:t>agent:</a:t>
            </a:r>
            <a:r>
              <a:rPr lang="de-DE" sz="1200" dirty="0" err="1"/>
              <a:t>Agent</a:t>
            </a:r>
            <a:endParaRPr lang="de-DE" sz="1200" dirty="0">
              <a:solidFill>
                <a:schemeClr val="tx1"/>
              </a:solidFill>
            </a:endParaRPr>
          </a:p>
          <a:p>
            <a:pPr marL="0" indent="0" defTabSz="360000">
              <a:buNone/>
            </a:pPr>
            <a:r>
              <a:rPr lang="de-DE" sz="1200" dirty="0" err="1">
                <a:solidFill>
                  <a:srgbClr val="00B050"/>
                </a:solidFill>
              </a:rPr>
              <a:t>agent:</a:t>
            </a:r>
            <a:r>
              <a:rPr lang="de-DE" sz="1200" dirty="0" err="1"/>
              <a:t>Sensor_A</a:t>
            </a:r>
            <a:r>
              <a:rPr lang="de-DE" sz="1200" dirty="0"/>
              <a:t>		</a:t>
            </a:r>
            <a:r>
              <a:rPr lang="de-DE" sz="1200" dirty="0" err="1">
                <a:solidFill>
                  <a:srgbClr val="00B050"/>
                </a:solidFill>
              </a:rPr>
              <a:t>rdf:</a:t>
            </a:r>
            <a:r>
              <a:rPr lang="de-DE" sz="1200" dirty="0" err="1"/>
              <a:t>type</a:t>
            </a:r>
            <a:r>
              <a:rPr lang="de-DE" sz="1200" dirty="0"/>
              <a:t>	</a:t>
            </a:r>
            <a:r>
              <a:rPr lang="de-DE" sz="1200" dirty="0">
                <a:solidFill>
                  <a:srgbClr val="00B050"/>
                </a:solidFill>
              </a:rPr>
              <a:t> </a:t>
            </a:r>
            <a:r>
              <a:rPr lang="de-DE" sz="1200" dirty="0" err="1">
                <a:solidFill>
                  <a:srgbClr val="00B050"/>
                </a:solidFill>
              </a:rPr>
              <a:t>agent:</a:t>
            </a:r>
            <a:r>
              <a:rPr lang="de-DE" sz="1200" dirty="0" err="1"/>
              <a:t>Agent</a:t>
            </a:r>
            <a:endParaRPr lang="de-DE" sz="1200" dirty="0"/>
          </a:p>
        </p:txBody>
      </p:sp>
      <p:cxnSp>
        <p:nvCxnSpPr>
          <p:cNvPr id="10" name="Gerader Verbinder 9">
            <a:extLst>
              <a:ext uri="{FF2B5EF4-FFF2-40B4-BE49-F238E27FC236}">
                <a16:creationId xmlns:a16="http://schemas.microsoft.com/office/drawing/2014/main" id="{813756EE-FE1C-49C5-8CCC-F3D81A2017D0}"/>
              </a:ext>
            </a:extLst>
          </p:cNvPr>
          <p:cNvCxnSpPr/>
          <p:nvPr/>
        </p:nvCxnSpPr>
        <p:spPr>
          <a:xfrm>
            <a:off x="6267301" y="5048250"/>
            <a:ext cx="53246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86B67AB7-8CA1-4BB9-97F5-4FDA389A5255}"/>
              </a:ext>
            </a:extLst>
          </p:cNvPr>
          <p:cNvSpPr/>
          <p:nvPr/>
        </p:nvSpPr>
        <p:spPr>
          <a:xfrm>
            <a:off x="7659106" y="4894361"/>
            <a:ext cx="2541017" cy="307777"/>
          </a:xfrm>
          <a:prstGeom prst="rect">
            <a:avLst/>
          </a:prstGeom>
          <a:solidFill>
            <a:schemeClr val="bg1"/>
          </a:solidFill>
        </p:spPr>
        <p:txBody>
          <a:bodyPr wrap="none">
            <a:spAutoFit/>
          </a:bodyPr>
          <a:lstStyle/>
          <a:p>
            <a:pPr algn="ctr"/>
            <a:r>
              <a:rPr lang="en-US" sz="1400" i="1" dirty="0"/>
              <a:t>Resulting example data in graph</a:t>
            </a:r>
          </a:p>
        </p:txBody>
      </p:sp>
      <p:sp>
        <p:nvSpPr>
          <p:cNvPr id="12" name="Rechteck 11">
            <a:extLst>
              <a:ext uri="{FF2B5EF4-FFF2-40B4-BE49-F238E27FC236}">
                <a16:creationId xmlns:a16="http://schemas.microsoft.com/office/drawing/2014/main" id="{CA8800F3-DFBA-4AA8-B7BE-008F9E8DA3FA}"/>
              </a:ext>
            </a:extLst>
          </p:cNvPr>
          <p:cNvSpPr/>
          <p:nvPr/>
        </p:nvSpPr>
        <p:spPr>
          <a:xfrm>
            <a:off x="6267300" y="5218213"/>
            <a:ext cx="5324625" cy="1169551"/>
          </a:xfrm>
          <a:prstGeom prst="rect">
            <a:avLst/>
          </a:prstGeom>
        </p:spPr>
        <p:txBody>
          <a:bodyPr wrap="square">
            <a:spAutoFit/>
          </a:bodyPr>
          <a:lstStyle/>
          <a:p>
            <a:pPr defTabSz="360000"/>
            <a:r>
              <a:rPr lang="de-DE" sz="1400" dirty="0" err="1">
                <a:solidFill>
                  <a:srgbClr val="00B050"/>
                </a:solidFill>
              </a:rPr>
              <a:t>agent:</a:t>
            </a:r>
            <a:r>
              <a:rPr lang="de-DE" sz="1400" dirty="0" err="1"/>
              <a:t>Gripper_A</a:t>
            </a:r>
            <a:r>
              <a:rPr lang="de-DE" sz="1400" dirty="0"/>
              <a:t>		</a:t>
            </a:r>
            <a:r>
              <a:rPr lang="de-DE" sz="1400" dirty="0" err="1">
                <a:solidFill>
                  <a:srgbClr val="00B050"/>
                </a:solidFill>
              </a:rPr>
              <a:t>rdf:</a:t>
            </a:r>
            <a:r>
              <a:rPr lang="de-DE" sz="1400" dirty="0" err="1"/>
              <a:t>type</a:t>
            </a:r>
            <a:r>
              <a:rPr lang="de-DE" sz="1400" dirty="0">
                <a:solidFill>
                  <a:srgbClr val="00B050"/>
                </a:solidFill>
              </a:rPr>
              <a:t>	 		</a:t>
            </a:r>
            <a:r>
              <a:rPr lang="de-DE" sz="1400" dirty="0" err="1">
                <a:solidFill>
                  <a:srgbClr val="00B050"/>
                </a:solidFill>
              </a:rPr>
              <a:t>agent:</a:t>
            </a:r>
            <a:r>
              <a:rPr lang="de-DE" sz="1400" dirty="0" err="1"/>
              <a:t>Agent</a:t>
            </a:r>
            <a:r>
              <a:rPr lang="de-DE" sz="1400" dirty="0"/>
              <a:t>.</a:t>
            </a:r>
          </a:p>
          <a:p>
            <a:pPr defTabSz="360000"/>
            <a:r>
              <a:rPr lang="de-DE" sz="1400" dirty="0" err="1">
                <a:solidFill>
                  <a:srgbClr val="00B050"/>
                </a:solidFill>
              </a:rPr>
              <a:t>agent:</a:t>
            </a:r>
            <a:r>
              <a:rPr lang="de-DE" sz="1400" dirty="0" err="1"/>
              <a:t>Gripper_A</a:t>
            </a:r>
            <a:r>
              <a:rPr lang="de-DE" sz="1400" dirty="0"/>
              <a:t>		</a:t>
            </a:r>
            <a:r>
              <a:rPr lang="de-DE" sz="1400" dirty="0" err="1">
                <a:solidFill>
                  <a:srgbClr val="00B050"/>
                </a:solidFill>
              </a:rPr>
              <a:t>rdfs:</a:t>
            </a:r>
            <a:r>
              <a:rPr lang="de-DE" sz="1400" dirty="0" err="1"/>
              <a:t>comment</a:t>
            </a:r>
            <a:r>
              <a:rPr lang="de-DE" sz="1400" dirty="0">
                <a:solidFill>
                  <a:srgbClr val="00B050"/>
                </a:solidFill>
              </a:rPr>
              <a:t>		</a:t>
            </a:r>
            <a:r>
              <a:rPr lang="de-DE" sz="1400" dirty="0"/>
              <a:t>"This </a:t>
            </a:r>
            <a:r>
              <a:rPr lang="de-DE" sz="1400" dirty="0" err="1"/>
              <a:t>is</a:t>
            </a:r>
            <a:r>
              <a:rPr lang="de-DE" sz="1400" dirty="0"/>
              <a:t> an </a:t>
            </a:r>
            <a:r>
              <a:rPr lang="de-DE" sz="1400" dirty="0" err="1"/>
              <a:t>agent</a:t>
            </a:r>
            <a:r>
              <a:rPr lang="de-DE" sz="1400" dirty="0"/>
              <a:t>…".</a:t>
            </a:r>
          </a:p>
          <a:p>
            <a:pPr defTabSz="360000"/>
            <a:endParaRPr lang="de-DE" sz="1400" dirty="0"/>
          </a:p>
          <a:p>
            <a:pPr defTabSz="360000"/>
            <a:r>
              <a:rPr lang="de-DE" sz="1400" dirty="0" err="1">
                <a:solidFill>
                  <a:srgbClr val="00B050"/>
                </a:solidFill>
              </a:rPr>
              <a:t>agent:</a:t>
            </a:r>
            <a:r>
              <a:rPr lang="de-DE" sz="1400" dirty="0" err="1"/>
              <a:t>Sensor_A</a:t>
            </a:r>
            <a:r>
              <a:rPr lang="de-DE" sz="1400" dirty="0"/>
              <a:t>		</a:t>
            </a:r>
            <a:r>
              <a:rPr lang="de-DE" sz="1400" dirty="0" err="1">
                <a:solidFill>
                  <a:srgbClr val="00B050"/>
                </a:solidFill>
              </a:rPr>
              <a:t>rdf:</a:t>
            </a:r>
            <a:r>
              <a:rPr lang="de-DE" sz="1400" dirty="0" err="1"/>
              <a:t>type</a:t>
            </a:r>
            <a:r>
              <a:rPr lang="de-DE" sz="1400" dirty="0"/>
              <a:t>	</a:t>
            </a:r>
            <a:r>
              <a:rPr lang="de-DE" sz="1400" dirty="0">
                <a:solidFill>
                  <a:srgbClr val="00B050"/>
                </a:solidFill>
              </a:rPr>
              <a:t> 		</a:t>
            </a:r>
            <a:r>
              <a:rPr lang="de-DE" sz="1400" dirty="0" err="1">
                <a:solidFill>
                  <a:srgbClr val="00B050"/>
                </a:solidFill>
              </a:rPr>
              <a:t>agent:</a:t>
            </a:r>
            <a:r>
              <a:rPr lang="de-DE" sz="1400" dirty="0" err="1"/>
              <a:t>Agent</a:t>
            </a:r>
            <a:r>
              <a:rPr lang="de-DE" sz="1400" dirty="0"/>
              <a:t>.</a:t>
            </a:r>
          </a:p>
          <a:p>
            <a:pPr defTabSz="360000"/>
            <a:r>
              <a:rPr lang="de-DE" sz="1400" dirty="0" err="1">
                <a:solidFill>
                  <a:srgbClr val="00B050"/>
                </a:solidFill>
              </a:rPr>
              <a:t>agent:</a:t>
            </a:r>
            <a:r>
              <a:rPr lang="de-DE" sz="1400" dirty="0" err="1"/>
              <a:t>Sensor_A</a:t>
            </a:r>
            <a:r>
              <a:rPr lang="de-DE" sz="1400" dirty="0"/>
              <a:t>		</a:t>
            </a:r>
            <a:r>
              <a:rPr lang="de-DE" sz="1400" dirty="0" err="1">
                <a:solidFill>
                  <a:srgbClr val="00B050"/>
                </a:solidFill>
              </a:rPr>
              <a:t>rdfs:</a:t>
            </a:r>
            <a:r>
              <a:rPr lang="de-DE" sz="1400" dirty="0" err="1"/>
              <a:t>comment</a:t>
            </a:r>
            <a:r>
              <a:rPr lang="de-DE" sz="1400" dirty="0">
                <a:solidFill>
                  <a:srgbClr val="00B050"/>
                </a:solidFill>
              </a:rPr>
              <a:t>		</a:t>
            </a:r>
            <a:r>
              <a:rPr lang="de-DE" sz="1400" dirty="0"/>
              <a:t>"This </a:t>
            </a:r>
            <a:r>
              <a:rPr lang="de-DE" sz="1400" dirty="0" err="1"/>
              <a:t>is</a:t>
            </a:r>
            <a:r>
              <a:rPr lang="de-DE" sz="1400" dirty="0"/>
              <a:t> an </a:t>
            </a:r>
            <a:r>
              <a:rPr lang="de-DE" sz="1400" dirty="0" err="1"/>
              <a:t>agent</a:t>
            </a:r>
            <a:r>
              <a:rPr lang="de-DE" sz="1400" dirty="0"/>
              <a:t>…".</a:t>
            </a:r>
          </a:p>
        </p:txBody>
      </p:sp>
    </p:spTree>
    <p:extLst>
      <p:ext uri="{BB962C8B-B14F-4D97-AF65-F5344CB8AC3E}">
        <p14:creationId xmlns:p14="http://schemas.microsoft.com/office/powerpoint/2010/main" val="15461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Effect transition="in" filter="fade">
                                      <p:cBhvr>
                                        <p:cTn id="21" dur="500"/>
                                        <p:tgtEl>
                                          <p:spTgt spid="5">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animEffect transition="in" filter="fade">
                                      <p:cBhvr>
                                        <p:cTn id="24" dur="500"/>
                                        <p:tgtEl>
                                          <p:spTgt spid="5">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1" end="11"/>
                                            </p:txEl>
                                          </p:spTgt>
                                        </p:tgtEl>
                                        <p:attrNameLst>
                                          <p:attrName>style.visibility</p:attrName>
                                        </p:attrNameLst>
                                      </p:cBhvr>
                                      <p:to>
                                        <p:strVal val="visible"/>
                                      </p:to>
                                    </p:set>
                                    <p:animEffect transition="in" filter="fade">
                                      <p:cBhvr>
                                        <p:cTn id="32" dur="500"/>
                                        <p:tgtEl>
                                          <p:spTgt spid="5">
                                            <p:txEl>
                                              <p:pRg st="11" end="1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xEl>
                                              <p:pRg st="0" end="0"/>
                                            </p:txEl>
                                          </p:spTgt>
                                        </p:tgtEl>
                                        <p:attrNameLst>
                                          <p:attrName>style.visibility</p:attrName>
                                        </p:attrNameLst>
                                      </p:cBhvr>
                                      <p:to>
                                        <p:strVal val="visible"/>
                                      </p:to>
                                    </p:set>
                                    <p:animEffect transition="in" filter="fade">
                                      <p:cBhvr>
                                        <p:cTn id="48" dur="500"/>
                                        <p:tgtEl>
                                          <p:spTgt spid="4">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
                                            <p:txEl>
                                              <p:pRg st="1" end="1"/>
                                            </p:txEl>
                                          </p:spTgt>
                                        </p:tgtEl>
                                        <p:attrNameLst>
                                          <p:attrName>style.visibility</p:attrName>
                                        </p:attrNameLst>
                                      </p:cBhvr>
                                      <p:to>
                                        <p:strVal val="visible"/>
                                      </p:to>
                                    </p:set>
                                    <p:animEffect transition="in" filter="fade">
                                      <p:cBhvr>
                                        <p:cTn id="51" dur="500"/>
                                        <p:tgtEl>
                                          <p:spTgt spid="4">
                                            <p:txEl>
                                              <p:pRg st="1" end="1"/>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2" end="2"/>
                                            </p:txEl>
                                          </p:spTgt>
                                        </p:tgtEl>
                                        <p:attrNameLst>
                                          <p:attrName>style.visibility</p:attrName>
                                        </p:attrNameLst>
                                      </p:cBhvr>
                                      <p:to>
                                        <p:strVal val="visible"/>
                                      </p:to>
                                    </p:set>
                                    <p:animEffect transition="in" filter="fade">
                                      <p:cBhvr>
                                        <p:cTn id="54" dur="500"/>
                                        <p:tgtEl>
                                          <p:spTgt spid="4">
                                            <p:txEl>
                                              <p:pRg st="2" end="2"/>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
                                            <p:txEl>
                                              <p:pRg st="3" end="3"/>
                                            </p:txEl>
                                          </p:spTgt>
                                        </p:tgtEl>
                                        <p:attrNameLst>
                                          <p:attrName>style.visibility</p:attrName>
                                        </p:attrNameLst>
                                      </p:cBhvr>
                                      <p:to>
                                        <p:strVal val="visible"/>
                                      </p:to>
                                    </p:set>
                                    <p:animEffect transition="in" filter="fade">
                                      <p:cBhvr>
                                        <p:cTn id="57" dur="500"/>
                                        <p:tgtEl>
                                          <p:spTgt spid="4">
                                            <p:txEl>
                                              <p:pRg st="3" end="3"/>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5" end="5"/>
                                            </p:txEl>
                                          </p:spTgt>
                                        </p:tgtEl>
                                        <p:attrNameLst>
                                          <p:attrName>style.visibility</p:attrName>
                                        </p:attrNameLst>
                                      </p:cBhvr>
                                      <p:to>
                                        <p:strVal val="visible"/>
                                      </p:to>
                                    </p:set>
                                    <p:animEffect transition="in" filter="fade">
                                      <p:cBhvr>
                                        <p:cTn id="60" dur="500"/>
                                        <p:tgtEl>
                                          <p:spTgt spid="4">
                                            <p:txEl>
                                              <p:pRg st="5" end="5"/>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txEl>
                                              <p:pRg st="6" end="6"/>
                                            </p:txEl>
                                          </p:spTgt>
                                        </p:tgtEl>
                                        <p:attrNameLst>
                                          <p:attrName>style.visibility</p:attrName>
                                        </p:attrNameLst>
                                      </p:cBhvr>
                                      <p:to>
                                        <p:strVal val="visible"/>
                                      </p:to>
                                    </p:set>
                                    <p:animEffect transition="in" filter="fade">
                                      <p:cBhvr>
                                        <p:cTn id="63" dur="500"/>
                                        <p:tgtEl>
                                          <p:spTgt spid="4">
                                            <p:txEl>
                                              <p:pRg st="6" end="6"/>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8" end="8"/>
                                            </p:txEl>
                                          </p:spTgt>
                                        </p:tgtEl>
                                        <p:attrNameLst>
                                          <p:attrName>style.visibility</p:attrName>
                                        </p:attrNameLst>
                                      </p:cBhvr>
                                      <p:to>
                                        <p:strVal val="visible"/>
                                      </p:to>
                                    </p:set>
                                    <p:animEffect transition="in" filter="fade">
                                      <p:cBhvr>
                                        <p:cTn id="66" dur="500"/>
                                        <p:tgtEl>
                                          <p:spTgt spid="4">
                                            <p:txEl>
                                              <p:pRg st="8" end="8"/>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
                                            <p:txEl>
                                              <p:pRg st="9" end="9"/>
                                            </p:txEl>
                                          </p:spTgt>
                                        </p:tgtEl>
                                        <p:attrNameLst>
                                          <p:attrName>style.visibility</p:attrName>
                                        </p:attrNameLst>
                                      </p:cBhvr>
                                      <p:to>
                                        <p:strVal val="visible"/>
                                      </p:to>
                                    </p:set>
                                    <p:animEffect transition="in" filter="fade">
                                      <p:cBhvr>
                                        <p:cTn id="69" dur="500"/>
                                        <p:tgtEl>
                                          <p:spTgt spid="4">
                                            <p:txEl>
                                              <p:pRg st="9" end="9"/>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fade">
                                      <p:cBhvr>
                                        <p:cTn id="75" dur="500"/>
                                        <p:tgtEl>
                                          <p:spTgt spid="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500"/>
                                        <p:tgtEl>
                                          <p:spTgt spid="1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fade">
                                      <p:cBhvr>
                                        <p:cTn id="83" dur="500"/>
                                        <p:tgtEl>
                                          <p:spTgt spid="1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animBg="1"/>
      <p:bldP spid="9" grpId="0" animBg="1"/>
      <p:bldP spid="2" grpId="0"/>
      <p:bldP spid="11" grpId="0" animBg="1"/>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87BF8FC-2061-4F8D-B768-ED83EDEE7FED}"/>
              </a:ext>
            </a:extLst>
          </p:cNvPr>
          <p:cNvSpPr>
            <a:spLocks noGrp="1"/>
          </p:cNvSpPr>
          <p:nvPr>
            <p:ph type="title"/>
          </p:nvPr>
        </p:nvSpPr>
        <p:spPr/>
        <p:txBody>
          <a:bodyPr>
            <a:normAutofit/>
          </a:bodyPr>
          <a:lstStyle/>
          <a:p>
            <a:r>
              <a:rPr lang="de-DE" dirty="0"/>
              <a:t>Part 2 – </a:t>
            </a:r>
            <a:r>
              <a:rPr lang="de-DE" dirty="0" err="1"/>
              <a:t>Using</a:t>
            </a:r>
            <a:r>
              <a:rPr lang="de-DE" dirty="0"/>
              <a:t> an </a:t>
            </a:r>
            <a:r>
              <a:rPr lang="de-DE" dirty="0" err="1"/>
              <a:t>Ontology</a:t>
            </a:r>
            <a:endParaRPr lang="de-DE" dirty="0"/>
          </a:p>
        </p:txBody>
      </p:sp>
      <p:sp>
        <p:nvSpPr>
          <p:cNvPr id="8" name="Rechteck 7">
            <a:extLst>
              <a:ext uri="{FF2B5EF4-FFF2-40B4-BE49-F238E27FC236}">
                <a16:creationId xmlns:a16="http://schemas.microsoft.com/office/drawing/2014/main" id="{B2073942-68C3-4AC6-A837-3E40AC60655D}"/>
              </a:ext>
            </a:extLst>
          </p:cNvPr>
          <p:cNvSpPr/>
          <p:nvPr/>
        </p:nvSpPr>
        <p:spPr>
          <a:xfrm>
            <a:off x="860253" y="1136026"/>
            <a:ext cx="3227654" cy="81915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2: Resources </a:t>
            </a:r>
            <a:r>
              <a:rPr lang="de-DE" sz="1200" dirty="0" err="1">
                <a:solidFill>
                  <a:schemeClr val="tx1"/>
                </a:solidFill>
              </a:rPr>
              <a:t>register</a:t>
            </a:r>
            <a:r>
              <a:rPr lang="de-DE" sz="1200" dirty="0">
                <a:solidFill>
                  <a:schemeClr val="tx1"/>
                </a:solidFill>
              </a:rPr>
              <a:t> </a:t>
            </a:r>
            <a:r>
              <a:rPr lang="de-DE" sz="1200" dirty="0" err="1">
                <a:solidFill>
                  <a:schemeClr val="tx1"/>
                </a:solidFill>
              </a:rPr>
              <a:t>themselves</a:t>
            </a:r>
            <a:r>
              <a:rPr lang="de-DE" sz="1200" dirty="0">
                <a:solidFill>
                  <a:schemeClr val="tx1"/>
                </a:solidFill>
              </a:rPr>
              <a:t> </a:t>
            </a:r>
            <a:r>
              <a:rPr lang="de-DE" sz="1200" dirty="0" err="1">
                <a:solidFill>
                  <a:schemeClr val="tx1"/>
                </a:solidFill>
              </a:rPr>
              <a:t>with</a:t>
            </a:r>
            <a:r>
              <a:rPr lang="de-DE" sz="1200" dirty="0">
                <a:solidFill>
                  <a:schemeClr val="tx1"/>
                </a:solidFill>
              </a:rPr>
              <a:t> </a:t>
            </a:r>
            <a:r>
              <a:rPr lang="de-DE" sz="1200" dirty="0" err="1">
                <a:solidFill>
                  <a:schemeClr val="tx1"/>
                </a:solidFill>
              </a:rPr>
              <a:t>their</a:t>
            </a:r>
            <a:r>
              <a:rPr lang="de-DE" sz="1200" dirty="0">
                <a:solidFill>
                  <a:schemeClr val="tx1"/>
                </a:solidFill>
              </a:rPr>
              <a:t> </a:t>
            </a:r>
            <a:r>
              <a:rPr lang="de-DE" sz="1200" dirty="0" err="1">
                <a:solidFill>
                  <a:schemeClr val="tx1"/>
                </a:solidFill>
              </a:rPr>
              <a:t>capabilities</a:t>
            </a:r>
            <a:r>
              <a:rPr lang="de-DE" sz="1200" dirty="0">
                <a:solidFill>
                  <a:schemeClr val="tx1"/>
                </a:solidFill>
              </a:rPr>
              <a:t> in an </a:t>
            </a:r>
            <a:r>
              <a:rPr lang="de-DE" sz="1200" dirty="0" err="1">
                <a:solidFill>
                  <a:schemeClr val="tx1"/>
                </a:solidFill>
              </a:rPr>
              <a:t>ontology</a:t>
            </a:r>
            <a:r>
              <a:rPr lang="de-DE" sz="1200" dirty="0">
                <a:solidFill>
                  <a:schemeClr val="tx1"/>
                </a:solidFill>
              </a:rPr>
              <a:t> (via </a:t>
            </a:r>
            <a:r>
              <a:rPr lang="de-DE" sz="1200" dirty="0" err="1">
                <a:solidFill>
                  <a:schemeClr val="tx1"/>
                </a:solidFill>
              </a:rPr>
              <a:t>the</a:t>
            </a:r>
            <a:r>
              <a:rPr lang="de-DE" sz="1200" dirty="0">
                <a:solidFill>
                  <a:schemeClr val="tx1"/>
                </a:solidFill>
              </a:rPr>
              <a:t> DF)</a:t>
            </a:r>
          </a:p>
        </p:txBody>
      </p:sp>
      <p:sp>
        <p:nvSpPr>
          <p:cNvPr id="11" name="Rechteck 10">
            <a:extLst>
              <a:ext uri="{FF2B5EF4-FFF2-40B4-BE49-F238E27FC236}">
                <a16:creationId xmlns:a16="http://schemas.microsoft.com/office/drawing/2014/main" id="{18341F6D-6FA3-44D3-A837-027A67895B35}"/>
              </a:ext>
            </a:extLst>
          </p:cNvPr>
          <p:cNvSpPr/>
          <p:nvPr/>
        </p:nvSpPr>
        <p:spPr>
          <a:xfrm>
            <a:off x="860253" y="4082099"/>
            <a:ext cx="3227652" cy="81915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3: Sensor B </a:t>
            </a:r>
            <a:r>
              <a:rPr lang="de-DE" sz="1200" dirty="0" err="1">
                <a:solidFill>
                  <a:schemeClr val="tx1"/>
                </a:solidFill>
              </a:rPr>
              <a:t>agent</a:t>
            </a:r>
            <a:r>
              <a:rPr lang="de-DE" sz="1200" dirty="0">
                <a:solidFill>
                  <a:schemeClr val="tx1"/>
                </a:solidFill>
              </a:rPr>
              <a:t> </a:t>
            </a:r>
            <a:r>
              <a:rPr lang="de-DE" sz="1200" dirty="0" err="1">
                <a:solidFill>
                  <a:schemeClr val="tx1"/>
                </a:solidFill>
              </a:rPr>
              <a:t>queries</a:t>
            </a:r>
            <a:r>
              <a:rPr lang="de-DE" sz="1200" dirty="0">
                <a:solidFill>
                  <a:schemeClr val="tx1"/>
                </a:solidFill>
              </a:rPr>
              <a:t> </a:t>
            </a:r>
            <a:r>
              <a:rPr lang="de-DE" sz="1200" dirty="0" err="1">
                <a:solidFill>
                  <a:schemeClr val="tx1"/>
                </a:solidFill>
              </a:rPr>
              <a:t>for</a:t>
            </a:r>
            <a:r>
              <a:rPr lang="de-DE" sz="1200" dirty="0">
                <a:solidFill>
                  <a:schemeClr val="tx1"/>
                </a:solidFill>
              </a:rPr>
              <a:t> </a:t>
            </a:r>
            <a:r>
              <a:rPr lang="de-DE" sz="1200" dirty="0" err="1">
                <a:solidFill>
                  <a:schemeClr val="tx1"/>
                </a:solidFill>
              </a:rPr>
              <a:t>length</a:t>
            </a:r>
            <a:r>
              <a:rPr lang="de-DE" sz="1200" dirty="0">
                <a:solidFill>
                  <a:schemeClr val="tx1"/>
                </a:solidFill>
              </a:rPr>
              <a:t> and </a:t>
            </a:r>
            <a:r>
              <a:rPr lang="de-DE" sz="1200" dirty="0" err="1">
                <a:solidFill>
                  <a:schemeClr val="tx1"/>
                </a:solidFill>
              </a:rPr>
              <a:t>applicable</a:t>
            </a:r>
            <a:r>
              <a:rPr lang="de-DE" sz="1200" dirty="0">
                <a:solidFill>
                  <a:schemeClr val="tx1"/>
                </a:solidFill>
              </a:rPr>
              <a:t> </a:t>
            </a:r>
            <a:r>
              <a:rPr lang="de-DE" sz="1200" dirty="0" err="1">
                <a:solidFill>
                  <a:schemeClr val="tx1"/>
                </a:solidFill>
              </a:rPr>
              <a:t>resources</a:t>
            </a:r>
            <a:r>
              <a:rPr lang="de-DE" sz="1200" dirty="0">
                <a:solidFill>
                  <a:schemeClr val="tx1"/>
                </a:solidFill>
              </a:rPr>
              <a:t> (</a:t>
            </a:r>
            <a:r>
              <a:rPr lang="de-DE" sz="1200" dirty="0" err="1">
                <a:solidFill>
                  <a:schemeClr val="tx1"/>
                </a:solidFill>
              </a:rPr>
              <a:t>using</a:t>
            </a:r>
            <a:r>
              <a:rPr lang="de-DE" sz="1200" dirty="0">
                <a:solidFill>
                  <a:schemeClr val="tx1"/>
                </a:solidFill>
              </a:rPr>
              <a:t> SPARQL)</a:t>
            </a:r>
          </a:p>
        </p:txBody>
      </p:sp>
      <p:pic>
        <p:nvPicPr>
          <p:cNvPr id="13" name="Grafik 12">
            <a:extLst>
              <a:ext uri="{FF2B5EF4-FFF2-40B4-BE49-F238E27FC236}">
                <a16:creationId xmlns:a16="http://schemas.microsoft.com/office/drawing/2014/main" id="{CE04EB86-1BBC-4282-8E2B-3592AEF2ACB7}"/>
              </a:ext>
            </a:extLst>
          </p:cNvPr>
          <p:cNvPicPr>
            <a:picLocks noChangeAspect="1"/>
          </p:cNvPicPr>
          <p:nvPr/>
        </p:nvPicPr>
        <p:blipFill rotWithShape="1">
          <a:blip r:embed="rId3"/>
          <a:srcRect t="3333"/>
          <a:stretch/>
        </p:blipFill>
        <p:spPr>
          <a:xfrm>
            <a:off x="5247355" y="141514"/>
            <a:ext cx="6971669" cy="6629400"/>
          </a:xfrm>
          <a:prstGeom prst="rect">
            <a:avLst/>
          </a:prstGeom>
        </p:spPr>
      </p:pic>
      <p:sp>
        <p:nvSpPr>
          <p:cNvPr id="14" name="Rechteck 13">
            <a:extLst>
              <a:ext uri="{FF2B5EF4-FFF2-40B4-BE49-F238E27FC236}">
                <a16:creationId xmlns:a16="http://schemas.microsoft.com/office/drawing/2014/main" id="{72FA88CA-FEB1-4B9B-8767-29AAA1C9400A}"/>
              </a:ext>
            </a:extLst>
          </p:cNvPr>
          <p:cNvSpPr/>
          <p:nvPr/>
        </p:nvSpPr>
        <p:spPr>
          <a:xfrm>
            <a:off x="8733189" y="681027"/>
            <a:ext cx="2745405" cy="909997"/>
          </a:xfrm>
          <a:prstGeom prst="rect">
            <a:avLst/>
          </a:prstGeom>
          <a:noFill/>
          <a:ln w="28575">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5" name="Rechteck 14">
            <a:extLst>
              <a:ext uri="{FF2B5EF4-FFF2-40B4-BE49-F238E27FC236}">
                <a16:creationId xmlns:a16="http://schemas.microsoft.com/office/drawing/2014/main" id="{9F22E315-69EA-4387-A3D4-EBCA8ECBB6EA}"/>
              </a:ext>
            </a:extLst>
          </p:cNvPr>
          <p:cNvSpPr/>
          <p:nvPr/>
        </p:nvSpPr>
        <p:spPr>
          <a:xfrm>
            <a:off x="7961356" y="3065929"/>
            <a:ext cx="3517238" cy="1759908"/>
          </a:xfrm>
          <a:prstGeom prst="rect">
            <a:avLst/>
          </a:prstGeom>
          <a:noFill/>
          <a:ln w="28575">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9" name="Gerader Verbinder 8">
            <a:extLst>
              <a:ext uri="{FF2B5EF4-FFF2-40B4-BE49-F238E27FC236}">
                <a16:creationId xmlns:a16="http://schemas.microsoft.com/office/drawing/2014/main" id="{BB786FF2-B4F0-48D7-97E6-8215DAB13477}"/>
              </a:ext>
            </a:extLst>
          </p:cNvPr>
          <p:cNvCxnSpPr>
            <a:cxnSpLocks/>
            <a:stCxn id="14" idx="1"/>
            <a:endCxn id="8" idx="3"/>
          </p:cNvCxnSpPr>
          <p:nvPr/>
        </p:nvCxnSpPr>
        <p:spPr>
          <a:xfrm flipH="1">
            <a:off x="4087907" y="1136026"/>
            <a:ext cx="4645282" cy="409575"/>
          </a:xfrm>
          <a:prstGeom prst="line">
            <a:avLst/>
          </a:prstGeom>
          <a:ln/>
        </p:spPr>
        <p:style>
          <a:lnRef idx="3">
            <a:schemeClr val="dk1"/>
          </a:lnRef>
          <a:fillRef idx="0">
            <a:schemeClr val="dk1"/>
          </a:fillRef>
          <a:effectRef idx="2">
            <a:schemeClr val="dk1"/>
          </a:effectRef>
          <a:fontRef idx="minor">
            <a:schemeClr val="tx1"/>
          </a:fontRef>
        </p:style>
      </p:cxnSp>
      <p:cxnSp>
        <p:nvCxnSpPr>
          <p:cNvPr id="12" name="Gerader Verbinder 11">
            <a:extLst>
              <a:ext uri="{FF2B5EF4-FFF2-40B4-BE49-F238E27FC236}">
                <a16:creationId xmlns:a16="http://schemas.microsoft.com/office/drawing/2014/main" id="{3ED6DA01-D83E-457F-BCDB-6F86EB46A2EC}"/>
              </a:ext>
            </a:extLst>
          </p:cNvPr>
          <p:cNvCxnSpPr>
            <a:cxnSpLocks/>
            <a:stCxn id="15" idx="1"/>
            <a:endCxn id="11" idx="3"/>
          </p:cNvCxnSpPr>
          <p:nvPr/>
        </p:nvCxnSpPr>
        <p:spPr>
          <a:xfrm flipH="1">
            <a:off x="4087905" y="3945883"/>
            <a:ext cx="3873451" cy="545791"/>
          </a:xfrm>
          <a:prstGeom prst="line">
            <a:avLst/>
          </a:prstGeom>
          <a:ln/>
        </p:spPr>
        <p:style>
          <a:lnRef idx="3">
            <a:schemeClr val="dk1"/>
          </a:lnRef>
          <a:fillRef idx="0">
            <a:schemeClr val="dk1"/>
          </a:fillRef>
          <a:effectRef idx="2">
            <a:schemeClr val="dk1"/>
          </a:effectRef>
          <a:fontRef idx="minor">
            <a:schemeClr val="tx1"/>
          </a:fontRef>
        </p:style>
      </p:cxnSp>
      <p:sp>
        <p:nvSpPr>
          <p:cNvPr id="16" name="Rechteck 15">
            <a:extLst>
              <a:ext uri="{FF2B5EF4-FFF2-40B4-BE49-F238E27FC236}">
                <a16:creationId xmlns:a16="http://schemas.microsoft.com/office/drawing/2014/main" id="{36CB3949-AF67-C8C4-486E-4E750DB43144}"/>
              </a:ext>
            </a:extLst>
          </p:cNvPr>
          <p:cNvSpPr/>
          <p:nvPr/>
        </p:nvSpPr>
        <p:spPr>
          <a:xfrm>
            <a:off x="5366046" y="2459862"/>
            <a:ext cx="6112548" cy="412430"/>
          </a:xfrm>
          <a:prstGeom prst="rect">
            <a:avLst/>
          </a:prstGeom>
          <a:noFill/>
          <a:ln w="28575">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7" name="Rechteck 16">
            <a:extLst>
              <a:ext uri="{FF2B5EF4-FFF2-40B4-BE49-F238E27FC236}">
                <a16:creationId xmlns:a16="http://schemas.microsoft.com/office/drawing/2014/main" id="{4371353E-DF28-327E-4617-9673DD8EE15F}"/>
              </a:ext>
            </a:extLst>
          </p:cNvPr>
          <p:cNvSpPr/>
          <p:nvPr/>
        </p:nvSpPr>
        <p:spPr>
          <a:xfrm>
            <a:off x="860253" y="2573076"/>
            <a:ext cx="3227654" cy="81915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1: Store </a:t>
            </a:r>
            <a:r>
              <a:rPr lang="de-DE" sz="1200" dirty="0" err="1">
                <a:solidFill>
                  <a:schemeClr val="tx1"/>
                </a:solidFill>
              </a:rPr>
              <a:t>workpiece</a:t>
            </a:r>
            <a:r>
              <a:rPr lang="de-DE" sz="1200" dirty="0">
                <a:solidFill>
                  <a:schemeClr val="tx1"/>
                </a:solidFill>
              </a:rPr>
              <a:t> </a:t>
            </a:r>
            <a:r>
              <a:rPr lang="de-DE" sz="1200" dirty="0" err="1">
                <a:solidFill>
                  <a:schemeClr val="tx1"/>
                </a:solidFill>
              </a:rPr>
              <a:t>information</a:t>
            </a:r>
            <a:r>
              <a:rPr lang="de-DE" sz="1200" dirty="0">
                <a:solidFill>
                  <a:schemeClr val="tx1"/>
                </a:solidFill>
              </a:rPr>
              <a:t> in an </a:t>
            </a:r>
            <a:r>
              <a:rPr lang="de-DE" sz="1200" dirty="0" err="1">
                <a:solidFill>
                  <a:schemeClr val="tx1"/>
                </a:solidFill>
              </a:rPr>
              <a:t>ontology</a:t>
            </a:r>
            <a:r>
              <a:rPr lang="de-DE" sz="1200" dirty="0">
                <a:solidFill>
                  <a:schemeClr val="tx1"/>
                </a:solidFill>
              </a:rPr>
              <a:t> so </a:t>
            </a:r>
            <a:r>
              <a:rPr lang="de-DE" sz="1200" dirty="0" err="1">
                <a:solidFill>
                  <a:schemeClr val="tx1"/>
                </a:solidFill>
              </a:rPr>
              <a:t>that</a:t>
            </a:r>
            <a:r>
              <a:rPr lang="de-DE" sz="1200" dirty="0">
                <a:solidFill>
                  <a:schemeClr val="tx1"/>
                </a:solidFill>
              </a:rPr>
              <a:t> </a:t>
            </a:r>
            <a:r>
              <a:rPr lang="de-DE" sz="1200" dirty="0" err="1">
                <a:solidFill>
                  <a:schemeClr val="tx1"/>
                </a:solidFill>
              </a:rPr>
              <a:t>it</a:t>
            </a:r>
            <a:r>
              <a:rPr lang="de-DE" sz="1200" dirty="0">
                <a:solidFill>
                  <a:schemeClr val="tx1"/>
                </a:solidFill>
              </a:rPr>
              <a:t> </a:t>
            </a:r>
            <a:r>
              <a:rPr lang="de-DE" sz="1200" dirty="0" err="1">
                <a:solidFill>
                  <a:schemeClr val="tx1"/>
                </a:solidFill>
              </a:rPr>
              <a:t>is</a:t>
            </a:r>
            <a:r>
              <a:rPr lang="de-DE" sz="1200" dirty="0">
                <a:solidFill>
                  <a:schemeClr val="tx1"/>
                </a:solidFill>
              </a:rPr>
              <a:t> </a:t>
            </a:r>
            <a:r>
              <a:rPr lang="de-DE" sz="1200" dirty="0" err="1">
                <a:solidFill>
                  <a:schemeClr val="tx1"/>
                </a:solidFill>
              </a:rPr>
              <a:t>accessible</a:t>
            </a:r>
            <a:r>
              <a:rPr lang="de-DE" sz="1200" dirty="0">
                <a:solidFill>
                  <a:schemeClr val="tx1"/>
                </a:solidFill>
              </a:rPr>
              <a:t> </a:t>
            </a:r>
            <a:r>
              <a:rPr lang="de-DE" sz="1200" dirty="0" err="1">
                <a:solidFill>
                  <a:schemeClr val="tx1"/>
                </a:solidFill>
              </a:rPr>
              <a:t>to</a:t>
            </a:r>
            <a:r>
              <a:rPr lang="de-DE" sz="1200" dirty="0">
                <a:solidFill>
                  <a:schemeClr val="tx1"/>
                </a:solidFill>
              </a:rPr>
              <a:t> </a:t>
            </a:r>
            <a:r>
              <a:rPr lang="de-DE" sz="1200" dirty="0" err="1">
                <a:solidFill>
                  <a:schemeClr val="tx1"/>
                </a:solidFill>
              </a:rPr>
              <a:t>other</a:t>
            </a:r>
            <a:r>
              <a:rPr lang="de-DE" sz="1200" dirty="0">
                <a:solidFill>
                  <a:schemeClr val="tx1"/>
                </a:solidFill>
              </a:rPr>
              <a:t> </a:t>
            </a:r>
            <a:r>
              <a:rPr lang="de-DE" sz="1200" dirty="0" err="1">
                <a:solidFill>
                  <a:schemeClr val="tx1"/>
                </a:solidFill>
              </a:rPr>
              <a:t>agents</a:t>
            </a:r>
            <a:endParaRPr lang="de-DE" sz="1200" dirty="0">
              <a:solidFill>
                <a:schemeClr val="tx1"/>
              </a:solidFill>
            </a:endParaRPr>
          </a:p>
        </p:txBody>
      </p:sp>
      <p:cxnSp>
        <p:nvCxnSpPr>
          <p:cNvPr id="18" name="Gerader Verbinder 17">
            <a:extLst>
              <a:ext uri="{FF2B5EF4-FFF2-40B4-BE49-F238E27FC236}">
                <a16:creationId xmlns:a16="http://schemas.microsoft.com/office/drawing/2014/main" id="{86B6D5B5-5184-567F-7E77-02E2B7603578}"/>
              </a:ext>
            </a:extLst>
          </p:cNvPr>
          <p:cNvCxnSpPr>
            <a:cxnSpLocks/>
            <a:stCxn id="16" idx="1"/>
            <a:endCxn id="17" idx="3"/>
          </p:cNvCxnSpPr>
          <p:nvPr/>
        </p:nvCxnSpPr>
        <p:spPr>
          <a:xfrm flipH="1">
            <a:off x="4087907" y="2666077"/>
            <a:ext cx="1278139" cy="316574"/>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4542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P spid="15" grpId="0" animBg="1"/>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A0A849D-8EAB-4AD2-B137-7A9D07A6D2D6}"/>
              </a:ext>
            </a:extLst>
          </p:cNvPr>
          <p:cNvSpPr>
            <a:spLocks noGrp="1"/>
          </p:cNvSpPr>
          <p:nvPr>
            <p:ph idx="1"/>
          </p:nvPr>
        </p:nvSpPr>
        <p:spPr>
          <a:xfrm>
            <a:off x="377373" y="1005841"/>
            <a:ext cx="11405656" cy="1026160"/>
          </a:xfrm>
        </p:spPr>
        <p:txBody>
          <a:bodyPr>
            <a:normAutofit/>
          </a:bodyPr>
          <a:lstStyle/>
          <a:p>
            <a:r>
              <a:rPr lang="de-DE" sz="1600" dirty="0"/>
              <a:t>Sensor A </a:t>
            </a:r>
            <a:r>
              <a:rPr lang="de-DE" sz="1600" dirty="0" err="1"/>
              <a:t>needs</a:t>
            </a:r>
            <a:r>
              <a:rPr lang="de-DE" sz="1600" dirty="0"/>
              <a:t> </a:t>
            </a:r>
            <a:r>
              <a:rPr lang="de-DE" sz="1600" dirty="0" err="1"/>
              <a:t>to</a:t>
            </a:r>
            <a:r>
              <a:rPr lang="de-DE" sz="1600" dirty="0"/>
              <a:t> </a:t>
            </a:r>
            <a:r>
              <a:rPr lang="de-DE" sz="1600" dirty="0" err="1"/>
              <a:t>store</a:t>
            </a:r>
            <a:r>
              <a:rPr lang="de-DE" sz="1600" dirty="0"/>
              <a:t> </a:t>
            </a:r>
            <a:r>
              <a:rPr lang="de-DE" sz="1600" dirty="0" err="1"/>
              <a:t>workpiece</a:t>
            </a:r>
            <a:r>
              <a:rPr lang="de-DE" sz="1600" dirty="0"/>
              <a:t> </a:t>
            </a:r>
            <a:r>
              <a:rPr lang="de-DE" sz="1600" dirty="0" err="1"/>
              <a:t>information</a:t>
            </a:r>
            <a:r>
              <a:rPr lang="de-DE" sz="1600" dirty="0"/>
              <a:t> </a:t>
            </a:r>
            <a:r>
              <a:rPr lang="de-DE" sz="1600" dirty="0" err="1"/>
              <a:t>locally</a:t>
            </a:r>
            <a:endParaRPr lang="de-DE" sz="1600" dirty="0"/>
          </a:p>
          <a:p>
            <a:r>
              <a:rPr lang="de-DE" sz="1600" dirty="0" err="1"/>
              <a:t>How</a:t>
            </a:r>
            <a:r>
              <a:rPr lang="de-DE" sz="1600" dirty="0"/>
              <a:t> </a:t>
            </a:r>
            <a:r>
              <a:rPr lang="de-DE" sz="1600" dirty="0" err="1"/>
              <a:t>can</a:t>
            </a:r>
            <a:r>
              <a:rPr lang="de-DE" sz="1600" dirty="0"/>
              <a:t> </a:t>
            </a:r>
            <a:r>
              <a:rPr lang="de-DE" sz="1600" dirty="0" err="1"/>
              <a:t>we</a:t>
            </a:r>
            <a:r>
              <a:rPr lang="de-DE" sz="1600" dirty="0"/>
              <a:t> </a:t>
            </a:r>
            <a:r>
              <a:rPr lang="de-DE" sz="1600" dirty="0" err="1"/>
              <a:t>store</a:t>
            </a:r>
            <a:r>
              <a:rPr lang="de-DE" sz="1600" dirty="0"/>
              <a:t> </a:t>
            </a:r>
            <a:r>
              <a:rPr lang="de-DE" sz="1600" dirty="0" err="1"/>
              <a:t>workpiece</a:t>
            </a:r>
            <a:r>
              <a:rPr lang="de-DE" sz="1600" dirty="0"/>
              <a:t> </a:t>
            </a:r>
            <a:r>
              <a:rPr lang="de-DE" sz="1600" dirty="0" err="1"/>
              <a:t>information</a:t>
            </a:r>
            <a:r>
              <a:rPr lang="de-DE" sz="1600" dirty="0"/>
              <a:t> </a:t>
            </a:r>
            <a:r>
              <a:rPr lang="de-DE" sz="1600" dirty="0" err="1"/>
              <a:t>inside</a:t>
            </a:r>
            <a:r>
              <a:rPr lang="de-DE" sz="1600" dirty="0"/>
              <a:t> an </a:t>
            </a:r>
            <a:r>
              <a:rPr lang="de-DE" sz="1600" dirty="0" err="1"/>
              <a:t>ontology</a:t>
            </a:r>
            <a:r>
              <a:rPr lang="de-DE" sz="1600" dirty="0"/>
              <a:t>? </a:t>
            </a:r>
            <a:r>
              <a:rPr lang="de-DE" sz="1600" dirty="0">
                <a:sym typeface="Wingdings" panose="05000000000000000000" pitchFamily="2" charset="2"/>
              </a:rPr>
              <a:t> </a:t>
            </a:r>
            <a:r>
              <a:rPr lang="de-DE" sz="1600" dirty="0" err="1">
                <a:sym typeface="Wingdings" panose="05000000000000000000" pitchFamily="2" charset="2"/>
              </a:rPr>
              <a:t>With</a:t>
            </a:r>
            <a:r>
              <a:rPr lang="de-DE" sz="1600" dirty="0">
                <a:sym typeface="Wingdings" panose="05000000000000000000" pitchFamily="2" charset="2"/>
              </a:rPr>
              <a:t> a SPARQL INSERT</a:t>
            </a:r>
            <a:endParaRPr lang="de-DE" sz="1600" dirty="0"/>
          </a:p>
        </p:txBody>
      </p:sp>
      <p:sp>
        <p:nvSpPr>
          <p:cNvPr id="3" name="Titel 2">
            <a:extLst>
              <a:ext uri="{FF2B5EF4-FFF2-40B4-BE49-F238E27FC236}">
                <a16:creationId xmlns:a16="http://schemas.microsoft.com/office/drawing/2014/main" id="{8481DE77-70E4-4996-B6F3-66A68AE8F42F}"/>
              </a:ext>
            </a:extLst>
          </p:cNvPr>
          <p:cNvSpPr>
            <a:spLocks noGrp="1"/>
          </p:cNvSpPr>
          <p:nvPr>
            <p:ph type="title"/>
          </p:nvPr>
        </p:nvSpPr>
        <p:spPr/>
        <p:txBody>
          <a:bodyPr/>
          <a:lstStyle/>
          <a:p>
            <a:r>
              <a:rPr lang="de-DE" sz="3200" dirty="0"/>
              <a:t>Part 2 – Insert </a:t>
            </a:r>
            <a:r>
              <a:rPr lang="de-DE" sz="3200" dirty="0" err="1"/>
              <a:t>products</a:t>
            </a:r>
            <a:endParaRPr lang="de-DE" dirty="0"/>
          </a:p>
        </p:txBody>
      </p:sp>
      <p:sp>
        <p:nvSpPr>
          <p:cNvPr id="4" name="Inhaltsplatzhalter 1">
            <a:extLst>
              <a:ext uri="{FF2B5EF4-FFF2-40B4-BE49-F238E27FC236}">
                <a16:creationId xmlns:a16="http://schemas.microsoft.com/office/drawing/2014/main" id="{7BB2883B-3616-477A-2153-9DA7AAF523D5}"/>
              </a:ext>
            </a:extLst>
          </p:cNvPr>
          <p:cNvSpPr txBox="1">
            <a:spLocks/>
          </p:cNvSpPr>
          <p:nvPr/>
        </p:nvSpPr>
        <p:spPr>
          <a:xfrm>
            <a:off x="377373" y="2254074"/>
            <a:ext cx="6785427" cy="4014646"/>
          </a:xfrm>
          <a:prstGeom prst="rect">
            <a:avLst/>
          </a:prstGeom>
        </p:spPr>
        <p:txBody>
          <a:bodyPr>
            <a:normAutofit/>
          </a:bodyPr>
          <a:lstStyle>
            <a:lvl1pPr marL="300600" indent="-300600" algn="l" defTabSz="914400" rtl="0" eaLnBrk="1" latinLnBrk="0" hangingPunct="1">
              <a:lnSpc>
                <a:spcPct val="100000"/>
              </a:lnSpc>
              <a:spcBef>
                <a:spcPts val="500"/>
              </a:spcBef>
              <a:spcAft>
                <a:spcPts val="200"/>
              </a:spcAft>
              <a:buClr>
                <a:srgbClr val="BA1F4E"/>
              </a:buClr>
              <a:buFont typeface="Wingdings" pitchFamily="2" charset="2"/>
              <a:buChar char="§"/>
              <a:defRPr sz="2400" b="0" i="0" kern="1200">
                <a:solidFill>
                  <a:schemeClr val="tx1"/>
                </a:solidFill>
                <a:latin typeface="+mn-lt"/>
                <a:ea typeface="Helvetica Neue Light" charset="0"/>
                <a:cs typeface="Helvetica Neue Light" charset="0"/>
              </a:defRPr>
            </a:lvl1pPr>
            <a:lvl2pPr marL="685800" indent="-228600" algn="l" defTabSz="914400" rtl="0" eaLnBrk="1" latinLnBrk="0" hangingPunct="1">
              <a:lnSpc>
                <a:spcPct val="100000"/>
              </a:lnSpc>
              <a:spcBef>
                <a:spcPts val="500"/>
              </a:spcBef>
              <a:spcAft>
                <a:spcPts val="200"/>
              </a:spcAft>
              <a:buClr>
                <a:srgbClr val="BA1F4E"/>
              </a:buClr>
              <a:buFont typeface="Wingdings" pitchFamily="2" charset="2"/>
              <a:buChar char="§"/>
              <a:defRPr sz="2000" b="0" i="0" kern="1200">
                <a:solidFill>
                  <a:schemeClr val="tx1"/>
                </a:solidFill>
                <a:latin typeface="+mn-lt"/>
                <a:ea typeface="Helvetica Neue Light" charset="0"/>
                <a:cs typeface="Helvetica Neue Light" charset="0"/>
              </a:defRPr>
            </a:lvl2pPr>
            <a:lvl3pPr marL="1143000" indent="-228600" algn="l" defTabSz="914400" rtl="0" eaLnBrk="1" latinLnBrk="0" hangingPunct="1">
              <a:lnSpc>
                <a:spcPct val="100000"/>
              </a:lnSpc>
              <a:spcBef>
                <a:spcPts val="500"/>
              </a:spcBef>
              <a:spcAft>
                <a:spcPts val="200"/>
              </a:spcAft>
              <a:buClr>
                <a:srgbClr val="BA1F4E"/>
              </a:buClr>
              <a:buFont typeface="Wingdings" pitchFamily="2" charset="2"/>
              <a:buChar char="§"/>
              <a:defRPr sz="1800" b="0" i="0" kern="1200">
                <a:solidFill>
                  <a:schemeClr val="tx1"/>
                </a:solidFill>
                <a:latin typeface="+mn-lt"/>
                <a:ea typeface="Helvetica Neue Light" charset="0"/>
                <a:cs typeface="Helvetica Neue Light" charset="0"/>
              </a:defRPr>
            </a:lvl3pPr>
            <a:lvl4pPr marL="1600200" indent="-228600" algn="l" defTabSz="914400" rtl="0" eaLnBrk="1" latinLnBrk="0" hangingPunct="1">
              <a:lnSpc>
                <a:spcPct val="100000"/>
              </a:lnSpc>
              <a:spcBef>
                <a:spcPts val="500"/>
              </a:spcBef>
              <a:spcAft>
                <a:spcPts val="200"/>
              </a:spcAft>
              <a:buClr>
                <a:srgbClr val="BA1F4E"/>
              </a:buClr>
              <a:buFont typeface="Wingdings" pitchFamily="2" charset="2"/>
              <a:buChar char="§"/>
              <a:defRPr sz="1600" b="0" i="0" kern="1200">
                <a:solidFill>
                  <a:schemeClr val="tx1"/>
                </a:solidFill>
                <a:latin typeface="+mn-lt"/>
                <a:ea typeface="Helvetica Neue Light" charset="0"/>
                <a:cs typeface="Helvetica Neue Light" charset="0"/>
              </a:defRPr>
            </a:lvl4pPr>
            <a:lvl5pPr marL="2057400" indent="-228600" algn="l" defTabSz="914400" rtl="0" eaLnBrk="1" latinLnBrk="0" hangingPunct="1">
              <a:lnSpc>
                <a:spcPct val="100000"/>
              </a:lnSpc>
              <a:spcBef>
                <a:spcPts val="500"/>
              </a:spcBef>
              <a:spcAft>
                <a:spcPts val="200"/>
              </a:spcAft>
              <a:buClr>
                <a:srgbClr val="BA1F4E"/>
              </a:buClr>
              <a:buFont typeface="Wingdings" pitchFamily="2" charset="2"/>
              <a:buChar char="§"/>
              <a:defRPr sz="1600" b="0" i="0" kern="1200">
                <a:solidFill>
                  <a:schemeClr val="tx1"/>
                </a:solidFill>
                <a:latin typeface="+mn-lt"/>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tabLst>
                <a:tab pos="540000" algn="l"/>
              </a:tabLst>
            </a:pPr>
            <a:r>
              <a:rPr lang="en-US" sz="1600" dirty="0"/>
              <a:t># </a:t>
            </a:r>
            <a:r>
              <a:rPr lang="en-US" sz="1600" i="1" dirty="0"/>
              <a:t>Prefix definition</a:t>
            </a:r>
            <a:endParaRPr lang="de-DE" sz="1600" i="1" dirty="0"/>
          </a:p>
          <a:p>
            <a:pPr marL="0" indent="0">
              <a:buNone/>
              <a:tabLst>
                <a:tab pos="540000" algn="l"/>
              </a:tabLst>
            </a:pPr>
            <a:r>
              <a:rPr lang="de-DE" sz="1600" dirty="0"/>
              <a:t>PREFIX </a:t>
            </a:r>
            <a:r>
              <a:rPr lang="de-DE" sz="1600" dirty="0" err="1"/>
              <a:t>rdf</a:t>
            </a:r>
            <a:r>
              <a:rPr lang="de-DE" sz="1600" dirty="0"/>
              <a:t>: http://www.w3.org/1999/02/22-rdf-syntax-ns#</a:t>
            </a:r>
          </a:p>
          <a:p>
            <a:pPr marL="0" indent="0">
              <a:buNone/>
              <a:tabLst>
                <a:tab pos="540000" algn="l"/>
              </a:tabLst>
            </a:pPr>
            <a:r>
              <a:rPr lang="de-DE" sz="1600" dirty="0"/>
              <a:t>PREFIX </a:t>
            </a:r>
            <a:r>
              <a:rPr lang="de-DE" sz="1600" dirty="0" err="1"/>
              <a:t>agents</a:t>
            </a:r>
            <a:r>
              <a:rPr lang="de-DE" sz="1600" dirty="0"/>
              <a:t>: http://www.hsu-hh.de/aut/ontologies/agent-summer-school#</a:t>
            </a:r>
          </a:p>
          <a:p>
            <a:pPr marL="0" indent="0">
              <a:buNone/>
              <a:tabLst>
                <a:tab pos="540000" algn="l"/>
              </a:tabLst>
            </a:pPr>
            <a:endParaRPr lang="de-DE" sz="1600" dirty="0"/>
          </a:p>
          <a:p>
            <a:pPr marL="0" indent="0">
              <a:buNone/>
              <a:tabLst>
                <a:tab pos="540000" algn="l"/>
              </a:tabLst>
            </a:pPr>
            <a:r>
              <a:rPr lang="en-US" sz="1600" dirty="0"/>
              <a:t># </a:t>
            </a:r>
            <a:r>
              <a:rPr lang="en-US" sz="1600" i="1" dirty="0"/>
              <a:t>Actual INSERT operation</a:t>
            </a:r>
            <a:endParaRPr lang="de-DE" sz="1600" i="1" dirty="0"/>
          </a:p>
          <a:p>
            <a:pPr marL="0" indent="0">
              <a:buNone/>
              <a:tabLst>
                <a:tab pos="540000" algn="l"/>
              </a:tabLst>
            </a:pPr>
            <a:r>
              <a:rPr lang="de-DE" sz="1600" dirty="0"/>
              <a:t>INSERT DATA {</a:t>
            </a:r>
          </a:p>
          <a:p>
            <a:pPr marL="0" indent="0">
              <a:buNone/>
              <a:tabLst>
                <a:tab pos="540000" algn="l"/>
              </a:tabLst>
            </a:pPr>
            <a:r>
              <a:rPr lang="de-DE" sz="1600" dirty="0"/>
              <a:t>			???		      a </a:t>
            </a:r>
            <a:r>
              <a:rPr lang="de-DE" sz="1600" dirty="0" err="1"/>
              <a:t>agents:Product</a:t>
            </a:r>
            <a:r>
              <a:rPr lang="de-DE" sz="1600" dirty="0"/>
              <a:t>;</a:t>
            </a:r>
          </a:p>
          <a:p>
            <a:pPr marL="0" indent="0">
              <a:buNone/>
              <a:tabLst>
                <a:tab pos="540000" algn="l"/>
              </a:tabLst>
            </a:pPr>
            <a:r>
              <a:rPr lang="de-DE" sz="1600" dirty="0"/>
              <a:t>		</a:t>
            </a:r>
            <a:r>
              <a:rPr lang="de-DE" sz="1600" dirty="0" err="1"/>
              <a:t>agents:hasProductId</a:t>
            </a:r>
            <a:r>
              <a:rPr lang="de-DE" sz="1600" dirty="0"/>
              <a:t> "		???	    ";</a:t>
            </a:r>
          </a:p>
          <a:p>
            <a:pPr marL="0" indent="0">
              <a:buNone/>
              <a:tabLst>
                <a:tab pos="540000" algn="l"/>
              </a:tabLst>
            </a:pPr>
            <a:r>
              <a:rPr lang="de-DE" sz="1600" dirty="0"/>
              <a:t>		</a:t>
            </a:r>
            <a:r>
              <a:rPr lang="de-DE" sz="1600" dirty="0" err="1"/>
              <a:t>agents:hasLength</a:t>
            </a:r>
            <a:r>
              <a:rPr lang="de-DE" sz="1600" dirty="0"/>
              <a:t> 		???	  ;     </a:t>
            </a:r>
          </a:p>
          <a:p>
            <a:pPr marL="0" indent="0">
              <a:buNone/>
              <a:tabLst>
                <a:tab pos="540000" algn="l"/>
              </a:tabLst>
            </a:pPr>
            <a:r>
              <a:rPr lang="de-DE" sz="1600" dirty="0"/>
              <a:t>		</a:t>
            </a:r>
            <a:r>
              <a:rPr lang="de-DE" sz="1600" dirty="0" err="1"/>
              <a:t>agents:timeAdded</a:t>
            </a:r>
            <a:r>
              <a:rPr lang="de-DE" sz="1600" dirty="0"/>
              <a:t> 		???	.</a:t>
            </a:r>
          </a:p>
          <a:p>
            <a:pPr marL="0" indent="0">
              <a:buNone/>
              <a:tabLst>
                <a:tab pos="540000" algn="l"/>
              </a:tabLst>
            </a:pPr>
            <a:r>
              <a:rPr lang="de-DE" sz="1600" dirty="0"/>
              <a:t>}</a:t>
            </a:r>
          </a:p>
        </p:txBody>
      </p:sp>
      <p:sp>
        <p:nvSpPr>
          <p:cNvPr id="5" name="Rechteck 4">
            <a:extLst>
              <a:ext uri="{FF2B5EF4-FFF2-40B4-BE49-F238E27FC236}">
                <a16:creationId xmlns:a16="http://schemas.microsoft.com/office/drawing/2014/main" id="{4F57AEA4-EBE5-3DBF-EF5C-548FBECAC324}"/>
              </a:ext>
            </a:extLst>
          </p:cNvPr>
          <p:cNvSpPr/>
          <p:nvPr/>
        </p:nvSpPr>
        <p:spPr>
          <a:xfrm>
            <a:off x="8706904" y="2968235"/>
            <a:ext cx="2832551" cy="67183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tx1"/>
                </a:solidFill>
              </a:rPr>
              <a:t>How</a:t>
            </a:r>
            <a:r>
              <a:rPr lang="de-DE" sz="1200" dirty="0">
                <a:solidFill>
                  <a:schemeClr val="tx1"/>
                </a:solidFill>
              </a:rPr>
              <a:t> </a:t>
            </a:r>
            <a:r>
              <a:rPr lang="de-DE" sz="1200" dirty="0" err="1">
                <a:solidFill>
                  <a:schemeClr val="tx1"/>
                </a:solidFill>
              </a:rPr>
              <a:t>can</a:t>
            </a:r>
            <a:r>
              <a:rPr lang="de-DE" sz="1200" dirty="0">
                <a:solidFill>
                  <a:schemeClr val="tx1"/>
                </a:solidFill>
              </a:rPr>
              <a:t> </a:t>
            </a:r>
            <a:r>
              <a:rPr lang="de-DE" sz="1200" dirty="0" err="1">
                <a:solidFill>
                  <a:schemeClr val="tx1"/>
                </a:solidFill>
              </a:rPr>
              <a:t>we</a:t>
            </a:r>
            <a:r>
              <a:rPr lang="de-DE" sz="1200" dirty="0">
                <a:solidFill>
                  <a:schemeClr val="tx1"/>
                </a:solidFill>
              </a:rPr>
              <a:t> </a:t>
            </a:r>
            <a:r>
              <a:rPr lang="de-DE" sz="1200" dirty="0" err="1">
                <a:solidFill>
                  <a:schemeClr val="tx1"/>
                </a:solidFill>
              </a:rPr>
              <a:t>create</a:t>
            </a:r>
            <a:r>
              <a:rPr lang="de-DE" sz="1200" dirty="0">
                <a:solidFill>
                  <a:schemeClr val="tx1"/>
                </a:solidFill>
              </a:rPr>
              <a:t> </a:t>
            </a:r>
            <a:r>
              <a:rPr lang="de-DE" sz="1200" dirty="0" err="1">
                <a:solidFill>
                  <a:schemeClr val="tx1"/>
                </a:solidFill>
              </a:rPr>
              <a:t>unique</a:t>
            </a:r>
            <a:r>
              <a:rPr lang="de-DE" sz="1200" dirty="0">
                <a:solidFill>
                  <a:schemeClr val="tx1"/>
                </a:solidFill>
              </a:rPr>
              <a:t> </a:t>
            </a:r>
            <a:r>
              <a:rPr lang="de-DE" sz="1200" dirty="0" err="1">
                <a:solidFill>
                  <a:schemeClr val="tx1"/>
                </a:solidFill>
              </a:rPr>
              <a:t>product</a:t>
            </a:r>
            <a:r>
              <a:rPr lang="de-DE" sz="1200" dirty="0">
                <a:solidFill>
                  <a:schemeClr val="tx1"/>
                </a:solidFill>
              </a:rPr>
              <a:t> </a:t>
            </a:r>
            <a:r>
              <a:rPr lang="de-DE" sz="1200" dirty="0" err="1">
                <a:solidFill>
                  <a:schemeClr val="tx1"/>
                </a:solidFill>
              </a:rPr>
              <a:t>individuals</a:t>
            </a:r>
            <a:r>
              <a:rPr lang="de-DE" sz="1200" dirty="0">
                <a:solidFill>
                  <a:schemeClr val="tx1"/>
                </a:solidFill>
              </a:rPr>
              <a:t>?</a:t>
            </a:r>
          </a:p>
        </p:txBody>
      </p:sp>
      <p:cxnSp>
        <p:nvCxnSpPr>
          <p:cNvPr id="6" name="Gerader Verbinder 5">
            <a:extLst>
              <a:ext uri="{FF2B5EF4-FFF2-40B4-BE49-F238E27FC236}">
                <a16:creationId xmlns:a16="http://schemas.microsoft.com/office/drawing/2014/main" id="{8FD68181-88FB-4A44-2372-875A27BA7845}"/>
              </a:ext>
            </a:extLst>
          </p:cNvPr>
          <p:cNvCxnSpPr>
            <a:cxnSpLocks/>
            <a:stCxn id="5" idx="1"/>
          </p:cNvCxnSpPr>
          <p:nvPr/>
        </p:nvCxnSpPr>
        <p:spPr>
          <a:xfrm flipH="1">
            <a:off x="3647872" y="3304150"/>
            <a:ext cx="5059032" cy="917654"/>
          </a:xfrm>
          <a:prstGeom prst="line">
            <a:avLst/>
          </a:prstGeom>
          <a:ln/>
        </p:spPr>
        <p:style>
          <a:lnRef idx="3">
            <a:schemeClr val="dk1"/>
          </a:lnRef>
          <a:fillRef idx="0">
            <a:schemeClr val="dk1"/>
          </a:fillRef>
          <a:effectRef idx="2">
            <a:schemeClr val="dk1"/>
          </a:effectRef>
          <a:fontRef idx="minor">
            <a:schemeClr val="tx1"/>
          </a:fontRef>
        </p:style>
      </p:cxnSp>
      <p:sp>
        <p:nvSpPr>
          <p:cNvPr id="10" name="Textfeld 9">
            <a:extLst>
              <a:ext uri="{FF2B5EF4-FFF2-40B4-BE49-F238E27FC236}">
                <a16:creationId xmlns:a16="http://schemas.microsoft.com/office/drawing/2014/main" id="{7EE26CC0-C077-A972-3A21-18ED5E7C4B09}"/>
              </a:ext>
            </a:extLst>
          </p:cNvPr>
          <p:cNvSpPr txBox="1"/>
          <p:nvPr/>
        </p:nvSpPr>
        <p:spPr>
          <a:xfrm>
            <a:off x="3195372" y="4579697"/>
            <a:ext cx="2038107" cy="338554"/>
          </a:xfrm>
          <a:prstGeom prst="rect">
            <a:avLst/>
          </a:prstGeom>
          <a:solidFill>
            <a:schemeClr val="bg1"/>
          </a:solidFill>
        </p:spPr>
        <p:txBody>
          <a:bodyPr wrap="square" lIns="0" rIns="0">
            <a:spAutoFit/>
          </a:bodyPr>
          <a:lstStyle/>
          <a:p>
            <a:r>
              <a:rPr lang="de-DE" sz="1600" dirty="0">
                <a:solidFill>
                  <a:srgbClr val="0070C0"/>
                </a:solidFill>
              </a:rPr>
              <a:t>${</a:t>
            </a:r>
            <a:r>
              <a:rPr lang="de-DE" sz="1600" dirty="0" err="1">
                <a:solidFill>
                  <a:srgbClr val="0070C0"/>
                </a:solidFill>
              </a:rPr>
              <a:t>msg.payload.barcode</a:t>
            </a:r>
            <a:r>
              <a:rPr lang="de-DE" sz="1600" dirty="0">
                <a:solidFill>
                  <a:srgbClr val="0070C0"/>
                </a:solidFill>
              </a:rPr>
              <a:t>}</a:t>
            </a:r>
          </a:p>
        </p:txBody>
      </p:sp>
      <p:sp>
        <p:nvSpPr>
          <p:cNvPr id="12" name="Textfeld 11">
            <a:extLst>
              <a:ext uri="{FF2B5EF4-FFF2-40B4-BE49-F238E27FC236}">
                <a16:creationId xmlns:a16="http://schemas.microsoft.com/office/drawing/2014/main" id="{A42C6EE4-62FF-53B1-D471-07F263FE48F3}"/>
              </a:ext>
            </a:extLst>
          </p:cNvPr>
          <p:cNvSpPr txBox="1"/>
          <p:nvPr/>
        </p:nvSpPr>
        <p:spPr>
          <a:xfrm>
            <a:off x="2913272" y="4904801"/>
            <a:ext cx="2232661" cy="338554"/>
          </a:xfrm>
          <a:prstGeom prst="rect">
            <a:avLst/>
          </a:prstGeom>
          <a:solidFill>
            <a:schemeClr val="bg1"/>
          </a:solidFill>
        </p:spPr>
        <p:txBody>
          <a:bodyPr wrap="square" lIns="0" rIns="0">
            <a:spAutoFit/>
          </a:bodyPr>
          <a:lstStyle/>
          <a:p>
            <a:r>
              <a:rPr lang="de-DE" sz="1600" dirty="0">
                <a:solidFill>
                  <a:srgbClr val="0070C0"/>
                </a:solidFill>
              </a:rPr>
              <a:t>${</a:t>
            </a:r>
            <a:r>
              <a:rPr lang="de-DE" sz="1600" dirty="0" err="1">
                <a:solidFill>
                  <a:srgbClr val="0070C0"/>
                </a:solidFill>
              </a:rPr>
              <a:t>msg.payload.wp_length</a:t>
            </a:r>
            <a:r>
              <a:rPr lang="de-DE" sz="1600" dirty="0">
                <a:solidFill>
                  <a:srgbClr val="0070C0"/>
                </a:solidFill>
              </a:rPr>
              <a:t>}</a:t>
            </a:r>
          </a:p>
        </p:txBody>
      </p:sp>
      <p:sp>
        <p:nvSpPr>
          <p:cNvPr id="13" name="Textfeld 12">
            <a:extLst>
              <a:ext uri="{FF2B5EF4-FFF2-40B4-BE49-F238E27FC236}">
                <a16:creationId xmlns:a16="http://schemas.microsoft.com/office/drawing/2014/main" id="{4EDC907C-B5C3-DAD9-F0C1-EE822CD411DC}"/>
              </a:ext>
            </a:extLst>
          </p:cNvPr>
          <p:cNvSpPr txBox="1"/>
          <p:nvPr/>
        </p:nvSpPr>
        <p:spPr>
          <a:xfrm>
            <a:off x="2903544" y="5223873"/>
            <a:ext cx="3954456" cy="338554"/>
          </a:xfrm>
          <a:prstGeom prst="rect">
            <a:avLst/>
          </a:prstGeom>
          <a:solidFill>
            <a:schemeClr val="bg1"/>
          </a:solidFill>
        </p:spPr>
        <p:txBody>
          <a:bodyPr wrap="square">
            <a:spAutoFit/>
          </a:bodyPr>
          <a:lstStyle/>
          <a:p>
            <a:r>
              <a:rPr lang="de-DE" sz="1600" dirty="0">
                <a:solidFill>
                  <a:srgbClr val="0070C0"/>
                </a:solidFill>
              </a:rPr>
              <a:t>${</a:t>
            </a:r>
            <a:r>
              <a:rPr lang="de-DE" sz="1600" dirty="0" err="1">
                <a:solidFill>
                  <a:srgbClr val="0070C0"/>
                </a:solidFill>
              </a:rPr>
              <a:t>msg.payload.sensorA_timeStartDetection</a:t>
            </a:r>
            <a:r>
              <a:rPr lang="de-DE" sz="1600" dirty="0">
                <a:solidFill>
                  <a:srgbClr val="0070C0"/>
                </a:solidFill>
              </a:rPr>
              <a:t>}</a:t>
            </a:r>
            <a:r>
              <a:rPr lang="de-DE" sz="1600" dirty="0"/>
              <a:t>.</a:t>
            </a:r>
          </a:p>
        </p:txBody>
      </p:sp>
      <p:sp>
        <p:nvSpPr>
          <p:cNvPr id="15" name="Textfeld 14">
            <a:extLst>
              <a:ext uri="{FF2B5EF4-FFF2-40B4-BE49-F238E27FC236}">
                <a16:creationId xmlns:a16="http://schemas.microsoft.com/office/drawing/2014/main" id="{A00E647C-2F7F-B541-FE83-7245DBCE4B05}"/>
              </a:ext>
            </a:extLst>
          </p:cNvPr>
          <p:cNvSpPr txBox="1"/>
          <p:nvPr/>
        </p:nvSpPr>
        <p:spPr>
          <a:xfrm>
            <a:off x="995194" y="4256903"/>
            <a:ext cx="3391980" cy="338554"/>
          </a:xfrm>
          <a:prstGeom prst="rect">
            <a:avLst/>
          </a:prstGeom>
          <a:solidFill>
            <a:schemeClr val="bg1"/>
          </a:solidFill>
        </p:spPr>
        <p:txBody>
          <a:bodyPr wrap="square" lIns="0" rIns="0">
            <a:spAutoFit/>
          </a:bodyPr>
          <a:lstStyle/>
          <a:p>
            <a:r>
              <a:rPr lang="de-DE" sz="1600" dirty="0" err="1"/>
              <a:t>agents:Product</a:t>
            </a:r>
            <a:r>
              <a:rPr lang="de-DE" sz="1600" dirty="0"/>
              <a:t>_</a:t>
            </a:r>
            <a:r>
              <a:rPr lang="de-DE" sz="1600" dirty="0">
                <a:solidFill>
                  <a:srgbClr val="0070C0"/>
                </a:solidFill>
              </a:rPr>
              <a:t>${</a:t>
            </a:r>
            <a:r>
              <a:rPr lang="de-DE" sz="1600" dirty="0" err="1">
                <a:solidFill>
                  <a:srgbClr val="0070C0"/>
                </a:solidFill>
              </a:rPr>
              <a:t>msg.payload.barcode</a:t>
            </a:r>
            <a:r>
              <a:rPr lang="de-DE" sz="1600" dirty="0">
                <a:solidFill>
                  <a:srgbClr val="0070C0"/>
                </a:solidFill>
              </a:rPr>
              <a:t>}</a:t>
            </a:r>
            <a:r>
              <a:rPr lang="de-DE" sz="1600" dirty="0"/>
              <a:t> </a:t>
            </a:r>
          </a:p>
        </p:txBody>
      </p:sp>
      <p:sp>
        <p:nvSpPr>
          <p:cNvPr id="17" name="Rechteck 16">
            <a:extLst>
              <a:ext uri="{FF2B5EF4-FFF2-40B4-BE49-F238E27FC236}">
                <a16:creationId xmlns:a16="http://schemas.microsoft.com/office/drawing/2014/main" id="{2CAD9DB3-9BEB-EF7F-2D6D-A6938BB85564}"/>
              </a:ext>
            </a:extLst>
          </p:cNvPr>
          <p:cNvSpPr/>
          <p:nvPr/>
        </p:nvSpPr>
        <p:spPr>
          <a:xfrm>
            <a:off x="8706904" y="4008581"/>
            <a:ext cx="2832551" cy="67183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tx1"/>
                </a:solidFill>
              </a:rPr>
              <a:t>How</a:t>
            </a:r>
            <a:r>
              <a:rPr lang="de-DE" sz="1200" dirty="0">
                <a:solidFill>
                  <a:schemeClr val="tx1"/>
                </a:solidFill>
              </a:rPr>
              <a:t> </a:t>
            </a:r>
            <a:r>
              <a:rPr lang="de-DE" sz="1200" dirty="0" err="1">
                <a:solidFill>
                  <a:schemeClr val="tx1"/>
                </a:solidFill>
              </a:rPr>
              <a:t>can</a:t>
            </a:r>
            <a:r>
              <a:rPr lang="de-DE" sz="1200" dirty="0">
                <a:solidFill>
                  <a:schemeClr val="tx1"/>
                </a:solidFill>
              </a:rPr>
              <a:t> </a:t>
            </a:r>
            <a:r>
              <a:rPr lang="de-DE" sz="1200" dirty="0" err="1">
                <a:solidFill>
                  <a:schemeClr val="tx1"/>
                </a:solidFill>
              </a:rPr>
              <a:t>we</a:t>
            </a:r>
            <a:r>
              <a:rPr lang="de-DE" sz="1200" dirty="0">
                <a:solidFill>
                  <a:schemeClr val="tx1"/>
                </a:solidFill>
              </a:rPr>
              <a:t> </a:t>
            </a:r>
            <a:r>
              <a:rPr lang="de-DE" sz="1200" dirty="0" err="1">
                <a:solidFill>
                  <a:schemeClr val="tx1"/>
                </a:solidFill>
              </a:rPr>
              <a:t>add</a:t>
            </a:r>
            <a:r>
              <a:rPr lang="de-DE" sz="1200" dirty="0">
                <a:solidFill>
                  <a:schemeClr val="tx1"/>
                </a:solidFill>
              </a:rPr>
              <a:t> </a:t>
            </a:r>
            <a:r>
              <a:rPr lang="de-DE" sz="1200" dirty="0" err="1">
                <a:solidFill>
                  <a:schemeClr val="tx1"/>
                </a:solidFill>
              </a:rPr>
              <a:t>the</a:t>
            </a:r>
            <a:r>
              <a:rPr lang="de-DE" sz="1200" dirty="0">
                <a:solidFill>
                  <a:schemeClr val="tx1"/>
                </a:solidFill>
              </a:rPr>
              <a:t> ID, </a:t>
            </a:r>
            <a:r>
              <a:rPr lang="de-DE" sz="1200" dirty="0" err="1">
                <a:solidFill>
                  <a:schemeClr val="tx1"/>
                </a:solidFill>
              </a:rPr>
              <a:t>length</a:t>
            </a:r>
            <a:r>
              <a:rPr lang="de-DE" sz="1200" dirty="0">
                <a:solidFill>
                  <a:schemeClr val="tx1"/>
                </a:solidFill>
              </a:rPr>
              <a:t> and </a:t>
            </a:r>
            <a:r>
              <a:rPr lang="de-DE" sz="1200" dirty="0" err="1">
                <a:solidFill>
                  <a:schemeClr val="tx1"/>
                </a:solidFill>
              </a:rPr>
              <a:t>detection</a:t>
            </a:r>
            <a:r>
              <a:rPr lang="de-DE" sz="1200" dirty="0">
                <a:solidFill>
                  <a:schemeClr val="tx1"/>
                </a:solidFill>
              </a:rPr>
              <a:t> time </a:t>
            </a:r>
            <a:r>
              <a:rPr lang="de-DE" sz="1200" b="1" dirty="0" err="1">
                <a:solidFill>
                  <a:schemeClr val="tx1"/>
                </a:solidFill>
              </a:rPr>
              <a:t>of</a:t>
            </a:r>
            <a:r>
              <a:rPr lang="de-DE" sz="1200" b="1" dirty="0">
                <a:solidFill>
                  <a:schemeClr val="tx1"/>
                </a:solidFill>
              </a:rPr>
              <a:t> </a:t>
            </a:r>
            <a:r>
              <a:rPr lang="de-DE" sz="1200" b="1" dirty="0" err="1">
                <a:solidFill>
                  <a:schemeClr val="tx1"/>
                </a:solidFill>
              </a:rPr>
              <a:t>the</a:t>
            </a:r>
            <a:r>
              <a:rPr lang="de-DE" sz="1200" b="1" dirty="0">
                <a:solidFill>
                  <a:schemeClr val="tx1"/>
                </a:solidFill>
              </a:rPr>
              <a:t> </a:t>
            </a:r>
            <a:r>
              <a:rPr lang="de-DE" sz="1200" b="1" dirty="0" err="1">
                <a:solidFill>
                  <a:schemeClr val="tx1"/>
                </a:solidFill>
              </a:rPr>
              <a:t>current</a:t>
            </a:r>
            <a:r>
              <a:rPr lang="de-DE" sz="1200" b="1" dirty="0">
                <a:solidFill>
                  <a:schemeClr val="tx1"/>
                </a:solidFill>
              </a:rPr>
              <a:t> </a:t>
            </a:r>
            <a:r>
              <a:rPr lang="de-DE" sz="1200" b="1" dirty="0" err="1">
                <a:solidFill>
                  <a:schemeClr val="tx1"/>
                </a:solidFill>
              </a:rPr>
              <a:t>product</a:t>
            </a:r>
            <a:r>
              <a:rPr lang="de-DE" sz="1200" dirty="0">
                <a:solidFill>
                  <a:schemeClr val="tx1"/>
                </a:solidFill>
              </a:rPr>
              <a:t>?</a:t>
            </a:r>
          </a:p>
        </p:txBody>
      </p:sp>
      <p:cxnSp>
        <p:nvCxnSpPr>
          <p:cNvPr id="20" name="Gerader Verbinder 19">
            <a:extLst>
              <a:ext uri="{FF2B5EF4-FFF2-40B4-BE49-F238E27FC236}">
                <a16:creationId xmlns:a16="http://schemas.microsoft.com/office/drawing/2014/main" id="{E5FB69EC-05FD-9F9E-C664-8FCA3E4F8FB4}"/>
              </a:ext>
            </a:extLst>
          </p:cNvPr>
          <p:cNvCxnSpPr>
            <a:cxnSpLocks/>
            <a:stCxn id="17" idx="1"/>
          </p:cNvCxnSpPr>
          <p:nvPr/>
        </p:nvCxnSpPr>
        <p:spPr>
          <a:xfrm flipH="1">
            <a:off x="5476672" y="4344496"/>
            <a:ext cx="3230232" cy="392874"/>
          </a:xfrm>
          <a:prstGeom prst="line">
            <a:avLst/>
          </a:prstGeom>
          <a:ln/>
        </p:spPr>
        <p:style>
          <a:lnRef idx="3">
            <a:schemeClr val="dk1"/>
          </a:lnRef>
          <a:fillRef idx="0">
            <a:schemeClr val="dk1"/>
          </a:fillRef>
          <a:effectRef idx="2">
            <a:schemeClr val="dk1"/>
          </a:effectRef>
          <a:fontRef idx="minor">
            <a:schemeClr val="tx1"/>
          </a:fontRef>
        </p:style>
      </p:cxnSp>
      <p:cxnSp>
        <p:nvCxnSpPr>
          <p:cNvPr id="23" name="Gerader Verbinder 22">
            <a:extLst>
              <a:ext uri="{FF2B5EF4-FFF2-40B4-BE49-F238E27FC236}">
                <a16:creationId xmlns:a16="http://schemas.microsoft.com/office/drawing/2014/main" id="{3258C455-6408-1639-6634-D534D99D862D}"/>
              </a:ext>
            </a:extLst>
          </p:cNvPr>
          <p:cNvCxnSpPr>
            <a:cxnSpLocks/>
            <a:stCxn id="17" idx="1"/>
          </p:cNvCxnSpPr>
          <p:nvPr/>
        </p:nvCxnSpPr>
        <p:spPr>
          <a:xfrm flipH="1">
            <a:off x="5369668" y="4344496"/>
            <a:ext cx="3337236" cy="723615"/>
          </a:xfrm>
          <a:prstGeom prst="line">
            <a:avLst/>
          </a:prstGeom>
          <a:ln/>
        </p:spPr>
        <p:style>
          <a:lnRef idx="3">
            <a:schemeClr val="dk1"/>
          </a:lnRef>
          <a:fillRef idx="0">
            <a:schemeClr val="dk1"/>
          </a:fillRef>
          <a:effectRef idx="2">
            <a:schemeClr val="dk1"/>
          </a:effectRef>
          <a:fontRef idx="minor">
            <a:schemeClr val="tx1"/>
          </a:fontRef>
        </p:style>
      </p:cxnSp>
      <p:cxnSp>
        <p:nvCxnSpPr>
          <p:cNvPr id="25" name="Gerader Verbinder 24">
            <a:extLst>
              <a:ext uri="{FF2B5EF4-FFF2-40B4-BE49-F238E27FC236}">
                <a16:creationId xmlns:a16="http://schemas.microsoft.com/office/drawing/2014/main" id="{91F7BD84-97EA-4DDB-BF8F-27051F9BFF64}"/>
              </a:ext>
            </a:extLst>
          </p:cNvPr>
          <p:cNvCxnSpPr>
            <a:cxnSpLocks/>
            <a:stCxn id="17" idx="1"/>
          </p:cNvCxnSpPr>
          <p:nvPr/>
        </p:nvCxnSpPr>
        <p:spPr>
          <a:xfrm flipH="1">
            <a:off x="6361889" y="4344496"/>
            <a:ext cx="2345015" cy="840347"/>
          </a:xfrm>
          <a:prstGeom prst="line">
            <a:avLst/>
          </a:prstGeom>
          <a:ln/>
        </p:spPr>
        <p:style>
          <a:lnRef idx="3">
            <a:schemeClr val="dk1"/>
          </a:lnRef>
          <a:fillRef idx="0">
            <a:schemeClr val="dk1"/>
          </a:fillRef>
          <a:effectRef idx="2">
            <a:schemeClr val="dk1"/>
          </a:effectRef>
          <a:fontRef idx="minor">
            <a:schemeClr val="tx1"/>
          </a:fontRef>
        </p:style>
      </p:cxnSp>
      <p:sp>
        <p:nvSpPr>
          <p:cNvPr id="34" name="Pfeil: Chevron 33">
            <a:extLst>
              <a:ext uri="{FF2B5EF4-FFF2-40B4-BE49-F238E27FC236}">
                <a16:creationId xmlns:a16="http://schemas.microsoft.com/office/drawing/2014/main" id="{E831041B-8110-CF43-7A92-75DBFB677519}"/>
              </a:ext>
            </a:extLst>
          </p:cNvPr>
          <p:cNvSpPr/>
          <p:nvPr/>
        </p:nvSpPr>
        <p:spPr>
          <a:xfrm>
            <a:off x="8706903" y="5105026"/>
            <a:ext cx="602467" cy="478651"/>
          </a:xfrm>
          <a:prstGeom prst="chevron">
            <a:avLst>
              <a:gd name="adj" fmla="val 45936"/>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bg1"/>
              </a:solidFill>
            </a:endParaRPr>
          </a:p>
        </p:txBody>
      </p:sp>
      <p:sp>
        <p:nvSpPr>
          <p:cNvPr id="35" name="Rechteck 34">
            <a:extLst>
              <a:ext uri="{FF2B5EF4-FFF2-40B4-BE49-F238E27FC236}">
                <a16:creationId xmlns:a16="http://schemas.microsoft.com/office/drawing/2014/main" id="{773DC7E1-AA74-37C8-988E-149FE385CF58}"/>
              </a:ext>
            </a:extLst>
          </p:cNvPr>
          <p:cNvSpPr/>
          <p:nvPr/>
        </p:nvSpPr>
        <p:spPr>
          <a:xfrm>
            <a:off x="9358009" y="5008436"/>
            <a:ext cx="2181445" cy="67183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By </a:t>
            </a:r>
            <a:r>
              <a:rPr lang="de-DE" sz="1200" dirty="0" err="1">
                <a:solidFill>
                  <a:schemeClr val="tx1"/>
                </a:solidFill>
              </a:rPr>
              <a:t>dynamically</a:t>
            </a:r>
            <a:r>
              <a:rPr lang="de-DE" sz="1200" dirty="0">
                <a:solidFill>
                  <a:schemeClr val="tx1"/>
                </a:solidFill>
              </a:rPr>
              <a:t> </a:t>
            </a:r>
            <a:r>
              <a:rPr lang="de-DE" sz="1200" dirty="0" err="1">
                <a:solidFill>
                  <a:schemeClr val="tx1"/>
                </a:solidFill>
              </a:rPr>
              <a:t>composing</a:t>
            </a:r>
            <a:r>
              <a:rPr lang="de-DE" sz="1200" dirty="0">
                <a:solidFill>
                  <a:schemeClr val="tx1"/>
                </a:solidFill>
              </a:rPr>
              <a:t> </a:t>
            </a:r>
          </a:p>
          <a:p>
            <a:pPr algn="ctr"/>
            <a:r>
              <a:rPr lang="de-DE" sz="1200" dirty="0" err="1">
                <a:solidFill>
                  <a:schemeClr val="tx1"/>
                </a:solidFill>
              </a:rPr>
              <a:t>the</a:t>
            </a:r>
            <a:r>
              <a:rPr lang="de-DE" sz="1200" dirty="0">
                <a:solidFill>
                  <a:schemeClr val="tx1"/>
                </a:solidFill>
              </a:rPr>
              <a:t> INSERT </a:t>
            </a:r>
            <a:r>
              <a:rPr lang="de-DE" sz="1200" dirty="0" err="1">
                <a:solidFill>
                  <a:schemeClr val="tx1"/>
                </a:solidFill>
              </a:rPr>
              <a:t>query</a:t>
            </a:r>
            <a:r>
              <a:rPr lang="de-DE" sz="1200" dirty="0">
                <a:solidFill>
                  <a:schemeClr val="tx1"/>
                </a:solidFill>
              </a:rPr>
              <a:t> </a:t>
            </a:r>
            <a:r>
              <a:rPr lang="de-DE" sz="1200" dirty="0" err="1">
                <a:solidFill>
                  <a:schemeClr val="tx1"/>
                </a:solidFill>
              </a:rPr>
              <a:t>using</a:t>
            </a:r>
            <a:r>
              <a:rPr lang="de-DE" sz="1200" dirty="0">
                <a:solidFill>
                  <a:schemeClr val="tx1"/>
                </a:solidFill>
              </a:rPr>
              <a:t> JavaScript </a:t>
            </a:r>
            <a:r>
              <a:rPr lang="de-DE" sz="1200" dirty="0" err="1">
                <a:solidFill>
                  <a:schemeClr val="tx1"/>
                </a:solidFill>
              </a:rPr>
              <a:t>expressions</a:t>
            </a:r>
            <a:endParaRPr lang="de-DE" sz="1200" dirty="0">
              <a:solidFill>
                <a:schemeClr val="tx1"/>
              </a:solidFill>
            </a:endParaRPr>
          </a:p>
        </p:txBody>
      </p:sp>
    </p:spTree>
    <p:extLst>
      <p:ext uri="{BB962C8B-B14F-4D97-AF65-F5344CB8AC3E}">
        <p14:creationId xmlns:p14="http://schemas.microsoft.com/office/powerpoint/2010/main" val="20033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500"/>
                                        <p:tgtEl>
                                          <p:spTgt spid="4">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fade">
                                      <p:cBhvr>
                                        <p:cTn id="29" dur="500"/>
                                        <p:tgtEl>
                                          <p:spTgt spid="4">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fade">
                                      <p:cBhvr>
                                        <p:cTn id="34" dur="500"/>
                                        <p:tgtEl>
                                          <p:spTgt spid="4">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8" end="8"/>
                                            </p:txEl>
                                          </p:spTgt>
                                        </p:tgtEl>
                                        <p:attrNameLst>
                                          <p:attrName>style.visibility</p:attrName>
                                        </p:attrNameLst>
                                      </p:cBhvr>
                                      <p:to>
                                        <p:strVal val="visible"/>
                                      </p:to>
                                    </p:set>
                                    <p:animEffect transition="in" filter="fade">
                                      <p:cBhvr>
                                        <p:cTn id="40" dur="500"/>
                                        <p:tgtEl>
                                          <p:spTgt spid="4">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500"/>
                                        <p:tgtEl>
                                          <p:spTgt spid="4">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0" end="10"/>
                                            </p:txEl>
                                          </p:spTgt>
                                        </p:tgtEl>
                                        <p:attrNameLst>
                                          <p:attrName>style.visibility</p:attrName>
                                        </p:attrNameLst>
                                      </p:cBhvr>
                                      <p:to>
                                        <p:strVal val="visible"/>
                                      </p:to>
                                    </p:set>
                                    <p:animEffect transition="in" filter="fade">
                                      <p:cBhvr>
                                        <p:cTn id="46" dur="500"/>
                                        <p:tgtEl>
                                          <p:spTgt spid="4">
                                            <p:txEl>
                                              <p:pRg st="10" end="1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fade">
                                      <p:cBhvr>
                                        <p:cTn id="8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animBg="1"/>
      <p:bldP spid="13" grpId="0" animBg="1"/>
      <p:bldP spid="15" grpId="0" animBg="1"/>
      <p:bldP spid="17" grpId="0" animBg="1"/>
      <p:bldP spid="34" grpId="0" animBg="1"/>
      <p:bldP spid="3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8FE6B3D-D13A-46A5-8940-7C077F0A098D}"/>
              </a:ext>
            </a:extLst>
          </p:cNvPr>
          <p:cNvSpPr>
            <a:spLocks noGrp="1"/>
          </p:cNvSpPr>
          <p:nvPr>
            <p:ph idx="1"/>
          </p:nvPr>
        </p:nvSpPr>
        <p:spPr>
          <a:xfrm>
            <a:off x="377373" y="1005841"/>
            <a:ext cx="11405656" cy="599224"/>
          </a:xfrm>
        </p:spPr>
        <p:txBody>
          <a:bodyPr>
            <a:normAutofit/>
          </a:bodyPr>
          <a:lstStyle/>
          <a:p>
            <a:r>
              <a:rPr lang="de-DE" sz="1600" dirty="0" err="1"/>
              <a:t>How</a:t>
            </a:r>
            <a:r>
              <a:rPr lang="de-DE" sz="1600" dirty="0"/>
              <a:t> </a:t>
            </a:r>
            <a:r>
              <a:rPr lang="de-DE" sz="1600" dirty="0" err="1"/>
              <a:t>can</a:t>
            </a:r>
            <a:r>
              <a:rPr lang="de-DE" sz="1600" dirty="0"/>
              <a:t> </a:t>
            </a:r>
            <a:r>
              <a:rPr lang="de-DE" sz="1600" dirty="0" err="1"/>
              <a:t>we</a:t>
            </a:r>
            <a:r>
              <a:rPr lang="de-DE" sz="1600" dirty="0"/>
              <a:t> </a:t>
            </a:r>
            <a:r>
              <a:rPr lang="de-DE" sz="1600" dirty="0" err="1"/>
              <a:t>register</a:t>
            </a:r>
            <a:r>
              <a:rPr lang="de-DE" sz="1600" dirty="0"/>
              <a:t> / </a:t>
            </a:r>
            <a:r>
              <a:rPr lang="de-DE" sz="1600" dirty="0" err="1"/>
              <a:t>unregister</a:t>
            </a:r>
            <a:r>
              <a:rPr lang="de-DE" sz="1600" dirty="0"/>
              <a:t> </a:t>
            </a:r>
            <a:r>
              <a:rPr lang="de-DE" sz="1600" dirty="0" err="1"/>
              <a:t>agents</a:t>
            </a:r>
            <a:r>
              <a:rPr lang="de-DE" sz="1600" dirty="0"/>
              <a:t> </a:t>
            </a:r>
            <a:r>
              <a:rPr lang="de-DE" sz="1600" dirty="0" err="1"/>
              <a:t>with</a:t>
            </a:r>
            <a:r>
              <a:rPr lang="de-DE" sz="1600" dirty="0"/>
              <a:t> </a:t>
            </a:r>
            <a:r>
              <a:rPr lang="de-DE" sz="1600" dirty="0" err="1"/>
              <a:t>their</a:t>
            </a:r>
            <a:r>
              <a:rPr lang="de-DE" sz="1600" dirty="0"/>
              <a:t> </a:t>
            </a:r>
            <a:r>
              <a:rPr lang="de-DE" sz="1600" dirty="0" err="1"/>
              <a:t>capabilities</a:t>
            </a:r>
            <a:r>
              <a:rPr lang="de-DE" sz="1600" dirty="0"/>
              <a:t>? </a:t>
            </a:r>
            <a:r>
              <a:rPr lang="de-DE" sz="1600" dirty="0">
                <a:sym typeface="Wingdings" panose="05000000000000000000" pitchFamily="2" charset="2"/>
              </a:rPr>
              <a:t> </a:t>
            </a:r>
            <a:r>
              <a:rPr lang="de-DE" sz="1600" dirty="0" err="1">
                <a:sym typeface="Wingdings" panose="05000000000000000000" pitchFamily="2" charset="2"/>
              </a:rPr>
              <a:t>With</a:t>
            </a:r>
            <a:r>
              <a:rPr lang="de-DE" sz="1600" dirty="0">
                <a:sym typeface="Wingdings" panose="05000000000000000000" pitchFamily="2" charset="2"/>
              </a:rPr>
              <a:t> a SPARQL INSERT</a:t>
            </a:r>
            <a:endParaRPr lang="de-DE" sz="1600" dirty="0"/>
          </a:p>
        </p:txBody>
      </p:sp>
      <p:sp>
        <p:nvSpPr>
          <p:cNvPr id="3" name="Titel 2">
            <a:extLst>
              <a:ext uri="{FF2B5EF4-FFF2-40B4-BE49-F238E27FC236}">
                <a16:creationId xmlns:a16="http://schemas.microsoft.com/office/drawing/2014/main" id="{08C25C0D-7644-4C08-8C66-6406848C709A}"/>
              </a:ext>
            </a:extLst>
          </p:cNvPr>
          <p:cNvSpPr>
            <a:spLocks noGrp="1"/>
          </p:cNvSpPr>
          <p:nvPr>
            <p:ph type="title"/>
          </p:nvPr>
        </p:nvSpPr>
        <p:spPr/>
        <p:txBody>
          <a:bodyPr/>
          <a:lstStyle/>
          <a:p>
            <a:r>
              <a:rPr lang="de-DE" sz="2800" dirty="0"/>
              <a:t>Part 2 – Add / Delete </a:t>
            </a:r>
            <a:r>
              <a:rPr lang="de-DE" sz="2800" dirty="0" err="1"/>
              <a:t>agents</a:t>
            </a:r>
            <a:r>
              <a:rPr lang="de-DE" sz="2800" dirty="0"/>
              <a:t> </a:t>
            </a:r>
            <a:r>
              <a:rPr lang="de-DE" sz="2800" dirty="0" err="1"/>
              <a:t>with</a:t>
            </a:r>
            <a:r>
              <a:rPr lang="de-DE" sz="2800" dirty="0"/>
              <a:t> </a:t>
            </a:r>
            <a:r>
              <a:rPr lang="de-DE" sz="2800" dirty="0" err="1"/>
              <a:t>capabilities</a:t>
            </a:r>
            <a:endParaRPr lang="de-DE" dirty="0"/>
          </a:p>
        </p:txBody>
      </p:sp>
      <p:sp>
        <p:nvSpPr>
          <p:cNvPr id="4" name="Inhaltsplatzhalter 1">
            <a:extLst>
              <a:ext uri="{FF2B5EF4-FFF2-40B4-BE49-F238E27FC236}">
                <a16:creationId xmlns:a16="http://schemas.microsoft.com/office/drawing/2014/main" id="{4832AAF8-A518-0FAF-8C86-7304530877FC}"/>
              </a:ext>
            </a:extLst>
          </p:cNvPr>
          <p:cNvSpPr txBox="1">
            <a:spLocks/>
          </p:cNvSpPr>
          <p:nvPr/>
        </p:nvSpPr>
        <p:spPr>
          <a:xfrm>
            <a:off x="377374" y="1577836"/>
            <a:ext cx="6337751" cy="5241262"/>
          </a:xfrm>
          <a:prstGeom prst="rect">
            <a:avLst/>
          </a:prstGeom>
        </p:spPr>
        <p:txBody>
          <a:bodyPr>
            <a:noAutofit/>
          </a:bodyPr>
          <a:lstStyle>
            <a:lvl1pPr marL="300600" indent="-300600" algn="l" defTabSz="914400" rtl="0" eaLnBrk="1" latinLnBrk="0" hangingPunct="1">
              <a:lnSpc>
                <a:spcPct val="100000"/>
              </a:lnSpc>
              <a:spcBef>
                <a:spcPts val="500"/>
              </a:spcBef>
              <a:spcAft>
                <a:spcPts val="200"/>
              </a:spcAft>
              <a:buClr>
                <a:srgbClr val="BA1F4E"/>
              </a:buClr>
              <a:buFont typeface="Wingdings" pitchFamily="2" charset="2"/>
              <a:buChar char="§"/>
              <a:defRPr sz="2400" b="0" i="0" kern="1200">
                <a:solidFill>
                  <a:schemeClr val="tx1"/>
                </a:solidFill>
                <a:latin typeface="+mn-lt"/>
                <a:ea typeface="Helvetica Neue Light" charset="0"/>
                <a:cs typeface="Helvetica Neue Light" charset="0"/>
              </a:defRPr>
            </a:lvl1pPr>
            <a:lvl2pPr marL="685800" indent="-228600" algn="l" defTabSz="914400" rtl="0" eaLnBrk="1" latinLnBrk="0" hangingPunct="1">
              <a:lnSpc>
                <a:spcPct val="100000"/>
              </a:lnSpc>
              <a:spcBef>
                <a:spcPts val="500"/>
              </a:spcBef>
              <a:spcAft>
                <a:spcPts val="200"/>
              </a:spcAft>
              <a:buClr>
                <a:srgbClr val="BA1F4E"/>
              </a:buClr>
              <a:buFont typeface="Wingdings" pitchFamily="2" charset="2"/>
              <a:buChar char="§"/>
              <a:defRPr sz="2000" b="0" i="0" kern="1200">
                <a:solidFill>
                  <a:schemeClr val="tx1"/>
                </a:solidFill>
                <a:latin typeface="+mn-lt"/>
                <a:ea typeface="Helvetica Neue Light" charset="0"/>
                <a:cs typeface="Helvetica Neue Light" charset="0"/>
              </a:defRPr>
            </a:lvl2pPr>
            <a:lvl3pPr marL="1143000" indent="-228600" algn="l" defTabSz="914400" rtl="0" eaLnBrk="1" latinLnBrk="0" hangingPunct="1">
              <a:lnSpc>
                <a:spcPct val="100000"/>
              </a:lnSpc>
              <a:spcBef>
                <a:spcPts val="500"/>
              </a:spcBef>
              <a:spcAft>
                <a:spcPts val="200"/>
              </a:spcAft>
              <a:buClr>
                <a:srgbClr val="BA1F4E"/>
              </a:buClr>
              <a:buFont typeface="Wingdings" pitchFamily="2" charset="2"/>
              <a:buChar char="§"/>
              <a:defRPr sz="1800" b="0" i="0" kern="1200">
                <a:solidFill>
                  <a:schemeClr val="tx1"/>
                </a:solidFill>
                <a:latin typeface="+mn-lt"/>
                <a:ea typeface="Helvetica Neue Light" charset="0"/>
                <a:cs typeface="Helvetica Neue Light" charset="0"/>
              </a:defRPr>
            </a:lvl3pPr>
            <a:lvl4pPr marL="1600200" indent="-228600" algn="l" defTabSz="914400" rtl="0" eaLnBrk="1" latinLnBrk="0" hangingPunct="1">
              <a:lnSpc>
                <a:spcPct val="100000"/>
              </a:lnSpc>
              <a:spcBef>
                <a:spcPts val="500"/>
              </a:spcBef>
              <a:spcAft>
                <a:spcPts val="200"/>
              </a:spcAft>
              <a:buClr>
                <a:srgbClr val="BA1F4E"/>
              </a:buClr>
              <a:buFont typeface="Wingdings" pitchFamily="2" charset="2"/>
              <a:buChar char="§"/>
              <a:defRPr sz="1600" b="0" i="0" kern="1200">
                <a:solidFill>
                  <a:schemeClr val="tx1"/>
                </a:solidFill>
                <a:latin typeface="+mn-lt"/>
                <a:ea typeface="Helvetica Neue Light" charset="0"/>
                <a:cs typeface="Helvetica Neue Light" charset="0"/>
              </a:defRPr>
            </a:lvl4pPr>
            <a:lvl5pPr marL="2057400" indent="-228600" algn="l" defTabSz="914400" rtl="0" eaLnBrk="1" latinLnBrk="0" hangingPunct="1">
              <a:lnSpc>
                <a:spcPct val="100000"/>
              </a:lnSpc>
              <a:spcBef>
                <a:spcPts val="500"/>
              </a:spcBef>
              <a:spcAft>
                <a:spcPts val="200"/>
              </a:spcAft>
              <a:buClr>
                <a:srgbClr val="BA1F4E"/>
              </a:buClr>
              <a:buFont typeface="Wingdings" pitchFamily="2" charset="2"/>
              <a:buChar char="§"/>
              <a:defRPr sz="1600" b="0" i="0" kern="1200">
                <a:solidFill>
                  <a:schemeClr val="tx1"/>
                </a:solidFill>
                <a:latin typeface="+mn-lt"/>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tabLst>
                <a:tab pos="540000" algn="l"/>
              </a:tabLst>
            </a:pPr>
            <a:r>
              <a:rPr lang="en-US" sz="1200" dirty="0"/>
              <a:t># </a:t>
            </a:r>
            <a:r>
              <a:rPr lang="en-US" sz="1200" i="1" dirty="0"/>
              <a:t>Prefix definition not shown</a:t>
            </a:r>
            <a:endParaRPr lang="de-DE" sz="1200" dirty="0"/>
          </a:p>
          <a:p>
            <a:pPr marL="0" indent="0">
              <a:buNone/>
              <a:tabLst>
                <a:tab pos="540000" algn="l"/>
              </a:tabLst>
            </a:pPr>
            <a:endParaRPr lang="de-DE" sz="100" dirty="0"/>
          </a:p>
          <a:p>
            <a:pPr marL="0" indent="0">
              <a:buNone/>
              <a:tabLst>
                <a:tab pos="540000" algn="l"/>
              </a:tabLst>
            </a:pPr>
            <a:r>
              <a:rPr lang="en-US" sz="1200" dirty="0"/>
              <a:t># </a:t>
            </a:r>
            <a:r>
              <a:rPr lang="en-US" sz="1200" i="1" dirty="0"/>
              <a:t>Actual INSERT operation</a:t>
            </a:r>
            <a:endParaRPr lang="de-DE" sz="1200" i="1" dirty="0"/>
          </a:p>
          <a:p>
            <a:pPr marL="0" indent="0">
              <a:buNone/>
              <a:tabLst>
                <a:tab pos="540000" algn="l"/>
              </a:tabLst>
            </a:pPr>
            <a:r>
              <a:rPr lang="de-DE" sz="1200" dirty="0"/>
              <a:t>INSERT DATA {</a:t>
            </a:r>
          </a:p>
          <a:p>
            <a:pPr marL="0" indent="0">
              <a:buNone/>
              <a:tabLst>
                <a:tab pos="540000" algn="l"/>
              </a:tabLst>
            </a:pPr>
            <a:r>
              <a:rPr lang="de-DE" sz="1200" dirty="0"/>
              <a:t>	</a:t>
            </a:r>
            <a:r>
              <a:rPr lang="de-DE" sz="1200" dirty="0" err="1"/>
              <a:t>agents:Gripper_A</a:t>
            </a:r>
            <a:r>
              <a:rPr lang="de-DE" sz="1200" dirty="0"/>
              <a:t> </a:t>
            </a:r>
            <a:r>
              <a:rPr lang="de-DE" sz="1200" dirty="0" err="1"/>
              <a:t>rdf:type</a:t>
            </a:r>
            <a:r>
              <a:rPr lang="de-DE" sz="1200" dirty="0"/>
              <a:t> </a:t>
            </a:r>
            <a:r>
              <a:rPr lang="de-DE" sz="1200" dirty="0" err="1"/>
              <a:t>agents:GripperAgent</a:t>
            </a:r>
            <a:r>
              <a:rPr lang="de-DE" sz="1200" dirty="0"/>
              <a:t> ;</a:t>
            </a:r>
          </a:p>
          <a:p>
            <a:pPr marL="0" indent="0">
              <a:buNone/>
              <a:tabLst>
                <a:tab pos="540000" algn="l"/>
              </a:tabLst>
            </a:pPr>
            <a:r>
              <a:rPr lang="de-DE" sz="1200" dirty="0"/>
              <a:t>		</a:t>
            </a:r>
            <a:r>
              <a:rPr lang="de-DE" sz="1200" dirty="0" err="1"/>
              <a:t>agents:hasCapability</a:t>
            </a:r>
            <a:r>
              <a:rPr lang="de-DE" sz="1200" dirty="0"/>
              <a:t> </a:t>
            </a:r>
            <a:r>
              <a:rPr lang="de-DE" sz="1200" dirty="0" err="1"/>
              <a:t>agents:Gripper_A_Handling</a:t>
            </a:r>
            <a:r>
              <a:rPr lang="de-DE" sz="1200" dirty="0"/>
              <a:t> .</a:t>
            </a:r>
          </a:p>
          <a:p>
            <a:pPr marL="0" indent="0">
              <a:buNone/>
              <a:tabLst>
                <a:tab pos="540000" algn="l"/>
              </a:tabLst>
            </a:pPr>
            <a:r>
              <a:rPr lang="de-DE" sz="1200" dirty="0"/>
              <a:t>	</a:t>
            </a:r>
            <a:r>
              <a:rPr lang="de-DE" sz="1200" dirty="0" err="1"/>
              <a:t>agents:Gripper_A_Handling</a:t>
            </a:r>
            <a:r>
              <a:rPr lang="de-DE" sz="1200" dirty="0"/>
              <a:t> VDI3682:hasInput </a:t>
            </a:r>
            <a:r>
              <a:rPr lang="de-DE" sz="1200" dirty="0" err="1"/>
              <a:t>agents:Gripper_A_Handling_PIn</a:t>
            </a:r>
            <a:r>
              <a:rPr lang="de-DE" sz="1200" dirty="0"/>
              <a:t> ;</a:t>
            </a:r>
          </a:p>
          <a:p>
            <a:pPr marL="0" indent="0">
              <a:buNone/>
              <a:tabLst>
                <a:tab pos="540000" algn="l"/>
              </a:tabLst>
            </a:pPr>
            <a:r>
              <a:rPr lang="de-DE" sz="1200" dirty="0"/>
              <a:t>		VDI3682:hasOutput </a:t>
            </a:r>
            <a:r>
              <a:rPr lang="de-DE" sz="1200" dirty="0" err="1"/>
              <a:t>agents:Gripper_A_Handling_POut</a:t>
            </a:r>
            <a:r>
              <a:rPr lang="de-DE" sz="1200" dirty="0"/>
              <a:t>;</a:t>
            </a:r>
          </a:p>
          <a:p>
            <a:pPr marL="0" indent="0">
              <a:buNone/>
              <a:tabLst>
                <a:tab pos="540000" algn="l"/>
              </a:tabLst>
            </a:pPr>
            <a:r>
              <a:rPr lang="de-DE" sz="1200" dirty="0"/>
              <a:t>  		</a:t>
            </a:r>
            <a:r>
              <a:rPr lang="de-DE" sz="1200" dirty="0" err="1"/>
              <a:t>rdf:type</a:t>
            </a:r>
            <a:r>
              <a:rPr lang="de-DE" sz="1200" dirty="0"/>
              <a:t> </a:t>
            </a:r>
            <a:r>
              <a:rPr lang="de-DE" sz="1200" dirty="0" err="1"/>
              <a:t>agents:Handling</a:t>
            </a:r>
            <a:r>
              <a:rPr lang="de-DE" sz="1200" dirty="0"/>
              <a:t>.</a:t>
            </a:r>
          </a:p>
          <a:p>
            <a:pPr marL="0" indent="0">
              <a:buNone/>
              <a:tabLst>
                <a:tab pos="540000" algn="l"/>
              </a:tabLst>
            </a:pPr>
            <a:r>
              <a:rPr lang="de-DE" sz="1200" dirty="0"/>
              <a:t>	</a:t>
            </a:r>
            <a:r>
              <a:rPr lang="de-DE" sz="1200" dirty="0" err="1"/>
              <a:t>agents:Gripper_A_Handling_PIn</a:t>
            </a:r>
            <a:r>
              <a:rPr lang="de-DE" sz="1200" dirty="0"/>
              <a:t> </a:t>
            </a:r>
            <a:r>
              <a:rPr lang="de-DE" sz="1200" dirty="0" err="1"/>
              <a:t>rdf:type</a:t>
            </a:r>
            <a:r>
              <a:rPr lang="de-DE" sz="1200" dirty="0"/>
              <a:t> </a:t>
            </a:r>
            <a:r>
              <a:rPr lang="de-DE" sz="1200" dirty="0" err="1"/>
              <a:t>agents:Product</a:t>
            </a:r>
            <a:r>
              <a:rPr lang="de-DE" sz="1200" dirty="0"/>
              <a:t> ;</a:t>
            </a:r>
          </a:p>
          <a:p>
            <a:pPr marL="0" indent="0">
              <a:buNone/>
              <a:tabLst>
                <a:tab pos="540000" algn="l"/>
              </a:tabLst>
            </a:pPr>
            <a:r>
              <a:rPr lang="de-DE" sz="1200" dirty="0"/>
              <a:t>		DINEN61360:has_Data_Element </a:t>
            </a:r>
            <a:r>
              <a:rPr lang="de-DE" sz="1200" dirty="0" err="1"/>
              <a:t>agents:Gripper_A_Handling_PIn_Length</a:t>
            </a:r>
            <a:r>
              <a:rPr lang="de-DE" sz="1200" dirty="0"/>
              <a:t> , …</a:t>
            </a:r>
          </a:p>
          <a:p>
            <a:pPr marL="0" indent="0">
              <a:buNone/>
              <a:tabLst>
                <a:tab pos="540000" algn="l"/>
              </a:tabLst>
            </a:pPr>
            <a:r>
              <a:rPr lang="de-DE" sz="1200" dirty="0"/>
              <a:t>	</a:t>
            </a:r>
            <a:r>
              <a:rPr lang="de-DE" sz="1200" dirty="0" err="1"/>
              <a:t>agents:Gripper_A_Handling_PIn_Length</a:t>
            </a:r>
            <a:r>
              <a:rPr lang="de-DE" sz="1200" dirty="0"/>
              <a:t> </a:t>
            </a:r>
            <a:r>
              <a:rPr lang="de-DE" sz="1200" dirty="0" err="1"/>
              <a:t>rdf:type</a:t>
            </a:r>
            <a:r>
              <a:rPr lang="de-DE" sz="1200" dirty="0"/>
              <a:t> DINEN61360:Data_Element,</a:t>
            </a:r>
          </a:p>
          <a:p>
            <a:pPr marL="0" indent="0">
              <a:buNone/>
              <a:tabLst>
                <a:tab pos="540000" algn="l"/>
              </a:tabLst>
            </a:pPr>
            <a:r>
              <a:rPr lang="de-DE" sz="1200" dirty="0"/>
              <a:t>			DINEN61360:Instance_Description ;</a:t>
            </a:r>
          </a:p>
          <a:p>
            <a:pPr marL="0" indent="0">
              <a:buNone/>
              <a:tabLst>
                <a:tab pos="540000" algn="l"/>
              </a:tabLst>
            </a:pPr>
            <a:r>
              <a:rPr lang="de-DE" sz="1200" dirty="0"/>
              <a:t>		DINEN61360:has_Instance_Description </a:t>
            </a:r>
            <a:r>
              <a:rPr lang="de-DE" sz="1200" dirty="0" err="1"/>
              <a:t>agents:Gripper_A_Handling_PIn_Length</a:t>
            </a:r>
            <a:r>
              <a:rPr lang="de-DE" sz="1200" dirty="0"/>
              <a:t> ;</a:t>
            </a:r>
          </a:p>
          <a:p>
            <a:pPr marL="0" indent="0">
              <a:buNone/>
              <a:tabLst>
                <a:tab pos="540000" algn="l"/>
              </a:tabLst>
            </a:pPr>
            <a:r>
              <a:rPr lang="de-DE" sz="1200" dirty="0"/>
              <a:t>        		DINEN61360:has_Type_Description </a:t>
            </a:r>
            <a:r>
              <a:rPr lang="de-DE" sz="1200" dirty="0" err="1"/>
              <a:t>agents:Length</a:t>
            </a:r>
            <a:r>
              <a:rPr lang="de-DE" sz="1200" dirty="0"/>
              <a:t> ;</a:t>
            </a:r>
          </a:p>
          <a:p>
            <a:pPr marL="0" indent="0">
              <a:buNone/>
              <a:tabLst>
                <a:tab pos="540000" algn="l"/>
              </a:tabLst>
            </a:pPr>
            <a:r>
              <a:rPr lang="de-DE" sz="1200" dirty="0"/>
              <a:t>       		DINEN61360:Expression_Goal "</a:t>
            </a:r>
            <a:r>
              <a:rPr lang="de-DE" sz="1200" dirty="0" err="1"/>
              <a:t>Requirement</a:t>
            </a:r>
            <a:r>
              <a:rPr lang="de-DE" sz="1200" dirty="0"/>
              <a:t>" ;</a:t>
            </a:r>
          </a:p>
          <a:p>
            <a:pPr marL="0" indent="0">
              <a:buNone/>
              <a:tabLst>
                <a:tab pos="540000" algn="l"/>
              </a:tabLst>
            </a:pPr>
            <a:r>
              <a:rPr lang="de-DE" sz="1200" dirty="0"/>
              <a:t>        		DINEN61360:Logic_Interpretation "&lt;=" ;</a:t>
            </a:r>
          </a:p>
          <a:p>
            <a:pPr marL="0" indent="0">
              <a:buNone/>
              <a:tabLst>
                <a:tab pos="540000" algn="l"/>
              </a:tabLst>
            </a:pPr>
            <a:r>
              <a:rPr lang="de-DE" sz="1200" dirty="0"/>
              <a:t>		DINEN61360:Value 1 .</a:t>
            </a:r>
          </a:p>
          <a:p>
            <a:pPr marL="0" indent="0">
              <a:buNone/>
              <a:tabLst>
                <a:tab pos="540000" algn="l"/>
              </a:tabLst>
            </a:pPr>
            <a:r>
              <a:rPr lang="de-DE" sz="1200" dirty="0"/>
              <a:t>…</a:t>
            </a:r>
          </a:p>
        </p:txBody>
      </p:sp>
      <p:sp>
        <p:nvSpPr>
          <p:cNvPr id="5" name="Rechteck 4">
            <a:extLst>
              <a:ext uri="{FF2B5EF4-FFF2-40B4-BE49-F238E27FC236}">
                <a16:creationId xmlns:a16="http://schemas.microsoft.com/office/drawing/2014/main" id="{419B6DBE-A461-4958-A7F7-853B2719A432}"/>
              </a:ext>
            </a:extLst>
          </p:cNvPr>
          <p:cNvSpPr/>
          <p:nvPr/>
        </p:nvSpPr>
        <p:spPr>
          <a:xfrm>
            <a:off x="8551262" y="1428280"/>
            <a:ext cx="2832551" cy="67183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chemeClr val="tx1"/>
                </a:solidFill>
              </a:rPr>
              <a:t>Defines</a:t>
            </a:r>
            <a:r>
              <a:rPr lang="de-DE" sz="1200" dirty="0">
                <a:solidFill>
                  <a:schemeClr val="tx1"/>
                </a:solidFill>
              </a:rPr>
              <a:t> </a:t>
            </a:r>
            <a:r>
              <a:rPr lang="de-DE" sz="1200" dirty="0" err="1">
                <a:solidFill>
                  <a:schemeClr val="tx1"/>
                </a:solidFill>
              </a:rPr>
              <a:t>agent</a:t>
            </a:r>
            <a:r>
              <a:rPr lang="de-DE" sz="1200" dirty="0">
                <a:solidFill>
                  <a:schemeClr val="tx1"/>
                </a:solidFill>
              </a:rPr>
              <a:t> and links </a:t>
            </a:r>
            <a:r>
              <a:rPr lang="de-DE" sz="1200" dirty="0" err="1">
                <a:solidFill>
                  <a:schemeClr val="tx1"/>
                </a:solidFill>
              </a:rPr>
              <a:t>it</a:t>
            </a:r>
            <a:r>
              <a:rPr lang="de-DE" sz="1200" dirty="0">
                <a:solidFill>
                  <a:schemeClr val="tx1"/>
                </a:solidFill>
              </a:rPr>
              <a:t> </a:t>
            </a:r>
            <a:r>
              <a:rPr lang="de-DE" sz="1200" dirty="0" err="1">
                <a:solidFill>
                  <a:schemeClr val="tx1"/>
                </a:solidFill>
              </a:rPr>
              <a:t>to</a:t>
            </a:r>
            <a:r>
              <a:rPr lang="de-DE" sz="1200" dirty="0">
                <a:solidFill>
                  <a:schemeClr val="tx1"/>
                </a:solidFill>
              </a:rPr>
              <a:t> </a:t>
            </a:r>
            <a:r>
              <a:rPr lang="de-DE" sz="1200" dirty="0" err="1">
                <a:solidFill>
                  <a:schemeClr val="tx1"/>
                </a:solidFill>
              </a:rPr>
              <a:t>its</a:t>
            </a:r>
            <a:r>
              <a:rPr lang="de-DE" sz="1200" dirty="0">
                <a:solidFill>
                  <a:schemeClr val="tx1"/>
                </a:solidFill>
              </a:rPr>
              <a:t> </a:t>
            </a:r>
            <a:r>
              <a:rPr lang="de-DE" sz="1200" dirty="0" err="1">
                <a:solidFill>
                  <a:schemeClr val="tx1"/>
                </a:solidFill>
              </a:rPr>
              <a:t>capability</a:t>
            </a:r>
            <a:endParaRPr lang="de-DE" sz="1200" dirty="0">
              <a:solidFill>
                <a:schemeClr val="tx1"/>
              </a:solidFill>
            </a:endParaRPr>
          </a:p>
        </p:txBody>
      </p:sp>
      <p:cxnSp>
        <p:nvCxnSpPr>
          <p:cNvPr id="6" name="Gerader Verbinder 5">
            <a:extLst>
              <a:ext uri="{FF2B5EF4-FFF2-40B4-BE49-F238E27FC236}">
                <a16:creationId xmlns:a16="http://schemas.microsoft.com/office/drawing/2014/main" id="{BF3286A1-DC04-C443-6FEA-F1A69856798D}"/>
              </a:ext>
            </a:extLst>
          </p:cNvPr>
          <p:cNvCxnSpPr>
            <a:cxnSpLocks/>
            <a:stCxn id="5" idx="1"/>
          </p:cNvCxnSpPr>
          <p:nvPr/>
        </p:nvCxnSpPr>
        <p:spPr>
          <a:xfrm flipH="1">
            <a:off x="6420255" y="1764195"/>
            <a:ext cx="2131007" cy="930367"/>
          </a:xfrm>
          <a:prstGeom prst="line">
            <a:avLst/>
          </a:prstGeom>
          <a:ln/>
        </p:spPr>
        <p:style>
          <a:lnRef idx="3">
            <a:schemeClr val="dk1"/>
          </a:lnRef>
          <a:fillRef idx="0">
            <a:schemeClr val="dk1"/>
          </a:fillRef>
          <a:effectRef idx="2">
            <a:schemeClr val="dk1"/>
          </a:effectRef>
          <a:fontRef idx="minor">
            <a:schemeClr val="tx1"/>
          </a:fontRef>
        </p:style>
      </p:cxnSp>
      <p:sp>
        <p:nvSpPr>
          <p:cNvPr id="8" name="Geschweifte Klammer rechts 7">
            <a:extLst>
              <a:ext uri="{FF2B5EF4-FFF2-40B4-BE49-F238E27FC236}">
                <a16:creationId xmlns:a16="http://schemas.microsoft.com/office/drawing/2014/main" id="{3ED74392-58B8-CA96-5078-C84452FBD27F}"/>
              </a:ext>
            </a:extLst>
          </p:cNvPr>
          <p:cNvSpPr/>
          <p:nvPr/>
        </p:nvSpPr>
        <p:spPr>
          <a:xfrm>
            <a:off x="6049183" y="2519546"/>
            <a:ext cx="240761" cy="480709"/>
          </a:xfrm>
          <a:prstGeom prst="rightBrace">
            <a:avLst/>
          </a:prstGeom>
          <a:ln w="19050">
            <a:solidFill>
              <a:srgbClr val="342E2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0" name="Rechteck 9">
            <a:extLst>
              <a:ext uri="{FF2B5EF4-FFF2-40B4-BE49-F238E27FC236}">
                <a16:creationId xmlns:a16="http://schemas.microsoft.com/office/drawing/2014/main" id="{0912048B-A2B9-1FF6-34CA-616C90CF5B98}"/>
              </a:ext>
            </a:extLst>
          </p:cNvPr>
          <p:cNvSpPr/>
          <p:nvPr/>
        </p:nvSpPr>
        <p:spPr>
          <a:xfrm>
            <a:off x="8551262" y="2513918"/>
            <a:ext cx="2832551" cy="67183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chemeClr val="tx1"/>
                </a:solidFill>
              </a:rPr>
              <a:t>Defines</a:t>
            </a:r>
            <a:r>
              <a:rPr lang="de-DE" sz="1200" dirty="0">
                <a:solidFill>
                  <a:schemeClr val="tx1"/>
                </a:solidFill>
              </a:rPr>
              <a:t> </a:t>
            </a:r>
            <a:r>
              <a:rPr lang="de-DE" sz="1200" dirty="0" err="1">
                <a:solidFill>
                  <a:schemeClr val="tx1"/>
                </a:solidFill>
              </a:rPr>
              <a:t>capability</a:t>
            </a:r>
            <a:r>
              <a:rPr lang="de-DE" sz="1200" dirty="0">
                <a:solidFill>
                  <a:schemeClr val="tx1"/>
                </a:solidFill>
              </a:rPr>
              <a:t> and links </a:t>
            </a:r>
            <a:r>
              <a:rPr lang="de-DE" sz="1200" dirty="0" err="1">
                <a:solidFill>
                  <a:schemeClr val="tx1"/>
                </a:solidFill>
              </a:rPr>
              <a:t>it</a:t>
            </a:r>
            <a:r>
              <a:rPr lang="de-DE" sz="1200" dirty="0">
                <a:solidFill>
                  <a:schemeClr val="tx1"/>
                </a:solidFill>
              </a:rPr>
              <a:t> </a:t>
            </a:r>
            <a:r>
              <a:rPr lang="de-DE" sz="1200" dirty="0" err="1">
                <a:solidFill>
                  <a:schemeClr val="tx1"/>
                </a:solidFill>
              </a:rPr>
              <a:t>to</a:t>
            </a:r>
            <a:r>
              <a:rPr lang="de-DE" sz="1200" dirty="0">
                <a:solidFill>
                  <a:schemeClr val="tx1"/>
                </a:solidFill>
              </a:rPr>
              <a:t> </a:t>
            </a:r>
            <a:r>
              <a:rPr lang="de-DE" sz="1200" dirty="0" err="1">
                <a:solidFill>
                  <a:schemeClr val="tx1"/>
                </a:solidFill>
              </a:rPr>
              <a:t>its</a:t>
            </a:r>
            <a:r>
              <a:rPr lang="de-DE" sz="1200" dirty="0">
                <a:solidFill>
                  <a:schemeClr val="tx1"/>
                </a:solidFill>
              </a:rPr>
              <a:t> </a:t>
            </a:r>
            <a:r>
              <a:rPr lang="de-DE" sz="1200" dirty="0" err="1">
                <a:solidFill>
                  <a:schemeClr val="tx1"/>
                </a:solidFill>
              </a:rPr>
              <a:t>inputs</a:t>
            </a:r>
            <a:r>
              <a:rPr lang="de-DE" sz="1200" dirty="0">
                <a:solidFill>
                  <a:schemeClr val="tx1"/>
                </a:solidFill>
              </a:rPr>
              <a:t> and </a:t>
            </a:r>
            <a:r>
              <a:rPr lang="de-DE" sz="1200" dirty="0" err="1">
                <a:solidFill>
                  <a:schemeClr val="tx1"/>
                </a:solidFill>
              </a:rPr>
              <a:t>outputs</a:t>
            </a:r>
            <a:endParaRPr lang="de-DE" sz="1200" dirty="0">
              <a:solidFill>
                <a:schemeClr val="tx1"/>
              </a:solidFill>
            </a:endParaRPr>
          </a:p>
        </p:txBody>
      </p:sp>
      <p:sp>
        <p:nvSpPr>
          <p:cNvPr id="11" name="Geschweifte Klammer rechts 10">
            <a:extLst>
              <a:ext uri="{FF2B5EF4-FFF2-40B4-BE49-F238E27FC236}">
                <a16:creationId xmlns:a16="http://schemas.microsoft.com/office/drawing/2014/main" id="{A0DEB2C8-8A59-F251-F84E-932169DAED65}"/>
              </a:ext>
            </a:extLst>
          </p:cNvPr>
          <p:cNvSpPr/>
          <p:nvPr/>
        </p:nvSpPr>
        <p:spPr>
          <a:xfrm>
            <a:off x="6289944" y="3143509"/>
            <a:ext cx="240761" cy="733166"/>
          </a:xfrm>
          <a:prstGeom prst="rightBrace">
            <a:avLst/>
          </a:prstGeom>
          <a:ln w="19050">
            <a:solidFill>
              <a:srgbClr val="342E2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12" name="Gerader Verbinder 11">
            <a:extLst>
              <a:ext uri="{FF2B5EF4-FFF2-40B4-BE49-F238E27FC236}">
                <a16:creationId xmlns:a16="http://schemas.microsoft.com/office/drawing/2014/main" id="{FE595F7D-3CAD-D876-093E-F6844710F404}"/>
              </a:ext>
            </a:extLst>
          </p:cNvPr>
          <p:cNvCxnSpPr>
            <a:cxnSpLocks/>
            <a:stCxn id="10" idx="1"/>
          </p:cNvCxnSpPr>
          <p:nvPr/>
        </p:nvCxnSpPr>
        <p:spPr>
          <a:xfrm flipH="1">
            <a:off x="6760723" y="2849833"/>
            <a:ext cx="1790539" cy="632669"/>
          </a:xfrm>
          <a:prstGeom prst="line">
            <a:avLst/>
          </a:prstGeom>
          <a:ln/>
        </p:spPr>
        <p:style>
          <a:lnRef idx="3">
            <a:schemeClr val="dk1"/>
          </a:lnRef>
          <a:fillRef idx="0">
            <a:schemeClr val="dk1"/>
          </a:fillRef>
          <a:effectRef idx="2">
            <a:schemeClr val="dk1"/>
          </a:effectRef>
          <a:fontRef idx="minor">
            <a:schemeClr val="tx1"/>
          </a:fontRef>
        </p:style>
      </p:cxnSp>
      <p:sp>
        <p:nvSpPr>
          <p:cNvPr id="18" name="Geschweifte Klammer rechts 17">
            <a:extLst>
              <a:ext uri="{FF2B5EF4-FFF2-40B4-BE49-F238E27FC236}">
                <a16:creationId xmlns:a16="http://schemas.microsoft.com/office/drawing/2014/main" id="{46C8A3CC-64B4-E8DD-2415-70F2DCEAAC2D}"/>
              </a:ext>
            </a:extLst>
          </p:cNvPr>
          <p:cNvSpPr/>
          <p:nvPr/>
        </p:nvSpPr>
        <p:spPr>
          <a:xfrm>
            <a:off x="6289944" y="3935745"/>
            <a:ext cx="240761" cy="464805"/>
          </a:xfrm>
          <a:prstGeom prst="rightBrace">
            <a:avLst/>
          </a:prstGeom>
          <a:ln w="19050">
            <a:solidFill>
              <a:srgbClr val="342E2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20" name="Rechteck 19">
            <a:extLst>
              <a:ext uri="{FF2B5EF4-FFF2-40B4-BE49-F238E27FC236}">
                <a16:creationId xmlns:a16="http://schemas.microsoft.com/office/drawing/2014/main" id="{62FB166A-2005-F240-B11D-51BD1A1A5E05}"/>
              </a:ext>
            </a:extLst>
          </p:cNvPr>
          <p:cNvSpPr/>
          <p:nvPr/>
        </p:nvSpPr>
        <p:spPr>
          <a:xfrm>
            <a:off x="8551262" y="3472774"/>
            <a:ext cx="2832551" cy="67183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Link input product with its data elements (only one shown here)</a:t>
            </a:r>
          </a:p>
        </p:txBody>
      </p:sp>
      <p:cxnSp>
        <p:nvCxnSpPr>
          <p:cNvPr id="21" name="Gerader Verbinder 20">
            <a:extLst>
              <a:ext uri="{FF2B5EF4-FFF2-40B4-BE49-F238E27FC236}">
                <a16:creationId xmlns:a16="http://schemas.microsoft.com/office/drawing/2014/main" id="{F8607329-4A9C-076A-46A1-693C04AA152D}"/>
              </a:ext>
            </a:extLst>
          </p:cNvPr>
          <p:cNvCxnSpPr>
            <a:cxnSpLocks/>
            <a:stCxn id="20" idx="1"/>
          </p:cNvCxnSpPr>
          <p:nvPr/>
        </p:nvCxnSpPr>
        <p:spPr>
          <a:xfrm flipH="1">
            <a:off x="6760723" y="3808689"/>
            <a:ext cx="1790539" cy="325566"/>
          </a:xfrm>
          <a:prstGeom prst="line">
            <a:avLst/>
          </a:prstGeom>
          <a:ln/>
        </p:spPr>
        <p:style>
          <a:lnRef idx="3">
            <a:schemeClr val="dk1"/>
          </a:lnRef>
          <a:fillRef idx="0">
            <a:schemeClr val="dk1"/>
          </a:fillRef>
          <a:effectRef idx="2">
            <a:schemeClr val="dk1"/>
          </a:effectRef>
          <a:fontRef idx="minor">
            <a:schemeClr val="tx1"/>
          </a:fontRef>
        </p:style>
      </p:cxnSp>
      <p:sp>
        <p:nvSpPr>
          <p:cNvPr id="25" name="Rechteck 24">
            <a:extLst>
              <a:ext uri="{FF2B5EF4-FFF2-40B4-BE49-F238E27FC236}">
                <a16:creationId xmlns:a16="http://schemas.microsoft.com/office/drawing/2014/main" id="{6712E143-D4CA-A744-BB3E-4E8B16A1E0A7}"/>
              </a:ext>
            </a:extLst>
          </p:cNvPr>
          <p:cNvSpPr/>
          <p:nvPr/>
        </p:nvSpPr>
        <p:spPr>
          <a:xfrm>
            <a:off x="8551262" y="4457291"/>
            <a:ext cx="2832551" cy="181758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Definition of a data element </a:t>
            </a:r>
            <a:br>
              <a:rPr lang="en-US" sz="1200" dirty="0">
                <a:solidFill>
                  <a:schemeClr val="tx1"/>
                </a:solidFill>
              </a:rPr>
            </a:br>
            <a:r>
              <a:rPr lang="en-US" sz="1200" dirty="0">
                <a:solidFill>
                  <a:schemeClr val="tx1"/>
                </a:solidFill>
              </a:rPr>
              <a:t>(only one shown here)</a:t>
            </a:r>
          </a:p>
          <a:p>
            <a:r>
              <a:rPr lang="en-US" sz="1200" dirty="0">
                <a:solidFill>
                  <a:schemeClr val="tx1"/>
                </a:solidFill>
              </a:rPr>
              <a:t>To define:</a:t>
            </a:r>
          </a:p>
          <a:p>
            <a:pPr marL="171450" indent="-171450">
              <a:buFont typeface="Arial" panose="020B0604020202020204" pitchFamily="34" charset="0"/>
              <a:buChar char="•"/>
            </a:pPr>
            <a:r>
              <a:rPr lang="en-US" sz="1200" dirty="0">
                <a:solidFill>
                  <a:schemeClr val="tx1"/>
                </a:solidFill>
              </a:rPr>
              <a:t>Input:</a:t>
            </a:r>
          </a:p>
          <a:p>
            <a:pPr marL="628650" lvl="1" indent="-171450">
              <a:buFont typeface="Arial" panose="020B0604020202020204" pitchFamily="34" charset="0"/>
              <a:buChar char="•"/>
            </a:pPr>
            <a:r>
              <a:rPr lang="en-US" sz="1200" dirty="0">
                <a:solidFill>
                  <a:schemeClr val="tx1"/>
                </a:solidFill>
              </a:rPr>
              <a:t>X, Y, Z</a:t>
            </a:r>
          </a:p>
          <a:p>
            <a:pPr marL="628650" lvl="1" indent="-171450">
              <a:buFont typeface="Arial" panose="020B0604020202020204" pitchFamily="34" charset="0"/>
              <a:buChar char="•"/>
            </a:pPr>
            <a:r>
              <a:rPr lang="en-US" sz="1200" dirty="0">
                <a:solidFill>
                  <a:schemeClr val="tx1"/>
                </a:solidFill>
              </a:rPr>
              <a:t>Max. Length</a:t>
            </a:r>
          </a:p>
          <a:p>
            <a:pPr marL="171450" indent="-171450">
              <a:buFont typeface="Arial" panose="020B0604020202020204" pitchFamily="34" charset="0"/>
              <a:buChar char="•"/>
            </a:pPr>
            <a:r>
              <a:rPr lang="en-US" sz="1200" dirty="0">
                <a:solidFill>
                  <a:schemeClr val="tx1"/>
                </a:solidFill>
              </a:rPr>
              <a:t>Output (irrelevant for this workshop):</a:t>
            </a:r>
          </a:p>
          <a:p>
            <a:pPr marL="628650" lvl="1" indent="-171450">
              <a:buFont typeface="Arial" panose="020B0604020202020204" pitchFamily="34" charset="0"/>
              <a:buChar char="•"/>
            </a:pPr>
            <a:r>
              <a:rPr lang="en-US" sz="1200" dirty="0">
                <a:solidFill>
                  <a:schemeClr val="tx1"/>
                </a:solidFill>
              </a:rPr>
              <a:t>X, Y, Z</a:t>
            </a:r>
          </a:p>
          <a:p>
            <a:pPr marL="628650" lvl="1" indent="-171450">
              <a:buFont typeface="Arial" panose="020B0604020202020204" pitchFamily="34" charset="0"/>
              <a:buChar char="•"/>
            </a:pPr>
            <a:r>
              <a:rPr lang="en-US" sz="1200" dirty="0">
                <a:solidFill>
                  <a:schemeClr val="tx1"/>
                </a:solidFill>
              </a:rPr>
              <a:t>Length</a:t>
            </a:r>
          </a:p>
        </p:txBody>
      </p:sp>
      <p:sp>
        <p:nvSpPr>
          <p:cNvPr id="26" name="Geschweifte Klammer rechts 25">
            <a:extLst>
              <a:ext uri="{FF2B5EF4-FFF2-40B4-BE49-F238E27FC236}">
                <a16:creationId xmlns:a16="http://schemas.microsoft.com/office/drawing/2014/main" id="{897CBF2B-E1B5-1E9A-9F1B-3AE948C07DC2}"/>
              </a:ext>
            </a:extLst>
          </p:cNvPr>
          <p:cNvSpPr/>
          <p:nvPr/>
        </p:nvSpPr>
        <p:spPr>
          <a:xfrm>
            <a:off x="6530706" y="4486475"/>
            <a:ext cx="227926" cy="1771450"/>
          </a:xfrm>
          <a:prstGeom prst="rightBrace">
            <a:avLst/>
          </a:prstGeom>
          <a:ln w="19050">
            <a:solidFill>
              <a:srgbClr val="342E2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30" name="Gerader Verbinder 29">
            <a:extLst>
              <a:ext uri="{FF2B5EF4-FFF2-40B4-BE49-F238E27FC236}">
                <a16:creationId xmlns:a16="http://schemas.microsoft.com/office/drawing/2014/main" id="{9E6817D5-8DAE-7C00-F6BE-EEB420D819E5}"/>
              </a:ext>
            </a:extLst>
          </p:cNvPr>
          <p:cNvCxnSpPr>
            <a:cxnSpLocks/>
            <a:stCxn id="25" idx="1"/>
          </p:cNvCxnSpPr>
          <p:nvPr/>
        </p:nvCxnSpPr>
        <p:spPr>
          <a:xfrm flipH="1">
            <a:off x="6974732" y="5366085"/>
            <a:ext cx="1576530"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6959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Effect transition="in" filter="fade">
                                      <p:cBhvr>
                                        <p:cTn id="41" dur="500"/>
                                        <p:tgtEl>
                                          <p:spTgt spid="4">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animEffect transition="in" filter="fade">
                                      <p:cBhvr>
                                        <p:cTn id="55" dur="500"/>
                                        <p:tgtEl>
                                          <p:spTgt spid="4">
                                            <p:txEl>
                                              <p:pRg st="9" end="9"/>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4">
                                            <p:txEl>
                                              <p:pRg st="10" end="10"/>
                                            </p:txEl>
                                          </p:spTgt>
                                        </p:tgtEl>
                                        <p:attrNameLst>
                                          <p:attrName>style.visibility</p:attrName>
                                        </p:attrNameLst>
                                      </p:cBhvr>
                                      <p:to>
                                        <p:strVal val="visible"/>
                                      </p:to>
                                    </p:set>
                                    <p:animEffect transition="in" filter="fade">
                                      <p:cBhvr>
                                        <p:cTn id="58" dur="500"/>
                                        <p:tgtEl>
                                          <p:spTgt spid="4">
                                            <p:txEl>
                                              <p:pRg st="10" end="1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
                                            <p:txEl>
                                              <p:pRg st="11" end="11"/>
                                            </p:txEl>
                                          </p:spTgt>
                                        </p:tgtEl>
                                        <p:attrNameLst>
                                          <p:attrName>style.visibility</p:attrName>
                                        </p:attrNameLst>
                                      </p:cBhvr>
                                      <p:to>
                                        <p:strVal val="visible"/>
                                      </p:to>
                                    </p:set>
                                    <p:animEffect transition="in" filter="fade">
                                      <p:cBhvr>
                                        <p:cTn id="72" dur="500"/>
                                        <p:tgtEl>
                                          <p:spTgt spid="4">
                                            <p:txEl>
                                              <p:pRg st="11" end="11"/>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4">
                                            <p:txEl>
                                              <p:pRg st="12" end="12"/>
                                            </p:txEl>
                                          </p:spTgt>
                                        </p:tgtEl>
                                        <p:attrNameLst>
                                          <p:attrName>style.visibility</p:attrName>
                                        </p:attrNameLst>
                                      </p:cBhvr>
                                      <p:to>
                                        <p:strVal val="visible"/>
                                      </p:to>
                                    </p:set>
                                    <p:animEffect transition="in" filter="fade">
                                      <p:cBhvr>
                                        <p:cTn id="75" dur="500"/>
                                        <p:tgtEl>
                                          <p:spTgt spid="4">
                                            <p:txEl>
                                              <p:pRg st="12" end="12"/>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4">
                                            <p:txEl>
                                              <p:pRg st="13" end="13"/>
                                            </p:txEl>
                                          </p:spTgt>
                                        </p:tgtEl>
                                        <p:attrNameLst>
                                          <p:attrName>style.visibility</p:attrName>
                                        </p:attrNameLst>
                                      </p:cBhvr>
                                      <p:to>
                                        <p:strVal val="visible"/>
                                      </p:to>
                                    </p:set>
                                    <p:animEffect transition="in" filter="fade">
                                      <p:cBhvr>
                                        <p:cTn id="78" dur="500"/>
                                        <p:tgtEl>
                                          <p:spTgt spid="4">
                                            <p:txEl>
                                              <p:pRg st="13" end="13"/>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4">
                                            <p:txEl>
                                              <p:pRg st="14" end="14"/>
                                            </p:txEl>
                                          </p:spTgt>
                                        </p:tgtEl>
                                        <p:attrNameLst>
                                          <p:attrName>style.visibility</p:attrName>
                                        </p:attrNameLst>
                                      </p:cBhvr>
                                      <p:to>
                                        <p:strVal val="visible"/>
                                      </p:to>
                                    </p:set>
                                    <p:animEffect transition="in" filter="fade">
                                      <p:cBhvr>
                                        <p:cTn id="81" dur="500"/>
                                        <p:tgtEl>
                                          <p:spTgt spid="4">
                                            <p:txEl>
                                              <p:pRg st="14" end="14"/>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4">
                                            <p:txEl>
                                              <p:pRg st="15" end="15"/>
                                            </p:txEl>
                                          </p:spTgt>
                                        </p:tgtEl>
                                        <p:attrNameLst>
                                          <p:attrName>style.visibility</p:attrName>
                                        </p:attrNameLst>
                                      </p:cBhvr>
                                      <p:to>
                                        <p:strVal val="visible"/>
                                      </p:to>
                                    </p:set>
                                    <p:animEffect transition="in" filter="fade">
                                      <p:cBhvr>
                                        <p:cTn id="84" dur="500"/>
                                        <p:tgtEl>
                                          <p:spTgt spid="4">
                                            <p:txEl>
                                              <p:pRg st="15" end="15"/>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4">
                                            <p:txEl>
                                              <p:pRg st="16" end="16"/>
                                            </p:txEl>
                                          </p:spTgt>
                                        </p:tgtEl>
                                        <p:attrNameLst>
                                          <p:attrName>style.visibility</p:attrName>
                                        </p:attrNameLst>
                                      </p:cBhvr>
                                      <p:to>
                                        <p:strVal val="visible"/>
                                      </p:to>
                                    </p:set>
                                    <p:animEffect transition="in" filter="fade">
                                      <p:cBhvr>
                                        <p:cTn id="87" dur="500"/>
                                        <p:tgtEl>
                                          <p:spTgt spid="4">
                                            <p:txEl>
                                              <p:pRg st="16" end="16"/>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4">
                                            <p:txEl>
                                              <p:pRg st="17" end="17"/>
                                            </p:txEl>
                                          </p:spTgt>
                                        </p:tgtEl>
                                        <p:attrNameLst>
                                          <p:attrName>style.visibility</p:attrName>
                                        </p:attrNameLst>
                                      </p:cBhvr>
                                      <p:to>
                                        <p:strVal val="visible"/>
                                      </p:to>
                                    </p:set>
                                    <p:animEffect transition="in" filter="fade">
                                      <p:cBhvr>
                                        <p:cTn id="90" dur="500"/>
                                        <p:tgtEl>
                                          <p:spTgt spid="4">
                                            <p:txEl>
                                              <p:pRg st="17" end="17"/>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500"/>
                                        <p:tgtEl>
                                          <p:spTgt spid="26"/>
                                        </p:tgtEl>
                                      </p:cBhvr>
                                    </p:animEffect>
                                  </p:childTnLst>
                                </p:cTn>
                              </p:par>
                              <p:par>
                                <p:cTn id="94" presetID="10" presetClass="entr" presetSubtype="0" fill="hold"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500"/>
                                        <p:tgtEl>
                                          <p:spTgt spid="3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1" grpId="0" animBg="1"/>
      <p:bldP spid="18" grpId="0" animBg="1"/>
      <p:bldP spid="20" grpId="0" animBg="1"/>
      <p:bldP spid="25" grpId="0" animBg="1"/>
      <p:bldP spid="26"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5D1B0D-14BA-934A-9077-C4075732838F}"/>
              </a:ext>
            </a:extLst>
          </p:cNvPr>
          <p:cNvSpPr>
            <a:spLocks noGrp="1"/>
          </p:cNvSpPr>
          <p:nvPr>
            <p:ph type="ctrTitle"/>
          </p:nvPr>
        </p:nvSpPr>
        <p:spPr>
          <a:xfrm>
            <a:off x="507999" y="2969231"/>
            <a:ext cx="11030857" cy="1341795"/>
          </a:xfrm>
        </p:spPr>
        <p:txBody>
          <a:bodyPr>
            <a:noAutofit/>
          </a:bodyPr>
          <a:lstStyle/>
          <a:p>
            <a:r>
              <a:rPr lang="de-DE" sz="4000" dirty="0"/>
              <a:t>Annex / </a:t>
            </a:r>
            <a:r>
              <a:rPr lang="de-DE" sz="4000" dirty="0" err="1"/>
              <a:t>Hints</a:t>
            </a:r>
            <a:endParaRPr lang="de-DE" sz="4000" dirty="0"/>
          </a:p>
        </p:txBody>
      </p:sp>
      <p:sp>
        <p:nvSpPr>
          <p:cNvPr id="4" name="Untertitel 3">
            <a:extLst>
              <a:ext uri="{FF2B5EF4-FFF2-40B4-BE49-F238E27FC236}">
                <a16:creationId xmlns:a16="http://schemas.microsoft.com/office/drawing/2014/main" id="{37B4FB67-ECC9-41B4-82BF-62647EB81755}"/>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2086463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25654B56-FFE7-46A8-83A3-3E70390CEE1D}"/>
              </a:ext>
            </a:extLst>
          </p:cNvPr>
          <p:cNvSpPr>
            <a:spLocks noGrp="1"/>
          </p:cNvSpPr>
          <p:nvPr>
            <p:ph idx="11"/>
          </p:nvPr>
        </p:nvSpPr>
        <p:spPr/>
        <p:txBody>
          <a:bodyPr>
            <a:normAutofit/>
          </a:bodyPr>
          <a:lstStyle/>
          <a:p>
            <a:r>
              <a:rPr lang="de-DE" sz="2000" dirty="0"/>
              <a:t>JavaScript </a:t>
            </a:r>
            <a:r>
              <a:rPr lang="de-DE" sz="2000" dirty="0" err="1"/>
              <a:t>Object</a:t>
            </a:r>
            <a:r>
              <a:rPr lang="de-DE" sz="2000" dirty="0"/>
              <a:t> Notation </a:t>
            </a:r>
            <a:r>
              <a:rPr lang="de-DE" sz="2000" dirty="0" err="1"/>
              <a:t>is</a:t>
            </a:r>
            <a:r>
              <a:rPr lang="de-DE" sz="2000" dirty="0"/>
              <a:t> a </a:t>
            </a:r>
            <a:r>
              <a:rPr lang="de-DE" sz="2000" dirty="0" err="1"/>
              <a:t>compact</a:t>
            </a:r>
            <a:r>
              <a:rPr lang="de-DE" sz="2000" dirty="0"/>
              <a:t> </a:t>
            </a:r>
            <a:r>
              <a:rPr lang="de-DE" sz="2000" dirty="0" err="1"/>
              <a:t>data</a:t>
            </a:r>
            <a:r>
              <a:rPr lang="de-DE" sz="2000" dirty="0"/>
              <a:t> </a:t>
            </a:r>
            <a:r>
              <a:rPr lang="de-DE" sz="2000" dirty="0" err="1"/>
              <a:t>interchange</a:t>
            </a:r>
            <a:r>
              <a:rPr lang="de-DE" sz="2000" dirty="0"/>
              <a:t> </a:t>
            </a:r>
            <a:r>
              <a:rPr lang="de-DE" sz="2000" dirty="0" err="1"/>
              <a:t>format</a:t>
            </a:r>
            <a:r>
              <a:rPr lang="de-DE" sz="2000" dirty="0"/>
              <a:t> </a:t>
            </a:r>
            <a:r>
              <a:rPr lang="de-DE" sz="2000" dirty="0" err="1"/>
              <a:t>with</a:t>
            </a:r>
            <a:r>
              <a:rPr lang="de-DE" sz="2000" dirty="0"/>
              <a:t> a </a:t>
            </a:r>
            <a:r>
              <a:rPr lang="de-DE" sz="2000" dirty="0" err="1"/>
              <a:t>syntax</a:t>
            </a:r>
            <a:r>
              <a:rPr lang="de-DE" sz="2000" dirty="0"/>
              <a:t> </a:t>
            </a:r>
            <a:r>
              <a:rPr lang="de-DE" sz="2000" dirty="0" err="1"/>
              <a:t>that</a:t>
            </a:r>
            <a:r>
              <a:rPr lang="de-DE" sz="2000" dirty="0"/>
              <a:t> </a:t>
            </a:r>
            <a:r>
              <a:rPr lang="de-DE" sz="2000" dirty="0" err="1"/>
              <a:t>can</a:t>
            </a:r>
            <a:r>
              <a:rPr lang="de-DE" sz="2000" dirty="0"/>
              <a:t> </a:t>
            </a:r>
            <a:r>
              <a:rPr lang="de-DE" sz="2000" dirty="0" err="1"/>
              <a:t>be</a:t>
            </a:r>
            <a:r>
              <a:rPr lang="de-DE" sz="2000" dirty="0"/>
              <a:t> </a:t>
            </a:r>
            <a:r>
              <a:rPr lang="de-DE" sz="2000" dirty="0" err="1"/>
              <a:t>easily</a:t>
            </a:r>
            <a:r>
              <a:rPr lang="de-DE" sz="2000" dirty="0"/>
              <a:t> </a:t>
            </a:r>
            <a:r>
              <a:rPr lang="de-DE" sz="2000" dirty="0" err="1"/>
              <a:t>understood</a:t>
            </a:r>
            <a:r>
              <a:rPr lang="de-DE" sz="2000" dirty="0"/>
              <a:t> </a:t>
            </a:r>
            <a:r>
              <a:rPr lang="de-DE" sz="2000" dirty="0" err="1"/>
              <a:t>by</a:t>
            </a:r>
            <a:r>
              <a:rPr lang="de-DE" sz="2000" dirty="0"/>
              <a:t> human </a:t>
            </a:r>
            <a:r>
              <a:rPr lang="de-DE" sz="2000" dirty="0" err="1"/>
              <a:t>users</a:t>
            </a:r>
            <a:r>
              <a:rPr lang="de-DE" sz="2000" dirty="0"/>
              <a:t>.</a:t>
            </a:r>
          </a:p>
          <a:p>
            <a:endParaRPr lang="de-DE" sz="2000" dirty="0"/>
          </a:p>
          <a:p>
            <a:r>
              <a:rPr lang="de-DE" sz="2000" dirty="0"/>
              <a:t>Native </a:t>
            </a:r>
            <a:r>
              <a:rPr lang="de-DE" sz="2000" dirty="0" err="1"/>
              <a:t>format</a:t>
            </a:r>
            <a:r>
              <a:rPr lang="de-DE" sz="2000" dirty="0"/>
              <a:t> </a:t>
            </a:r>
            <a:r>
              <a:rPr lang="de-DE" sz="2000" dirty="0" err="1"/>
              <a:t>to</a:t>
            </a:r>
            <a:r>
              <a:rPr lang="de-DE" sz="2000" dirty="0"/>
              <a:t> </a:t>
            </a:r>
            <a:r>
              <a:rPr lang="de-DE" sz="2000" dirty="0" err="1"/>
              <a:t>serialize</a:t>
            </a:r>
            <a:r>
              <a:rPr lang="de-DE" sz="2000" dirty="0"/>
              <a:t> JavaScript </a:t>
            </a:r>
            <a:r>
              <a:rPr lang="de-DE" sz="2000" dirty="0" err="1"/>
              <a:t>objects</a:t>
            </a:r>
            <a:endParaRPr lang="de-DE" sz="2000" dirty="0"/>
          </a:p>
          <a:p>
            <a:endParaRPr lang="de-DE" sz="2000" dirty="0"/>
          </a:p>
          <a:p>
            <a:r>
              <a:rPr lang="de-DE" sz="2000" dirty="0" err="1"/>
              <a:t>Used</a:t>
            </a:r>
            <a:r>
              <a:rPr lang="de-DE" sz="2000" dirty="0"/>
              <a:t> </a:t>
            </a:r>
            <a:r>
              <a:rPr lang="de-DE" sz="2000" dirty="0" err="1"/>
              <a:t>for</a:t>
            </a:r>
            <a:r>
              <a:rPr lang="de-DE" sz="2000" dirty="0"/>
              <a:t> </a:t>
            </a:r>
            <a:r>
              <a:rPr lang="de-DE" sz="2000" dirty="0" err="1"/>
              <a:t>data</a:t>
            </a:r>
            <a:r>
              <a:rPr lang="de-DE" sz="2000" dirty="0"/>
              <a:t> </a:t>
            </a:r>
            <a:r>
              <a:rPr lang="de-DE" sz="2000" dirty="0" err="1"/>
              <a:t>exchange</a:t>
            </a:r>
            <a:r>
              <a:rPr lang="de-DE" sz="2000" dirty="0"/>
              <a:t> </a:t>
            </a:r>
            <a:r>
              <a:rPr lang="de-DE" sz="2000" dirty="0" err="1"/>
              <a:t>between</a:t>
            </a:r>
            <a:r>
              <a:rPr lang="de-DE" sz="2000" dirty="0"/>
              <a:t> </a:t>
            </a:r>
            <a:r>
              <a:rPr lang="de-DE" sz="2000" dirty="0" err="1"/>
              <a:t>applications</a:t>
            </a:r>
            <a:endParaRPr lang="de-DE" sz="2000" dirty="0"/>
          </a:p>
          <a:p>
            <a:endParaRPr lang="de-DE" sz="2000" dirty="0"/>
          </a:p>
          <a:p>
            <a:r>
              <a:rPr lang="de-DE" sz="2000" dirty="0"/>
              <a:t>Independent </a:t>
            </a:r>
            <a:r>
              <a:rPr lang="de-DE" sz="2000" dirty="0" err="1"/>
              <a:t>of</a:t>
            </a:r>
            <a:r>
              <a:rPr lang="de-DE" sz="2000" dirty="0"/>
              <a:t> a </a:t>
            </a:r>
            <a:r>
              <a:rPr lang="de-DE" sz="2000" dirty="0" err="1"/>
              <a:t>programming</a:t>
            </a:r>
            <a:r>
              <a:rPr lang="de-DE" sz="2000" dirty="0"/>
              <a:t> </a:t>
            </a:r>
            <a:r>
              <a:rPr lang="de-DE" sz="2000" dirty="0" err="1"/>
              <a:t>language</a:t>
            </a:r>
            <a:r>
              <a:rPr lang="de-DE" sz="2000" dirty="0"/>
              <a:t>. </a:t>
            </a:r>
            <a:r>
              <a:rPr lang="de-DE" sz="2000" dirty="0" err="1"/>
              <a:t>There</a:t>
            </a:r>
            <a:r>
              <a:rPr lang="de-DE" sz="2000" dirty="0"/>
              <a:t> </a:t>
            </a:r>
            <a:r>
              <a:rPr lang="de-DE" sz="2000" dirty="0" err="1"/>
              <a:t>are</a:t>
            </a:r>
            <a:r>
              <a:rPr lang="de-DE" sz="2000" dirty="0"/>
              <a:t> </a:t>
            </a:r>
            <a:r>
              <a:rPr lang="de-DE" sz="2000" dirty="0" err="1"/>
              <a:t>libraries</a:t>
            </a:r>
            <a:r>
              <a:rPr lang="de-DE" sz="2000" dirty="0"/>
              <a:t> </a:t>
            </a:r>
            <a:r>
              <a:rPr lang="de-DE" sz="2000" dirty="0" err="1"/>
              <a:t>for</a:t>
            </a:r>
            <a:r>
              <a:rPr lang="de-DE" sz="2000" dirty="0"/>
              <a:t> </a:t>
            </a:r>
            <a:r>
              <a:rPr lang="de-DE" sz="2000" dirty="0" err="1"/>
              <a:t>probably</a:t>
            </a:r>
            <a:r>
              <a:rPr lang="de-DE" sz="2000" dirty="0"/>
              <a:t> </a:t>
            </a:r>
            <a:r>
              <a:rPr lang="de-DE" sz="2000" dirty="0" err="1"/>
              <a:t>every</a:t>
            </a:r>
            <a:r>
              <a:rPr lang="de-DE" sz="2000" dirty="0"/>
              <a:t> </a:t>
            </a:r>
            <a:r>
              <a:rPr lang="de-DE" sz="2000" dirty="0" err="1"/>
              <a:t>programming</a:t>
            </a:r>
            <a:r>
              <a:rPr lang="de-DE" sz="2000" dirty="0"/>
              <a:t> </a:t>
            </a:r>
            <a:r>
              <a:rPr lang="de-DE" sz="2000" dirty="0" err="1"/>
              <a:t>language</a:t>
            </a:r>
            <a:endParaRPr lang="de-DE" sz="2000" dirty="0"/>
          </a:p>
          <a:p>
            <a:pPr marL="0" indent="0">
              <a:buNone/>
            </a:pPr>
            <a:endParaRPr lang="de-DE" sz="1800" dirty="0"/>
          </a:p>
          <a:p>
            <a:r>
              <a:rPr lang="de-DE" sz="2000" dirty="0"/>
              <a:t>In </a:t>
            </a:r>
            <a:r>
              <a:rPr lang="de-DE" sz="2000" dirty="0" err="1"/>
              <a:t>Node</a:t>
            </a:r>
            <a:r>
              <a:rPr lang="de-DE" sz="2000" dirty="0"/>
              <a:t>-RED, JSON </a:t>
            </a:r>
            <a:r>
              <a:rPr lang="de-DE" sz="2000" dirty="0" err="1"/>
              <a:t>is</a:t>
            </a:r>
            <a:r>
              <a:rPr lang="de-DE" sz="2000" dirty="0"/>
              <a:t> </a:t>
            </a:r>
            <a:r>
              <a:rPr lang="de-DE" sz="2000" dirty="0" err="1"/>
              <a:t>used</a:t>
            </a:r>
            <a:r>
              <a:rPr lang="de-DE" sz="2000" dirty="0"/>
              <a:t> </a:t>
            </a:r>
            <a:r>
              <a:rPr lang="de-DE" sz="2000" dirty="0" err="1"/>
              <a:t>to</a:t>
            </a:r>
            <a:r>
              <a:rPr lang="de-DE" sz="2000" dirty="0"/>
              <a:t> </a:t>
            </a:r>
            <a:r>
              <a:rPr lang="de-DE" sz="2000" dirty="0" err="1"/>
              <a:t>construct</a:t>
            </a:r>
            <a:r>
              <a:rPr lang="de-DE" sz="2000" dirty="0"/>
              <a:t> </a:t>
            </a:r>
            <a:r>
              <a:rPr lang="de-DE" sz="2000" dirty="0" err="1"/>
              <a:t>messages</a:t>
            </a:r>
            <a:endParaRPr lang="de-DE" sz="2000" dirty="0"/>
          </a:p>
        </p:txBody>
      </p:sp>
      <p:sp>
        <p:nvSpPr>
          <p:cNvPr id="3" name="Titel 2">
            <a:extLst>
              <a:ext uri="{FF2B5EF4-FFF2-40B4-BE49-F238E27FC236}">
                <a16:creationId xmlns:a16="http://schemas.microsoft.com/office/drawing/2014/main" id="{45160240-FFFE-4842-B445-A941681C31D0}"/>
              </a:ext>
            </a:extLst>
          </p:cNvPr>
          <p:cNvSpPr>
            <a:spLocks noGrp="1"/>
          </p:cNvSpPr>
          <p:nvPr>
            <p:ph type="title"/>
          </p:nvPr>
        </p:nvSpPr>
        <p:spPr/>
        <p:txBody>
          <a:bodyPr/>
          <a:lstStyle/>
          <a:p>
            <a:r>
              <a:rPr lang="de-DE" dirty="0"/>
              <a:t>JSON</a:t>
            </a:r>
          </a:p>
        </p:txBody>
      </p:sp>
      <p:pic>
        <p:nvPicPr>
          <p:cNvPr id="13" name="Inhaltsplatzhalter 12">
            <a:extLst>
              <a:ext uri="{FF2B5EF4-FFF2-40B4-BE49-F238E27FC236}">
                <a16:creationId xmlns:a16="http://schemas.microsoft.com/office/drawing/2014/main" id="{5CE2791E-EC5A-42D0-BC53-D172B70DFDBA}"/>
              </a:ext>
            </a:extLst>
          </p:cNvPr>
          <p:cNvPicPr>
            <a:picLocks noGrp="1" noChangeAspect="1"/>
          </p:cNvPicPr>
          <p:nvPr>
            <p:ph idx="10"/>
          </p:nvPr>
        </p:nvPicPr>
        <p:blipFill>
          <a:blip r:embed="rId2"/>
          <a:stretch>
            <a:fillRect/>
          </a:stretch>
        </p:blipFill>
        <p:spPr>
          <a:xfrm>
            <a:off x="7447199" y="1005840"/>
            <a:ext cx="3772219" cy="3013267"/>
          </a:xfrm>
          <a:prstGeom prst="rect">
            <a:avLst/>
          </a:prstGeom>
        </p:spPr>
      </p:pic>
      <p:pic>
        <p:nvPicPr>
          <p:cNvPr id="14" name="Grafik 13">
            <a:extLst>
              <a:ext uri="{FF2B5EF4-FFF2-40B4-BE49-F238E27FC236}">
                <a16:creationId xmlns:a16="http://schemas.microsoft.com/office/drawing/2014/main" id="{0D347192-DFFD-4485-B533-DC3C78BF9FA0}"/>
              </a:ext>
            </a:extLst>
          </p:cNvPr>
          <p:cNvPicPr>
            <a:picLocks noChangeAspect="1"/>
          </p:cNvPicPr>
          <p:nvPr/>
        </p:nvPicPr>
        <p:blipFill>
          <a:blip r:embed="rId3"/>
          <a:stretch>
            <a:fillRect/>
          </a:stretch>
        </p:blipFill>
        <p:spPr>
          <a:xfrm>
            <a:off x="6411433" y="4241179"/>
            <a:ext cx="5252242" cy="1920239"/>
          </a:xfrm>
          <a:prstGeom prst="rect">
            <a:avLst/>
          </a:prstGeom>
        </p:spPr>
      </p:pic>
    </p:spTree>
    <p:extLst>
      <p:ext uri="{BB962C8B-B14F-4D97-AF65-F5344CB8AC3E}">
        <p14:creationId xmlns:p14="http://schemas.microsoft.com/office/powerpoint/2010/main" val="305567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35F13F8-DD73-4A5A-BF22-C9FAA19B6D70}"/>
              </a:ext>
            </a:extLst>
          </p:cNvPr>
          <p:cNvSpPr>
            <a:spLocks noGrp="1"/>
          </p:cNvSpPr>
          <p:nvPr>
            <p:ph idx="1"/>
          </p:nvPr>
        </p:nvSpPr>
        <p:spPr>
          <a:xfrm>
            <a:off x="377373" y="1005840"/>
            <a:ext cx="5917101" cy="5437490"/>
          </a:xfrm>
        </p:spPr>
        <p:txBody>
          <a:bodyPr>
            <a:normAutofit/>
          </a:bodyPr>
          <a:lstStyle/>
          <a:p>
            <a:r>
              <a:rPr lang="de-DE" sz="1700" dirty="0">
                <a:solidFill>
                  <a:srgbClr val="695C5D"/>
                </a:solidFill>
                <a:cs typeface="Calibri Light" panose="020F0302020204030204" pitchFamily="34" charset="0"/>
              </a:rPr>
              <a:t>Hypertext Transfer Protocol </a:t>
            </a:r>
            <a:r>
              <a:rPr lang="de-DE" sz="1700" dirty="0" err="1">
                <a:solidFill>
                  <a:srgbClr val="695C5D"/>
                </a:solidFill>
                <a:cs typeface="Calibri Light" panose="020F0302020204030204" pitchFamily="34" charset="0"/>
              </a:rPr>
              <a:t>is</a:t>
            </a:r>
            <a:r>
              <a:rPr lang="de-DE" sz="1700" dirty="0">
                <a:solidFill>
                  <a:srgbClr val="695C5D"/>
                </a:solidFill>
                <a:cs typeface="Calibri Light" panose="020F0302020204030204" pitchFamily="34" charset="0"/>
              </a:rPr>
              <a:t> a </a:t>
            </a:r>
            <a:r>
              <a:rPr lang="de-DE" sz="1700" dirty="0" err="1">
                <a:solidFill>
                  <a:srgbClr val="695C5D"/>
                </a:solidFill>
                <a:cs typeface="Calibri Light" panose="020F0302020204030204" pitchFamily="34" charset="0"/>
              </a:rPr>
              <a:t>stateless</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application</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layer</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protocol</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to</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transfer</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data</a:t>
            </a:r>
            <a:r>
              <a:rPr lang="de-DE" sz="1700" dirty="0">
                <a:solidFill>
                  <a:srgbClr val="695C5D"/>
                </a:solidFill>
                <a:cs typeface="Calibri Light" panose="020F0302020204030204" pitchFamily="34" charset="0"/>
              </a:rPr>
              <a:t> in a network</a:t>
            </a:r>
          </a:p>
          <a:p>
            <a:endParaRPr lang="de-DE" sz="1700" dirty="0">
              <a:solidFill>
                <a:srgbClr val="695C5D"/>
              </a:solidFill>
              <a:cs typeface="Calibri Light" panose="020F0302020204030204" pitchFamily="34" charset="0"/>
            </a:endParaRPr>
          </a:p>
          <a:p>
            <a:r>
              <a:rPr lang="de-DE" sz="1700" dirty="0" err="1">
                <a:solidFill>
                  <a:srgbClr val="695C5D"/>
                </a:solidFill>
                <a:cs typeface="Calibri Light" panose="020F0302020204030204" pitchFamily="34" charset="0"/>
              </a:rPr>
              <a:t>Typically</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used</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to</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load</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websites</a:t>
            </a:r>
            <a:r>
              <a:rPr lang="de-DE" sz="1700" dirty="0">
                <a:solidFill>
                  <a:srgbClr val="695C5D"/>
                </a:solidFill>
                <a:cs typeface="Calibri Light" panose="020F0302020204030204" pitchFamily="34" charset="0"/>
              </a:rPr>
              <a:t> (= "Hypertext </a:t>
            </a:r>
            <a:r>
              <a:rPr lang="de-DE" sz="1700" dirty="0" err="1">
                <a:solidFill>
                  <a:srgbClr val="695C5D"/>
                </a:solidFill>
                <a:cs typeface="Calibri Light" panose="020F0302020204030204" pitchFamily="34" charset="0"/>
              </a:rPr>
              <a:t>documents</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of</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the</a:t>
            </a:r>
            <a:r>
              <a:rPr lang="de-DE" sz="1700" dirty="0">
                <a:solidFill>
                  <a:srgbClr val="695C5D"/>
                </a:solidFill>
                <a:cs typeface="Calibri Light" panose="020F0302020204030204" pitchFamily="34" charset="0"/>
              </a:rPr>
              <a:t> WWW </a:t>
            </a:r>
            <a:r>
              <a:rPr lang="de-DE" sz="1700" dirty="0" err="1">
                <a:solidFill>
                  <a:srgbClr val="695C5D"/>
                </a:solidFill>
                <a:cs typeface="Calibri Light" panose="020F0302020204030204" pitchFamily="34" charset="0"/>
              </a:rPr>
              <a:t>or</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to</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interact</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with</a:t>
            </a:r>
            <a:r>
              <a:rPr lang="de-DE" sz="1700" dirty="0">
                <a:solidFill>
                  <a:srgbClr val="695C5D"/>
                </a:solidFill>
                <a:cs typeface="Calibri Light" panose="020F0302020204030204" pitchFamily="34" charset="0"/>
              </a:rPr>
              <a:t> web </a:t>
            </a:r>
            <a:r>
              <a:rPr lang="de-DE" sz="1700" dirty="0" err="1">
                <a:solidFill>
                  <a:srgbClr val="695C5D"/>
                </a:solidFill>
                <a:cs typeface="Calibri Light" panose="020F0302020204030204" pitchFamily="34" charset="0"/>
              </a:rPr>
              <a:t>services</a:t>
            </a:r>
            <a:endParaRPr lang="de-DE" sz="1700" dirty="0">
              <a:solidFill>
                <a:srgbClr val="695C5D"/>
              </a:solidFill>
              <a:cs typeface="Calibri Light" panose="020F0302020204030204" pitchFamily="34" charset="0"/>
            </a:endParaRPr>
          </a:p>
          <a:p>
            <a:endParaRPr lang="de-DE" sz="1700" dirty="0">
              <a:solidFill>
                <a:srgbClr val="695C5D"/>
              </a:solidFill>
              <a:cs typeface="Calibri Light" panose="020F0302020204030204" pitchFamily="34" charset="0"/>
            </a:endParaRPr>
          </a:p>
          <a:p>
            <a:r>
              <a:rPr lang="de-DE" sz="1700" dirty="0">
                <a:solidFill>
                  <a:srgbClr val="695C5D"/>
                </a:solidFill>
                <a:cs typeface="Calibri Light" panose="020F0302020204030204" pitchFamily="34" charset="0"/>
              </a:rPr>
              <a:t>Data </a:t>
            </a:r>
            <a:r>
              <a:rPr lang="de-DE" sz="1700" dirty="0" err="1">
                <a:solidFill>
                  <a:srgbClr val="695C5D"/>
                </a:solidFill>
                <a:cs typeface="Calibri Light" panose="020F0302020204030204" pitchFamily="34" charset="0"/>
              </a:rPr>
              <a:t>is</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exchanged</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through</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messages</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which</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are</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sent</a:t>
            </a:r>
            <a:r>
              <a:rPr lang="de-DE" sz="1700" dirty="0">
                <a:solidFill>
                  <a:srgbClr val="695C5D"/>
                </a:solidFill>
                <a:cs typeface="Calibri Light" panose="020F0302020204030204" pitchFamily="34" charset="0"/>
              </a:rPr>
              <a:t> in a </a:t>
            </a:r>
            <a:r>
              <a:rPr lang="de-DE" sz="1700" dirty="0" err="1">
                <a:solidFill>
                  <a:srgbClr val="695C5D"/>
                </a:solidFill>
                <a:cs typeface="Calibri Light" panose="020F0302020204030204" pitchFamily="34" charset="0"/>
              </a:rPr>
              <a:t>request</a:t>
            </a:r>
            <a:r>
              <a:rPr lang="de-DE" sz="1700" dirty="0">
                <a:solidFill>
                  <a:srgbClr val="695C5D"/>
                </a:solidFill>
                <a:cs typeface="Calibri Light" panose="020F0302020204030204" pitchFamily="34" charset="0"/>
              </a:rPr>
              <a:t>-response </a:t>
            </a:r>
            <a:r>
              <a:rPr lang="de-DE" sz="1700" dirty="0" err="1">
                <a:solidFill>
                  <a:srgbClr val="695C5D"/>
                </a:solidFill>
                <a:cs typeface="Calibri Light" panose="020F0302020204030204" pitchFamily="34" charset="0"/>
              </a:rPr>
              <a:t>transaction</a:t>
            </a:r>
            <a:endParaRPr lang="de-DE" sz="1700" dirty="0">
              <a:solidFill>
                <a:srgbClr val="695C5D"/>
              </a:solidFill>
              <a:cs typeface="Calibri Light" panose="020F0302020204030204" pitchFamily="34" charset="0"/>
            </a:endParaRPr>
          </a:p>
          <a:p>
            <a:endParaRPr lang="de-DE" sz="1700" dirty="0">
              <a:solidFill>
                <a:srgbClr val="695C5D"/>
              </a:solidFill>
              <a:cs typeface="Calibri Light" panose="020F0302020204030204" pitchFamily="34" charset="0"/>
            </a:endParaRPr>
          </a:p>
          <a:p>
            <a:r>
              <a:rPr lang="de-DE" sz="1700" dirty="0">
                <a:solidFill>
                  <a:srgbClr val="695C5D"/>
                </a:solidFill>
                <a:cs typeface="Calibri Light" panose="020F0302020204030204" pitchFamily="34" charset="0"/>
              </a:rPr>
              <a:t>A </a:t>
            </a:r>
            <a:r>
              <a:rPr lang="de-DE" sz="1700" dirty="0" err="1">
                <a:solidFill>
                  <a:srgbClr val="695C5D"/>
                </a:solidFill>
                <a:cs typeface="Calibri Light" panose="020F0302020204030204" pitchFamily="34" charset="0"/>
              </a:rPr>
              <a:t>client</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sends</a:t>
            </a:r>
            <a:r>
              <a:rPr lang="de-DE" sz="1700" dirty="0">
                <a:solidFill>
                  <a:srgbClr val="695C5D"/>
                </a:solidFill>
                <a:cs typeface="Calibri Light" panose="020F0302020204030204" pitchFamily="34" charset="0"/>
              </a:rPr>
              <a:t> a </a:t>
            </a:r>
            <a:r>
              <a:rPr lang="de-DE" sz="1700" dirty="0" err="1">
                <a:solidFill>
                  <a:srgbClr val="695C5D"/>
                </a:solidFill>
                <a:cs typeface="Calibri Light" panose="020F0302020204030204" pitchFamily="34" charset="0"/>
              </a:rPr>
              <a:t>request</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to</a:t>
            </a:r>
            <a:r>
              <a:rPr lang="de-DE" sz="1700" dirty="0">
                <a:solidFill>
                  <a:srgbClr val="695C5D"/>
                </a:solidFill>
                <a:cs typeface="Calibri Light" panose="020F0302020204030204" pitchFamily="34" charset="0"/>
              </a:rPr>
              <a:t> a </a:t>
            </a:r>
            <a:r>
              <a:rPr lang="de-DE" sz="1700" dirty="0" err="1">
                <a:solidFill>
                  <a:srgbClr val="695C5D"/>
                </a:solidFill>
                <a:cs typeface="Calibri Light" panose="020F0302020204030204" pitchFamily="34" charset="0"/>
              </a:rPr>
              <a:t>server</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using</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various</a:t>
            </a:r>
            <a:r>
              <a:rPr lang="de-DE" sz="1700" dirty="0">
                <a:solidFill>
                  <a:srgbClr val="695C5D"/>
                </a:solidFill>
                <a:cs typeface="Calibri Light" panose="020F0302020204030204" pitchFamily="34" charset="0"/>
              </a:rPr>
              <a:t> HTTP </a:t>
            </a:r>
            <a:r>
              <a:rPr lang="de-DE" sz="1700" dirty="0" err="1">
                <a:solidFill>
                  <a:srgbClr val="695C5D"/>
                </a:solidFill>
                <a:cs typeface="Calibri Light" panose="020F0302020204030204" pitchFamily="34" charset="0"/>
              </a:rPr>
              <a:t>methods</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to</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create</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read</a:t>
            </a:r>
            <a:r>
              <a:rPr lang="de-DE" sz="1700" dirty="0">
                <a:solidFill>
                  <a:srgbClr val="695C5D"/>
                </a:solidFill>
                <a:cs typeface="Calibri Light" panose="020F0302020204030204" pitchFamily="34" charset="0"/>
              </a:rPr>
              <a:t>, update </a:t>
            </a:r>
            <a:r>
              <a:rPr lang="de-DE" sz="1700" dirty="0" err="1">
                <a:solidFill>
                  <a:srgbClr val="695C5D"/>
                </a:solidFill>
                <a:cs typeface="Calibri Light" panose="020F0302020204030204" pitchFamily="34" charset="0"/>
              </a:rPr>
              <a:t>or</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delete</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information</a:t>
            </a:r>
            <a:endParaRPr lang="de-DE" sz="1700" dirty="0">
              <a:solidFill>
                <a:srgbClr val="695C5D"/>
              </a:solidFill>
              <a:cs typeface="Calibri Light" panose="020F0302020204030204" pitchFamily="34" charset="0"/>
            </a:endParaRPr>
          </a:p>
          <a:p>
            <a:endParaRPr lang="de-DE" sz="1700" dirty="0">
              <a:solidFill>
                <a:srgbClr val="695C5D"/>
              </a:solidFill>
              <a:cs typeface="Calibri Light" panose="020F0302020204030204" pitchFamily="34" charset="0"/>
            </a:endParaRPr>
          </a:p>
          <a:p>
            <a:r>
              <a:rPr lang="de-DE" sz="1700" dirty="0">
                <a:solidFill>
                  <a:srgbClr val="695C5D"/>
                </a:solidFill>
                <a:cs typeface="Calibri Light" panose="020F0302020204030204" pitchFamily="34" charset="0"/>
              </a:rPr>
              <a:t>Server </a:t>
            </a:r>
            <a:r>
              <a:rPr lang="de-DE" sz="1700" dirty="0" err="1">
                <a:solidFill>
                  <a:srgbClr val="695C5D"/>
                </a:solidFill>
                <a:cs typeface="Calibri Light" panose="020F0302020204030204" pitchFamily="34" charset="0"/>
              </a:rPr>
              <a:t>sends</a:t>
            </a:r>
            <a:r>
              <a:rPr lang="de-DE" sz="1700" dirty="0">
                <a:solidFill>
                  <a:srgbClr val="695C5D"/>
                </a:solidFill>
                <a:cs typeface="Calibri Light" panose="020F0302020204030204" pitchFamily="34" charset="0"/>
              </a:rPr>
              <a:t> a </a:t>
            </a:r>
            <a:r>
              <a:rPr lang="de-DE" sz="1700" dirty="0" err="1">
                <a:solidFill>
                  <a:srgbClr val="695C5D"/>
                </a:solidFill>
                <a:cs typeface="Calibri Light" panose="020F0302020204030204" pitchFamily="34" charset="0"/>
              </a:rPr>
              <a:t>response</a:t>
            </a:r>
            <a:r>
              <a:rPr lang="de-DE" sz="1700" dirty="0">
                <a:solidFill>
                  <a:srgbClr val="695C5D"/>
                </a:solidFill>
                <a:cs typeface="Calibri Light" panose="020F0302020204030204" pitchFamily="34" charset="0"/>
              </a:rPr>
              <a:t> back </a:t>
            </a:r>
            <a:r>
              <a:rPr lang="de-DE" sz="1700" dirty="0" err="1">
                <a:solidFill>
                  <a:srgbClr val="695C5D"/>
                </a:solidFill>
                <a:cs typeface="Calibri Light" panose="020F0302020204030204" pitchFamily="34" charset="0"/>
              </a:rPr>
              <a:t>to</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the</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client</a:t>
            </a:r>
            <a:r>
              <a:rPr lang="de-DE" sz="1700" dirty="0">
                <a:solidFill>
                  <a:srgbClr val="695C5D"/>
                </a:solidFill>
                <a:cs typeface="Calibri Light" panose="020F0302020204030204" pitchFamily="34" charset="0"/>
              </a:rPr>
              <a:t> (</a:t>
            </a:r>
            <a:r>
              <a:rPr lang="de-DE" sz="1700" dirty="0" err="1">
                <a:solidFill>
                  <a:srgbClr val="695C5D"/>
                </a:solidFill>
                <a:cs typeface="Calibri Light" panose="020F0302020204030204" pitchFamily="34" charset="0"/>
              </a:rPr>
              <a:t>successful</a:t>
            </a:r>
            <a:r>
              <a:rPr lang="de-DE" sz="1700" dirty="0">
                <a:solidFill>
                  <a:srgbClr val="695C5D"/>
                </a:solidFill>
                <a:cs typeface="Calibri Light" panose="020F0302020204030204" pitchFamily="34" charset="0"/>
              </a:rPr>
              <a:t> / not </a:t>
            </a:r>
            <a:r>
              <a:rPr lang="de-DE" sz="1700" dirty="0" err="1">
                <a:solidFill>
                  <a:srgbClr val="695C5D"/>
                </a:solidFill>
                <a:cs typeface="Calibri Light" panose="020F0302020204030204" pitchFamily="34" charset="0"/>
              </a:rPr>
              <a:t>successful</a:t>
            </a:r>
            <a:r>
              <a:rPr lang="de-DE" sz="1700" dirty="0">
                <a:solidFill>
                  <a:srgbClr val="695C5D"/>
                </a:solidFill>
                <a:cs typeface="Calibri Light" panose="020F0302020204030204" pitchFamily="34" charset="0"/>
              </a:rPr>
              <a:t>)</a:t>
            </a:r>
          </a:p>
        </p:txBody>
      </p:sp>
      <p:sp>
        <p:nvSpPr>
          <p:cNvPr id="3" name="Titel 2">
            <a:extLst>
              <a:ext uri="{FF2B5EF4-FFF2-40B4-BE49-F238E27FC236}">
                <a16:creationId xmlns:a16="http://schemas.microsoft.com/office/drawing/2014/main" id="{4AF21CB3-D35E-4796-AD69-A8DEDAB9B7FA}"/>
              </a:ext>
            </a:extLst>
          </p:cNvPr>
          <p:cNvSpPr>
            <a:spLocks noGrp="1"/>
          </p:cNvSpPr>
          <p:nvPr>
            <p:ph type="title"/>
          </p:nvPr>
        </p:nvSpPr>
        <p:spPr/>
        <p:txBody>
          <a:bodyPr/>
          <a:lstStyle/>
          <a:p>
            <a:r>
              <a:rPr lang="de-DE" dirty="0"/>
              <a:t>HTTP</a:t>
            </a:r>
          </a:p>
        </p:txBody>
      </p:sp>
      <p:pic>
        <p:nvPicPr>
          <p:cNvPr id="6" name="Grafik 5">
            <a:extLst>
              <a:ext uri="{FF2B5EF4-FFF2-40B4-BE49-F238E27FC236}">
                <a16:creationId xmlns:a16="http://schemas.microsoft.com/office/drawing/2014/main" id="{0D2F52E5-3E1E-453C-B9B6-A2EF52ECA38C}"/>
              </a:ext>
            </a:extLst>
          </p:cNvPr>
          <p:cNvPicPr>
            <a:picLocks noChangeAspect="1"/>
          </p:cNvPicPr>
          <p:nvPr/>
        </p:nvPicPr>
        <p:blipFill>
          <a:blip r:embed="rId3"/>
          <a:stretch>
            <a:fillRect/>
          </a:stretch>
        </p:blipFill>
        <p:spPr>
          <a:xfrm>
            <a:off x="6539596" y="1697178"/>
            <a:ext cx="4981665" cy="3763925"/>
          </a:xfrm>
          <a:prstGeom prst="rect">
            <a:avLst/>
          </a:prstGeom>
        </p:spPr>
      </p:pic>
    </p:spTree>
    <p:extLst>
      <p:ext uri="{BB962C8B-B14F-4D97-AF65-F5344CB8AC3E}">
        <p14:creationId xmlns:p14="http://schemas.microsoft.com/office/powerpoint/2010/main" val="688629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18ABD05-6CBE-4DD2-9D00-12EF055C08FF}"/>
              </a:ext>
            </a:extLst>
          </p:cNvPr>
          <p:cNvPicPr>
            <a:picLocks noChangeAspect="1"/>
          </p:cNvPicPr>
          <p:nvPr/>
        </p:nvPicPr>
        <p:blipFill>
          <a:blip r:embed="rId3"/>
          <a:stretch>
            <a:fillRect/>
          </a:stretch>
        </p:blipFill>
        <p:spPr>
          <a:xfrm>
            <a:off x="634523" y="3710633"/>
            <a:ext cx="5451402" cy="2518718"/>
          </a:xfrm>
          <a:prstGeom prst="rect">
            <a:avLst/>
          </a:prstGeom>
        </p:spPr>
      </p:pic>
      <p:sp>
        <p:nvSpPr>
          <p:cNvPr id="2" name="Inhaltsplatzhalter 1">
            <a:extLst>
              <a:ext uri="{FF2B5EF4-FFF2-40B4-BE49-F238E27FC236}">
                <a16:creationId xmlns:a16="http://schemas.microsoft.com/office/drawing/2014/main" id="{FF578CE1-23B2-4B86-A088-6CE03DAD2E35}"/>
              </a:ext>
            </a:extLst>
          </p:cNvPr>
          <p:cNvSpPr>
            <a:spLocks noGrp="1"/>
          </p:cNvSpPr>
          <p:nvPr>
            <p:ph idx="1"/>
          </p:nvPr>
        </p:nvSpPr>
        <p:spPr>
          <a:xfrm>
            <a:off x="377373" y="1005840"/>
            <a:ext cx="11405656" cy="696683"/>
          </a:xfrm>
        </p:spPr>
        <p:txBody>
          <a:bodyPr>
            <a:normAutofit/>
          </a:bodyPr>
          <a:lstStyle/>
          <a:p>
            <a:r>
              <a:rPr lang="de-DE" sz="2000" dirty="0" err="1"/>
              <a:t>Introduction</a:t>
            </a:r>
            <a:r>
              <a:rPr lang="de-DE" sz="2000" dirty="0"/>
              <a:t> </a:t>
            </a:r>
            <a:r>
              <a:rPr lang="de-DE" sz="2000" dirty="0" err="1"/>
              <a:t>to</a:t>
            </a:r>
            <a:r>
              <a:rPr lang="de-DE" sz="2000" dirty="0"/>
              <a:t> </a:t>
            </a:r>
            <a:r>
              <a:rPr lang="de-DE" sz="2000" dirty="0" err="1"/>
              <a:t>semantic</a:t>
            </a:r>
            <a:r>
              <a:rPr lang="de-DE" sz="2000" dirty="0"/>
              <a:t> web </a:t>
            </a:r>
            <a:r>
              <a:rPr lang="de-DE" sz="2000" dirty="0" err="1"/>
              <a:t>technologies</a:t>
            </a:r>
            <a:endParaRPr lang="de-DE" sz="2000" dirty="0"/>
          </a:p>
        </p:txBody>
      </p:sp>
      <p:sp>
        <p:nvSpPr>
          <p:cNvPr id="3" name="Titel 2">
            <a:extLst>
              <a:ext uri="{FF2B5EF4-FFF2-40B4-BE49-F238E27FC236}">
                <a16:creationId xmlns:a16="http://schemas.microsoft.com/office/drawing/2014/main" id="{6588E007-38BC-466A-9162-FCA11B0F159A}"/>
              </a:ext>
            </a:extLst>
          </p:cNvPr>
          <p:cNvSpPr>
            <a:spLocks noGrp="1"/>
          </p:cNvSpPr>
          <p:nvPr>
            <p:ph type="title"/>
          </p:nvPr>
        </p:nvSpPr>
        <p:spPr/>
        <p:txBody>
          <a:bodyPr/>
          <a:lstStyle/>
          <a:p>
            <a:r>
              <a:rPr lang="de-DE" dirty="0" err="1"/>
              <a:t>Scope</a:t>
            </a:r>
            <a:r>
              <a:rPr lang="de-DE" dirty="0"/>
              <a:t> </a:t>
            </a:r>
            <a:r>
              <a:rPr lang="de-DE" dirty="0" err="1"/>
              <a:t>of</a:t>
            </a:r>
            <a:r>
              <a:rPr lang="de-DE" dirty="0"/>
              <a:t> </a:t>
            </a:r>
            <a:r>
              <a:rPr lang="de-DE" dirty="0" err="1"/>
              <a:t>the</a:t>
            </a:r>
            <a:r>
              <a:rPr lang="de-DE" dirty="0"/>
              <a:t> Workshop</a:t>
            </a:r>
          </a:p>
        </p:txBody>
      </p:sp>
      <p:pic>
        <p:nvPicPr>
          <p:cNvPr id="8" name="Grafik 7">
            <a:extLst>
              <a:ext uri="{FF2B5EF4-FFF2-40B4-BE49-F238E27FC236}">
                <a16:creationId xmlns:a16="http://schemas.microsoft.com/office/drawing/2014/main" id="{544B7D10-A701-43C7-AA21-D45FC23DFF70}"/>
              </a:ext>
            </a:extLst>
          </p:cNvPr>
          <p:cNvPicPr>
            <a:picLocks noChangeAspect="1"/>
          </p:cNvPicPr>
          <p:nvPr/>
        </p:nvPicPr>
        <p:blipFill>
          <a:blip r:embed="rId4"/>
          <a:stretch>
            <a:fillRect/>
          </a:stretch>
        </p:blipFill>
        <p:spPr>
          <a:xfrm>
            <a:off x="6267450" y="1101331"/>
            <a:ext cx="5387898" cy="2463040"/>
          </a:xfrm>
          <a:prstGeom prst="rect">
            <a:avLst/>
          </a:prstGeom>
        </p:spPr>
      </p:pic>
      <p:sp>
        <p:nvSpPr>
          <p:cNvPr id="10" name="Rechteck 9">
            <a:extLst>
              <a:ext uri="{FF2B5EF4-FFF2-40B4-BE49-F238E27FC236}">
                <a16:creationId xmlns:a16="http://schemas.microsoft.com/office/drawing/2014/main" id="{9781BF79-4946-41D3-A49A-507449D25A4D}"/>
              </a:ext>
            </a:extLst>
          </p:cNvPr>
          <p:cNvSpPr/>
          <p:nvPr/>
        </p:nvSpPr>
        <p:spPr>
          <a:xfrm>
            <a:off x="377373" y="1995048"/>
            <a:ext cx="5762396" cy="923330"/>
          </a:xfrm>
          <a:prstGeom prst="rect">
            <a:avLst/>
          </a:prstGeom>
        </p:spPr>
        <p:txBody>
          <a:bodyPr wrap="square">
            <a:spAutoFit/>
          </a:bodyPr>
          <a:lstStyle/>
          <a:p>
            <a:r>
              <a:rPr lang="en-US" dirty="0"/>
              <a:t>The classic automation pyramid provides a hierarchical structure, whose monolithic information technology connection generates many disjoint "data sources"</a:t>
            </a:r>
            <a:endParaRPr lang="de-DE" dirty="0"/>
          </a:p>
        </p:txBody>
      </p:sp>
      <p:sp>
        <p:nvSpPr>
          <p:cNvPr id="11" name="Rechteck 10">
            <a:extLst>
              <a:ext uri="{FF2B5EF4-FFF2-40B4-BE49-F238E27FC236}">
                <a16:creationId xmlns:a16="http://schemas.microsoft.com/office/drawing/2014/main" id="{9A84D61C-0D8D-466B-AADE-CEFAF7065166}"/>
              </a:ext>
            </a:extLst>
          </p:cNvPr>
          <p:cNvSpPr/>
          <p:nvPr/>
        </p:nvSpPr>
        <p:spPr>
          <a:xfrm>
            <a:off x="5857875" y="4125453"/>
            <a:ext cx="6318326" cy="1631216"/>
          </a:xfrm>
          <a:prstGeom prst="rect">
            <a:avLst/>
          </a:prstGeom>
        </p:spPr>
        <p:txBody>
          <a:bodyPr wrap="square">
            <a:spAutoFit/>
          </a:bodyPr>
          <a:lstStyle/>
          <a:p>
            <a:r>
              <a:rPr lang="en-US" dirty="0"/>
              <a:t>This is to change within the framework of Industry 4.0 by networking the "data sources". Networking encompasses both the entire life cycle of products, production facilities and orders as well as the connection of all necessary value creation processes“ </a:t>
            </a:r>
          </a:p>
          <a:p>
            <a:pPr marL="180975"/>
            <a:r>
              <a:rPr lang="en-US" sz="1400" i="1" dirty="0"/>
              <a:t>A. </a:t>
            </a:r>
            <a:r>
              <a:rPr lang="de-DE" sz="1400" i="1" dirty="0"/>
              <a:t>Fay et al.: Durchgängigkeit in Wertschöpfungsketten von Industrie 4.0. In: VDI (Hrsg.): AUTOMATION, 2016.</a:t>
            </a:r>
            <a:endParaRPr lang="de-DE" i="1" dirty="0"/>
          </a:p>
        </p:txBody>
      </p:sp>
    </p:spTree>
    <p:extLst>
      <p:ext uri="{BB962C8B-B14F-4D97-AF65-F5344CB8AC3E}">
        <p14:creationId xmlns:p14="http://schemas.microsoft.com/office/powerpoint/2010/main" val="1969728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73530F-D431-1F17-3F46-A25AC915CB2E}"/>
              </a:ext>
            </a:extLst>
          </p:cNvPr>
          <p:cNvSpPr>
            <a:spLocks noGrp="1"/>
          </p:cNvSpPr>
          <p:nvPr>
            <p:ph type="ctrTitle"/>
          </p:nvPr>
        </p:nvSpPr>
        <p:spPr/>
        <p:txBody>
          <a:bodyPr/>
          <a:lstStyle/>
          <a:p>
            <a:r>
              <a:rPr lang="de-DE" dirty="0"/>
              <a:t>&lt;&lt; Coffee Break &gt;&gt;</a:t>
            </a:r>
          </a:p>
        </p:txBody>
      </p:sp>
      <p:sp>
        <p:nvSpPr>
          <p:cNvPr id="3" name="Untertitel 2">
            <a:extLst>
              <a:ext uri="{FF2B5EF4-FFF2-40B4-BE49-F238E27FC236}">
                <a16:creationId xmlns:a16="http://schemas.microsoft.com/office/drawing/2014/main" id="{A7BC4FDC-20B3-107E-215F-D8FC5F2A05E7}"/>
              </a:ext>
            </a:extLst>
          </p:cNvPr>
          <p:cNvSpPr>
            <a:spLocks noGrp="1"/>
          </p:cNvSpPr>
          <p:nvPr>
            <p:ph type="subTitle" idx="1"/>
          </p:nvPr>
        </p:nvSpPr>
        <p:spPr>
          <a:xfrm>
            <a:off x="507999" y="4425507"/>
            <a:ext cx="9521826" cy="1059951"/>
          </a:xfrm>
        </p:spPr>
        <p:txBody>
          <a:bodyPr/>
          <a:lstStyle/>
          <a:p>
            <a:endParaRPr lang="de-DE" dirty="0"/>
          </a:p>
        </p:txBody>
      </p:sp>
    </p:spTree>
    <p:extLst>
      <p:ext uri="{BB962C8B-B14F-4D97-AF65-F5344CB8AC3E}">
        <p14:creationId xmlns:p14="http://schemas.microsoft.com/office/powerpoint/2010/main" val="599018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73530F-D431-1F17-3F46-A25AC915CB2E}"/>
              </a:ext>
            </a:extLst>
          </p:cNvPr>
          <p:cNvSpPr>
            <a:spLocks noGrp="1"/>
          </p:cNvSpPr>
          <p:nvPr>
            <p:ph type="ctrTitle"/>
          </p:nvPr>
        </p:nvSpPr>
        <p:spPr/>
        <p:txBody>
          <a:bodyPr/>
          <a:lstStyle/>
          <a:p>
            <a:r>
              <a:rPr lang="de-DE" dirty="0"/>
              <a:t>Session 2</a:t>
            </a:r>
          </a:p>
        </p:txBody>
      </p:sp>
      <p:sp>
        <p:nvSpPr>
          <p:cNvPr id="3" name="Untertitel 2">
            <a:extLst>
              <a:ext uri="{FF2B5EF4-FFF2-40B4-BE49-F238E27FC236}">
                <a16:creationId xmlns:a16="http://schemas.microsoft.com/office/drawing/2014/main" id="{A7BC4FDC-20B3-107E-215F-D8FC5F2A05E7}"/>
              </a:ext>
            </a:extLst>
          </p:cNvPr>
          <p:cNvSpPr>
            <a:spLocks noGrp="1"/>
          </p:cNvSpPr>
          <p:nvPr>
            <p:ph type="subTitle" idx="1"/>
          </p:nvPr>
        </p:nvSpPr>
        <p:spPr>
          <a:xfrm>
            <a:off x="507999" y="4425507"/>
            <a:ext cx="9521826" cy="1059951"/>
          </a:xfrm>
        </p:spPr>
        <p:txBody>
          <a:bodyPr/>
          <a:lstStyle/>
          <a:p>
            <a:r>
              <a:rPr lang="de-DE" dirty="0"/>
              <a:t>Parts 3 and 4</a:t>
            </a:r>
          </a:p>
        </p:txBody>
      </p:sp>
    </p:spTree>
    <p:extLst>
      <p:ext uri="{BB962C8B-B14F-4D97-AF65-F5344CB8AC3E}">
        <p14:creationId xmlns:p14="http://schemas.microsoft.com/office/powerpoint/2010/main" val="3092211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5F1EE70-30A3-49AB-95C0-685E0FE34AAD}"/>
              </a:ext>
            </a:extLst>
          </p:cNvPr>
          <p:cNvSpPr>
            <a:spLocks noGrp="1"/>
          </p:cNvSpPr>
          <p:nvPr>
            <p:ph idx="1"/>
          </p:nvPr>
        </p:nvSpPr>
        <p:spPr>
          <a:xfrm>
            <a:off x="377373" y="1005840"/>
            <a:ext cx="11405656" cy="5316903"/>
          </a:xfrm>
        </p:spPr>
        <p:txBody>
          <a:bodyPr/>
          <a:lstStyle/>
          <a:p>
            <a:r>
              <a:rPr lang="de-DE" dirty="0" err="1"/>
              <a:t>Introduction</a:t>
            </a:r>
            <a:r>
              <a:rPr lang="de-DE" dirty="0"/>
              <a:t> &amp; Scenario Description</a:t>
            </a:r>
          </a:p>
          <a:p>
            <a:r>
              <a:rPr lang="de-DE" dirty="0"/>
              <a:t>Implementation Part 1 (Basics + HTTP)</a:t>
            </a:r>
          </a:p>
          <a:p>
            <a:r>
              <a:rPr lang="de-DE" dirty="0" err="1"/>
              <a:t>Ontologies</a:t>
            </a:r>
            <a:r>
              <a:rPr lang="de-DE" dirty="0"/>
              <a:t>, SPARQL &amp; </a:t>
            </a:r>
            <a:r>
              <a:rPr lang="de-DE" dirty="0" err="1"/>
              <a:t>Capabilites</a:t>
            </a:r>
            <a:endParaRPr lang="de-DE" dirty="0"/>
          </a:p>
          <a:p>
            <a:r>
              <a:rPr lang="de-DE" dirty="0"/>
              <a:t>Implementation Part 2 (Products and Agent Registration)</a:t>
            </a:r>
          </a:p>
          <a:p>
            <a:endParaRPr lang="de-DE" dirty="0"/>
          </a:p>
          <a:p>
            <a:endParaRPr lang="de-DE" dirty="0"/>
          </a:p>
          <a:p>
            <a:endParaRPr lang="de-DE" dirty="0"/>
          </a:p>
          <a:p>
            <a:r>
              <a:rPr lang="de-DE" dirty="0" err="1"/>
              <a:t>Thoughts</a:t>
            </a:r>
            <a:r>
              <a:rPr lang="de-DE" dirty="0"/>
              <a:t> on </a:t>
            </a:r>
            <a:r>
              <a:rPr lang="de-DE" dirty="0" err="1"/>
              <a:t>Negotiations</a:t>
            </a:r>
            <a:r>
              <a:rPr lang="de-DE" dirty="0"/>
              <a:t> &amp; </a:t>
            </a:r>
            <a:r>
              <a:rPr lang="de-DE" dirty="0" err="1"/>
              <a:t>Semantics</a:t>
            </a:r>
            <a:r>
              <a:rPr lang="de-DE" dirty="0"/>
              <a:t> </a:t>
            </a:r>
            <a:r>
              <a:rPr lang="de-DE" dirty="0" err="1"/>
              <a:t>for</a:t>
            </a:r>
            <a:r>
              <a:rPr lang="de-DE" dirty="0"/>
              <a:t> </a:t>
            </a:r>
            <a:r>
              <a:rPr lang="de-DE" dirty="0" err="1"/>
              <a:t>Agents</a:t>
            </a:r>
            <a:endParaRPr lang="de-DE" dirty="0"/>
          </a:p>
          <a:p>
            <a:r>
              <a:rPr lang="de-DE" dirty="0"/>
              <a:t>Implementation Part 3 (Message Processing)</a:t>
            </a:r>
          </a:p>
          <a:p>
            <a:r>
              <a:rPr lang="de-DE" dirty="0"/>
              <a:t>Implementation Part 4 (</a:t>
            </a:r>
            <a:r>
              <a:rPr lang="de-DE" dirty="0" err="1"/>
              <a:t>Bid</a:t>
            </a:r>
            <a:r>
              <a:rPr lang="de-DE" dirty="0"/>
              <a:t> </a:t>
            </a:r>
            <a:r>
              <a:rPr lang="de-DE" dirty="0" err="1"/>
              <a:t>Selection</a:t>
            </a:r>
            <a:r>
              <a:rPr lang="de-DE" dirty="0"/>
              <a:t>)</a:t>
            </a:r>
          </a:p>
          <a:p>
            <a:endParaRPr lang="de-DE" dirty="0"/>
          </a:p>
          <a:p>
            <a:endParaRPr lang="de-DE" dirty="0"/>
          </a:p>
        </p:txBody>
      </p:sp>
      <p:sp>
        <p:nvSpPr>
          <p:cNvPr id="2" name="Titel 1">
            <a:extLst>
              <a:ext uri="{FF2B5EF4-FFF2-40B4-BE49-F238E27FC236}">
                <a16:creationId xmlns:a16="http://schemas.microsoft.com/office/drawing/2014/main" id="{83FA13FE-8583-4A2F-B7C6-06ADA2C69864}"/>
              </a:ext>
            </a:extLst>
          </p:cNvPr>
          <p:cNvSpPr>
            <a:spLocks noGrp="1"/>
          </p:cNvSpPr>
          <p:nvPr>
            <p:ph type="title"/>
          </p:nvPr>
        </p:nvSpPr>
        <p:spPr/>
        <p:txBody>
          <a:bodyPr/>
          <a:lstStyle/>
          <a:p>
            <a:r>
              <a:rPr lang="de-DE" dirty="0"/>
              <a:t>Agenda</a:t>
            </a:r>
          </a:p>
        </p:txBody>
      </p:sp>
      <p:sp>
        <p:nvSpPr>
          <p:cNvPr id="4" name="Geschweifte Klammer rechts 3">
            <a:extLst>
              <a:ext uri="{FF2B5EF4-FFF2-40B4-BE49-F238E27FC236}">
                <a16:creationId xmlns:a16="http://schemas.microsoft.com/office/drawing/2014/main" id="{B7754559-6657-4DAF-812F-5FB6A6D8FDE1}"/>
              </a:ext>
            </a:extLst>
          </p:cNvPr>
          <p:cNvSpPr/>
          <p:nvPr/>
        </p:nvSpPr>
        <p:spPr>
          <a:xfrm>
            <a:off x="8614611" y="1106905"/>
            <a:ext cx="433137" cy="128737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 name="Rechteck 4">
            <a:extLst>
              <a:ext uri="{FF2B5EF4-FFF2-40B4-BE49-F238E27FC236}">
                <a16:creationId xmlns:a16="http://schemas.microsoft.com/office/drawing/2014/main" id="{CDBC53C6-BC33-40ED-A894-0C8623C74AFD}"/>
              </a:ext>
            </a:extLst>
          </p:cNvPr>
          <p:cNvSpPr/>
          <p:nvPr/>
        </p:nvSpPr>
        <p:spPr>
          <a:xfrm>
            <a:off x="9310802" y="1488984"/>
            <a:ext cx="1938724" cy="523220"/>
          </a:xfrm>
          <a:prstGeom prst="rect">
            <a:avLst/>
          </a:prstGeom>
        </p:spPr>
        <p:txBody>
          <a:bodyPr wrap="square">
            <a:spAutoFit/>
          </a:bodyPr>
          <a:lstStyle/>
          <a:p>
            <a:r>
              <a:rPr lang="en-US" sz="2800" dirty="0"/>
              <a:t>Session 1</a:t>
            </a:r>
            <a:endParaRPr lang="de-DE" sz="2800" dirty="0"/>
          </a:p>
        </p:txBody>
      </p:sp>
      <p:sp>
        <p:nvSpPr>
          <p:cNvPr id="6" name="Rechteck 5">
            <a:extLst>
              <a:ext uri="{FF2B5EF4-FFF2-40B4-BE49-F238E27FC236}">
                <a16:creationId xmlns:a16="http://schemas.microsoft.com/office/drawing/2014/main" id="{86D24140-A7DD-4738-858E-D1AA535EFA7B}"/>
              </a:ext>
            </a:extLst>
          </p:cNvPr>
          <p:cNvSpPr/>
          <p:nvPr/>
        </p:nvSpPr>
        <p:spPr>
          <a:xfrm>
            <a:off x="1293192" y="3226796"/>
            <a:ext cx="2504776" cy="523220"/>
          </a:xfrm>
          <a:prstGeom prst="rect">
            <a:avLst/>
          </a:prstGeom>
        </p:spPr>
        <p:txBody>
          <a:bodyPr wrap="square">
            <a:spAutoFit/>
          </a:bodyPr>
          <a:lstStyle/>
          <a:p>
            <a:r>
              <a:rPr lang="en-US" sz="2800" dirty="0"/>
              <a:t>Coffee Break</a:t>
            </a:r>
            <a:endParaRPr lang="de-DE" sz="2800" dirty="0"/>
          </a:p>
        </p:txBody>
      </p:sp>
      <p:sp>
        <p:nvSpPr>
          <p:cNvPr id="7" name="Geschweifte Klammer rechts 6">
            <a:extLst>
              <a:ext uri="{FF2B5EF4-FFF2-40B4-BE49-F238E27FC236}">
                <a16:creationId xmlns:a16="http://schemas.microsoft.com/office/drawing/2014/main" id="{F6A8F8B8-4A3A-4310-AF9F-5193F6D46DD7}"/>
              </a:ext>
            </a:extLst>
          </p:cNvPr>
          <p:cNvSpPr/>
          <p:nvPr/>
        </p:nvSpPr>
        <p:spPr>
          <a:xfrm>
            <a:off x="8614611" y="4202108"/>
            <a:ext cx="433137" cy="128737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8" name="Rechteck 7">
            <a:extLst>
              <a:ext uri="{FF2B5EF4-FFF2-40B4-BE49-F238E27FC236}">
                <a16:creationId xmlns:a16="http://schemas.microsoft.com/office/drawing/2014/main" id="{7B3DA6E6-31B7-43D9-A860-D2DF83775118}"/>
              </a:ext>
            </a:extLst>
          </p:cNvPr>
          <p:cNvSpPr/>
          <p:nvPr/>
        </p:nvSpPr>
        <p:spPr>
          <a:xfrm>
            <a:off x="9310802" y="4584187"/>
            <a:ext cx="1938724" cy="523220"/>
          </a:xfrm>
          <a:prstGeom prst="rect">
            <a:avLst/>
          </a:prstGeom>
        </p:spPr>
        <p:txBody>
          <a:bodyPr wrap="square">
            <a:spAutoFit/>
          </a:bodyPr>
          <a:lstStyle/>
          <a:p>
            <a:r>
              <a:rPr lang="en-US" sz="2800" dirty="0">
                <a:solidFill>
                  <a:schemeClr val="accent1"/>
                </a:solidFill>
              </a:rPr>
              <a:t>Session 2</a:t>
            </a:r>
            <a:endParaRPr lang="de-DE" sz="2800" dirty="0">
              <a:solidFill>
                <a:schemeClr val="accent1"/>
              </a:solidFill>
            </a:endParaRPr>
          </a:p>
        </p:txBody>
      </p:sp>
    </p:spTree>
    <p:extLst>
      <p:ext uri="{BB962C8B-B14F-4D97-AF65-F5344CB8AC3E}">
        <p14:creationId xmlns:p14="http://schemas.microsoft.com/office/powerpoint/2010/main" val="845723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93794C9-CC3E-4115-82AA-FDB2682D5FF3}"/>
              </a:ext>
            </a:extLst>
          </p:cNvPr>
          <p:cNvSpPr>
            <a:spLocks noGrp="1"/>
          </p:cNvSpPr>
          <p:nvPr>
            <p:ph idx="1"/>
          </p:nvPr>
        </p:nvSpPr>
        <p:spPr/>
        <p:txBody>
          <a:bodyPr/>
          <a:lstStyle/>
          <a:p>
            <a:r>
              <a:rPr lang="de-DE" dirty="0"/>
              <a:t>In </a:t>
            </a:r>
            <a:r>
              <a:rPr lang="de-DE" dirty="0" err="1"/>
              <a:t>small</a:t>
            </a:r>
            <a:r>
              <a:rPr lang="de-DE" dirty="0"/>
              <a:t> </a:t>
            </a:r>
            <a:r>
              <a:rPr lang="de-DE" dirty="0" err="1"/>
              <a:t>groups</a:t>
            </a:r>
            <a:r>
              <a:rPr lang="de-DE" dirty="0"/>
              <a:t>: </a:t>
            </a:r>
          </a:p>
          <a:p>
            <a:pPr lvl="1"/>
            <a:r>
              <a:rPr lang="de-DE" dirty="0" err="1"/>
              <a:t>What</a:t>
            </a:r>
            <a:r>
              <a:rPr lang="de-DE" dirty="0"/>
              <a:t> </a:t>
            </a:r>
            <a:r>
              <a:rPr lang="de-DE" dirty="0" err="1"/>
              <a:t>is</a:t>
            </a:r>
            <a:r>
              <a:rPr lang="de-DE" dirty="0"/>
              <a:t> </a:t>
            </a:r>
            <a:r>
              <a:rPr lang="de-DE" dirty="0" err="1"/>
              <a:t>the</a:t>
            </a:r>
            <a:r>
              <a:rPr lang="de-DE" dirty="0"/>
              <a:t> </a:t>
            </a:r>
            <a:r>
              <a:rPr lang="de-DE" dirty="0" err="1"/>
              <a:t>goal</a:t>
            </a:r>
            <a:r>
              <a:rPr lang="de-DE" dirty="0"/>
              <a:t> &amp; </a:t>
            </a:r>
            <a:r>
              <a:rPr lang="de-DE" dirty="0" err="1"/>
              <a:t>advantage</a:t>
            </a:r>
            <a:r>
              <a:rPr lang="de-DE" dirty="0"/>
              <a:t> </a:t>
            </a:r>
            <a:r>
              <a:rPr lang="de-DE" dirty="0" err="1"/>
              <a:t>of</a:t>
            </a:r>
            <a:r>
              <a:rPr lang="de-DE" dirty="0"/>
              <a:t> a </a:t>
            </a:r>
            <a:r>
              <a:rPr lang="de-DE" dirty="0" err="1"/>
              <a:t>negotiation</a:t>
            </a:r>
            <a:r>
              <a:rPr lang="de-DE" dirty="0"/>
              <a:t> at </a:t>
            </a:r>
            <a:r>
              <a:rPr lang="de-DE" dirty="0" err="1"/>
              <a:t>this</a:t>
            </a:r>
            <a:r>
              <a:rPr lang="de-DE" dirty="0"/>
              <a:t> </a:t>
            </a:r>
            <a:r>
              <a:rPr lang="de-DE" dirty="0" err="1"/>
              <a:t>point</a:t>
            </a:r>
            <a:r>
              <a:rPr lang="de-DE" dirty="0"/>
              <a:t>? </a:t>
            </a:r>
            <a:r>
              <a:rPr lang="de-DE" dirty="0" err="1"/>
              <a:t>What</a:t>
            </a:r>
            <a:r>
              <a:rPr lang="de-DE" dirty="0"/>
              <a:t> </a:t>
            </a:r>
            <a:r>
              <a:rPr lang="de-DE" dirty="0" err="1"/>
              <a:t>are</a:t>
            </a:r>
            <a:r>
              <a:rPr lang="de-DE" dirty="0"/>
              <a:t> </a:t>
            </a:r>
            <a:r>
              <a:rPr lang="de-DE" dirty="0" err="1"/>
              <a:t>disadvantages</a:t>
            </a:r>
            <a:r>
              <a:rPr lang="de-DE" dirty="0"/>
              <a:t>?</a:t>
            </a:r>
          </a:p>
          <a:p>
            <a:pPr lvl="1"/>
            <a:r>
              <a:rPr lang="de-DE" dirty="0" err="1"/>
              <a:t>What</a:t>
            </a:r>
            <a:r>
              <a:rPr lang="de-DE" dirty="0"/>
              <a:t> </a:t>
            </a:r>
            <a:r>
              <a:rPr lang="de-DE" dirty="0" err="1"/>
              <a:t>influences</a:t>
            </a:r>
            <a:r>
              <a:rPr lang="de-DE" dirty="0"/>
              <a:t> </a:t>
            </a:r>
            <a:r>
              <a:rPr lang="de-DE" dirty="0" err="1"/>
              <a:t>are</a:t>
            </a:r>
            <a:r>
              <a:rPr lang="de-DE" dirty="0"/>
              <a:t> / </a:t>
            </a:r>
            <a:r>
              <a:rPr lang="de-DE" dirty="0" err="1"/>
              <a:t>aspects</a:t>
            </a:r>
            <a:r>
              <a:rPr lang="de-DE" dirty="0"/>
              <a:t> </a:t>
            </a:r>
            <a:r>
              <a:rPr lang="de-DE" dirty="0" err="1"/>
              <a:t>can</a:t>
            </a:r>
            <a:r>
              <a:rPr lang="de-DE" dirty="0"/>
              <a:t> </a:t>
            </a:r>
            <a:r>
              <a:rPr lang="de-DE" dirty="0" err="1"/>
              <a:t>be</a:t>
            </a:r>
            <a:r>
              <a:rPr lang="de-DE" dirty="0"/>
              <a:t> </a:t>
            </a:r>
            <a:r>
              <a:rPr lang="de-DE" dirty="0" err="1"/>
              <a:t>accounted</a:t>
            </a:r>
            <a:r>
              <a:rPr lang="de-DE" dirty="0"/>
              <a:t> </a:t>
            </a:r>
            <a:r>
              <a:rPr lang="de-DE" dirty="0" err="1"/>
              <a:t>for</a:t>
            </a:r>
            <a:r>
              <a:rPr lang="de-DE" dirty="0"/>
              <a:t>?</a:t>
            </a:r>
          </a:p>
          <a:p>
            <a:pPr lvl="1"/>
            <a:r>
              <a:rPr lang="de-DE" dirty="0" err="1"/>
              <a:t>How</a:t>
            </a:r>
            <a:r>
              <a:rPr lang="de-DE" dirty="0"/>
              <a:t> </a:t>
            </a:r>
            <a:r>
              <a:rPr lang="de-DE" dirty="0" err="1"/>
              <a:t>does</a:t>
            </a:r>
            <a:r>
              <a:rPr lang="de-DE" dirty="0"/>
              <a:t> a simple </a:t>
            </a:r>
            <a:r>
              <a:rPr lang="de-DE" dirty="0" err="1"/>
              <a:t>negotiation</a:t>
            </a:r>
            <a:r>
              <a:rPr lang="de-DE" dirty="0"/>
              <a:t> i.e. </a:t>
            </a:r>
            <a:r>
              <a:rPr lang="de-DE" dirty="0" err="1"/>
              <a:t>auction</a:t>
            </a:r>
            <a:r>
              <a:rPr lang="de-DE" dirty="0"/>
              <a:t> </a:t>
            </a:r>
            <a:r>
              <a:rPr lang="de-DE" dirty="0" err="1"/>
              <a:t>look</a:t>
            </a:r>
            <a:r>
              <a:rPr lang="de-DE" dirty="0"/>
              <a:t> like?</a:t>
            </a:r>
          </a:p>
        </p:txBody>
      </p:sp>
      <p:sp>
        <p:nvSpPr>
          <p:cNvPr id="3" name="Titel 2">
            <a:extLst>
              <a:ext uri="{FF2B5EF4-FFF2-40B4-BE49-F238E27FC236}">
                <a16:creationId xmlns:a16="http://schemas.microsoft.com/office/drawing/2014/main" id="{D38DE0CA-4441-4803-98E0-91CD51E77FA8}"/>
              </a:ext>
            </a:extLst>
          </p:cNvPr>
          <p:cNvSpPr>
            <a:spLocks noGrp="1"/>
          </p:cNvSpPr>
          <p:nvPr>
            <p:ph type="title"/>
          </p:nvPr>
        </p:nvSpPr>
        <p:spPr/>
        <p:txBody>
          <a:bodyPr/>
          <a:lstStyle/>
          <a:p>
            <a:r>
              <a:rPr lang="de-DE" dirty="0" err="1"/>
              <a:t>Negotiation</a:t>
            </a:r>
            <a:r>
              <a:rPr lang="de-DE" dirty="0"/>
              <a:t> – Protocol and Implementation</a:t>
            </a:r>
          </a:p>
        </p:txBody>
      </p:sp>
      <p:pic>
        <p:nvPicPr>
          <p:cNvPr id="4" name="Grafik 3">
            <a:extLst>
              <a:ext uri="{FF2B5EF4-FFF2-40B4-BE49-F238E27FC236}">
                <a16:creationId xmlns:a16="http://schemas.microsoft.com/office/drawing/2014/main" id="{C4733BDA-A893-4098-B978-F36461AFA618}"/>
              </a:ext>
            </a:extLst>
          </p:cNvPr>
          <p:cNvPicPr>
            <a:picLocks noChangeAspect="1"/>
          </p:cNvPicPr>
          <p:nvPr/>
        </p:nvPicPr>
        <p:blipFill>
          <a:blip r:embed="rId3">
            <a:extLst>
              <a:ext uri="{28A0092B-C50C-407E-A947-70E740481C1C}">
                <a14:useLocalDpi xmlns:a14="http://schemas.microsoft.com/office/drawing/2010/main" val="0"/>
              </a:ext>
            </a:extLst>
          </a:blip>
          <a:srcRect b="-96"/>
          <a:stretch>
            <a:fillRect/>
          </a:stretch>
        </p:blipFill>
        <p:spPr bwMode="auto">
          <a:xfrm>
            <a:off x="3657571" y="2823071"/>
            <a:ext cx="3824965" cy="2936651"/>
          </a:xfrm>
          <a:prstGeom prst="rect">
            <a:avLst/>
          </a:prstGeom>
          <a:noFill/>
          <a:ln>
            <a:noFill/>
          </a:ln>
        </p:spPr>
      </p:pic>
      <p:sp>
        <p:nvSpPr>
          <p:cNvPr id="5" name="Rechteck 4">
            <a:extLst>
              <a:ext uri="{FF2B5EF4-FFF2-40B4-BE49-F238E27FC236}">
                <a16:creationId xmlns:a16="http://schemas.microsoft.com/office/drawing/2014/main" id="{EA835060-01DB-4956-8F0E-E88C2E3BC4D7}"/>
              </a:ext>
            </a:extLst>
          </p:cNvPr>
          <p:cNvSpPr/>
          <p:nvPr/>
        </p:nvSpPr>
        <p:spPr>
          <a:xfrm>
            <a:off x="2696692" y="5911756"/>
            <a:ext cx="6096000" cy="461665"/>
          </a:xfrm>
          <a:prstGeom prst="rect">
            <a:avLst/>
          </a:prstGeom>
        </p:spPr>
        <p:txBody>
          <a:bodyPr>
            <a:spAutoFit/>
          </a:bodyPr>
          <a:lstStyle/>
          <a:p>
            <a:r>
              <a:rPr lang="en-GB" sz="1200" dirty="0">
                <a:ea typeface="SimSun" panose="02010600030101010101" pitchFamily="2" charset="-122"/>
              </a:rPr>
              <a:t>Based on Smith, R. G., “The Contract Net Protocol: High-Level Communication and Control in a Distributed Problem Solver,” </a:t>
            </a:r>
            <a:r>
              <a:rPr lang="en-GB" sz="1200" i="1" dirty="0">
                <a:ea typeface="SimSun" panose="02010600030101010101" pitchFamily="2" charset="-122"/>
              </a:rPr>
              <a:t>IEEE Trans. </a:t>
            </a:r>
            <a:r>
              <a:rPr lang="en-GB" sz="1200" i="1" dirty="0" err="1">
                <a:ea typeface="SimSun" panose="02010600030101010101" pitchFamily="2" charset="-122"/>
              </a:rPr>
              <a:t>Comput</a:t>
            </a:r>
            <a:r>
              <a:rPr lang="en-GB" sz="1200" i="1" dirty="0">
                <a:ea typeface="SimSun" panose="02010600030101010101" pitchFamily="2" charset="-122"/>
              </a:rPr>
              <a:t>.</a:t>
            </a:r>
            <a:r>
              <a:rPr lang="en-GB" sz="1200" dirty="0">
                <a:ea typeface="SimSun" panose="02010600030101010101" pitchFamily="2" charset="-122"/>
              </a:rPr>
              <a:t>, vol. C-29, no. 12, pp. 1104–1113, 1980.</a:t>
            </a:r>
            <a:endParaRPr lang="de-DE" sz="1200" dirty="0"/>
          </a:p>
        </p:txBody>
      </p:sp>
    </p:spTree>
    <p:extLst>
      <p:ext uri="{BB962C8B-B14F-4D97-AF65-F5344CB8AC3E}">
        <p14:creationId xmlns:p14="http://schemas.microsoft.com/office/powerpoint/2010/main" val="227354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2AF10C-717C-43AD-807B-5C91505F3D60}"/>
              </a:ext>
            </a:extLst>
          </p:cNvPr>
          <p:cNvSpPr>
            <a:spLocks noGrp="1"/>
          </p:cNvSpPr>
          <p:nvPr>
            <p:ph type="title"/>
          </p:nvPr>
        </p:nvSpPr>
        <p:spPr/>
        <p:txBody>
          <a:bodyPr/>
          <a:lstStyle/>
          <a:p>
            <a:r>
              <a:rPr lang="de-DE" dirty="0" err="1"/>
              <a:t>Overview</a:t>
            </a:r>
            <a:endParaRPr lang="de-DE" dirty="0"/>
          </a:p>
        </p:txBody>
      </p:sp>
      <p:pic>
        <p:nvPicPr>
          <p:cNvPr id="4" name="Grafik 3">
            <a:extLst>
              <a:ext uri="{FF2B5EF4-FFF2-40B4-BE49-F238E27FC236}">
                <a16:creationId xmlns:a16="http://schemas.microsoft.com/office/drawing/2014/main" id="{7EDBB5F5-0640-458C-A6FD-7A183DC875F5}"/>
              </a:ext>
            </a:extLst>
          </p:cNvPr>
          <p:cNvPicPr>
            <a:picLocks noChangeAspect="1"/>
          </p:cNvPicPr>
          <p:nvPr/>
        </p:nvPicPr>
        <p:blipFill rotWithShape="1">
          <a:blip r:embed="rId2"/>
          <a:srcRect t="3333"/>
          <a:stretch/>
        </p:blipFill>
        <p:spPr>
          <a:xfrm>
            <a:off x="3791066" y="0"/>
            <a:ext cx="6971669" cy="6629400"/>
          </a:xfrm>
          <a:prstGeom prst="rect">
            <a:avLst/>
          </a:prstGeom>
        </p:spPr>
      </p:pic>
      <p:sp>
        <p:nvSpPr>
          <p:cNvPr id="9" name="Rechteck 8">
            <a:extLst>
              <a:ext uri="{FF2B5EF4-FFF2-40B4-BE49-F238E27FC236}">
                <a16:creationId xmlns:a16="http://schemas.microsoft.com/office/drawing/2014/main" id="{45BC5D23-C674-404A-B11A-986CF85DC536}"/>
              </a:ext>
            </a:extLst>
          </p:cNvPr>
          <p:cNvSpPr/>
          <p:nvPr/>
        </p:nvSpPr>
        <p:spPr>
          <a:xfrm>
            <a:off x="6406567" y="3657601"/>
            <a:ext cx="4356168" cy="2875402"/>
          </a:xfrm>
          <a:prstGeom prst="rect">
            <a:avLst/>
          </a:prstGeom>
          <a:noFill/>
          <a:ln w="28575">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1" name="Rechteck 10">
            <a:extLst>
              <a:ext uri="{FF2B5EF4-FFF2-40B4-BE49-F238E27FC236}">
                <a16:creationId xmlns:a16="http://schemas.microsoft.com/office/drawing/2014/main" id="{0FFE32A0-A894-4DE9-9CB9-3EA32EE3A94C}"/>
              </a:ext>
            </a:extLst>
          </p:cNvPr>
          <p:cNvSpPr/>
          <p:nvPr/>
        </p:nvSpPr>
        <p:spPr>
          <a:xfrm>
            <a:off x="7308815" y="544517"/>
            <a:ext cx="1522363" cy="854607"/>
          </a:xfrm>
          <a:prstGeom prst="rect">
            <a:avLst/>
          </a:prstGeom>
          <a:noFill/>
          <a:ln w="28575">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Tree>
    <p:extLst>
      <p:ext uri="{BB962C8B-B14F-4D97-AF65-F5344CB8AC3E}">
        <p14:creationId xmlns:p14="http://schemas.microsoft.com/office/powerpoint/2010/main" val="22065649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93794C9-CC3E-4115-82AA-FDB2682D5FF3}"/>
              </a:ext>
            </a:extLst>
          </p:cNvPr>
          <p:cNvSpPr>
            <a:spLocks noGrp="1"/>
          </p:cNvSpPr>
          <p:nvPr>
            <p:ph idx="1"/>
          </p:nvPr>
        </p:nvSpPr>
        <p:spPr>
          <a:xfrm>
            <a:off x="377373" y="1005840"/>
            <a:ext cx="11405656" cy="5316903"/>
          </a:xfrm>
        </p:spPr>
        <p:txBody>
          <a:bodyPr/>
          <a:lstStyle/>
          <a:p>
            <a:r>
              <a:rPr lang="de-DE" dirty="0"/>
              <a:t>In </a:t>
            </a:r>
            <a:r>
              <a:rPr lang="de-DE" dirty="0" err="1"/>
              <a:t>small</a:t>
            </a:r>
            <a:r>
              <a:rPr lang="de-DE" dirty="0"/>
              <a:t> </a:t>
            </a:r>
            <a:r>
              <a:rPr lang="de-DE" dirty="0" err="1"/>
              <a:t>groups</a:t>
            </a:r>
            <a:r>
              <a:rPr lang="de-DE" dirty="0"/>
              <a:t>: </a:t>
            </a:r>
          </a:p>
          <a:p>
            <a:pPr lvl="1"/>
            <a:r>
              <a:rPr lang="de-DE" dirty="0" err="1"/>
              <a:t>What</a:t>
            </a:r>
            <a:r>
              <a:rPr lang="de-DE" dirty="0"/>
              <a:t> </a:t>
            </a:r>
            <a:r>
              <a:rPr lang="de-DE" dirty="0" err="1"/>
              <a:t>has</a:t>
            </a:r>
            <a:r>
              <a:rPr lang="de-DE" dirty="0"/>
              <a:t> </a:t>
            </a:r>
            <a:r>
              <a:rPr lang="de-DE" dirty="0" err="1"/>
              <a:t>to</a:t>
            </a:r>
            <a:r>
              <a:rPr lang="de-DE" dirty="0"/>
              <a:t> happen </a:t>
            </a:r>
            <a:r>
              <a:rPr lang="de-DE" dirty="0" err="1"/>
              <a:t>within</a:t>
            </a:r>
            <a:r>
              <a:rPr lang="de-DE" dirty="0"/>
              <a:t> </a:t>
            </a:r>
            <a:r>
              <a:rPr lang="de-DE" dirty="0" err="1"/>
              <a:t>the</a:t>
            </a:r>
            <a:r>
              <a:rPr lang="de-DE" dirty="0"/>
              <a:t> </a:t>
            </a:r>
            <a:r>
              <a:rPr lang="de-DE" dirty="0" err="1"/>
              <a:t>software</a:t>
            </a:r>
            <a:r>
              <a:rPr lang="de-DE" dirty="0"/>
              <a:t> at </a:t>
            </a:r>
            <a:r>
              <a:rPr lang="de-DE" dirty="0" err="1"/>
              <a:t>this</a:t>
            </a:r>
            <a:r>
              <a:rPr lang="de-DE" dirty="0"/>
              <a:t> </a:t>
            </a:r>
            <a:r>
              <a:rPr lang="de-DE" dirty="0" err="1"/>
              <a:t>point</a:t>
            </a:r>
            <a:r>
              <a:rPr lang="de-DE" dirty="0"/>
              <a:t> (</a:t>
            </a:r>
            <a:r>
              <a:rPr lang="de-DE" dirty="0" err="1"/>
              <a:t>to</a:t>
            </a:r>
            <a:r>
              <a:rPr lang="de-DE" dirty="0"/>
              <a:t> </a:t>
            </a:r>
            <a:r>
              <a:rPr lang="de-DE" dirty="0" err="1"/>
              <a:t>optimize</a:t>
            </a:r>
            <a:r>
              <a:rPr lang="de-DE" dirty="0"/>
              <a:t> </a:t>
            </a:r>
            <a:r>
              <a:rPr lang="de-DE" dirty="0" err="1"/>
              <a:t>the</a:t>
            </a:r>
            <a:r>
              <a:rPr lang="de-DE" dirty="0"/>
              <a:t> </a:t>
            </a:r>
            <a:r>
              <a:rPr lang="de-DE" dirty="0" err="1"/>
              <a:t>negotiation‘s</a:t>
            </a:r>
            <a:r>
              <a:rPr lang="de-DE" dirty="0"/>
              <a:t> </a:t>
            </a:r>
            <a:r>
              <a:rPr lang="de-DE" dirty="0" err="1"/>
              <a:t>outcome</a:t>
            </a:r>
            <a:r>
              <a:rPr lang="de-DE" dirty="0"/>
              <a:t> and </a:t>
            </a:r>
            <a:r>
              <a:rPr lang="de-DE" dirty="0" err="1"/>
              <a:t>minimize</a:t>
            </a:r>
            <a:r>
              <a:rPr lang="de-DE" dirty="0"/>
              <a:t> </a:t>
            </a:r>
            <a:r>
              <a:rPr lang="de-DE" dirty="0" err="1"/>
              <a:t>its</a:t>
            </a:r>
            <a:r>
              <a:rPr lang="de-DE" dirty="0"/>
              <a:t> </a:t>
            </a:r>
            <a:r>
              <a:rPr lang="de-DE" dirty="0" err="1"/>
              <a:t>duration</a:t>
            </a:r>
            <a:r>
              <a:rPr lang="de-DE" dirty="0"/>
              <a:t>)?</a:t>
            </a:r>
          </a:p>
        </p:txBody>
      </p:sp>
      <p:sp>
        <p:nvSpPr>
          <p:cNvPr id="3" name="Titel 2">
            <a:extLst>
              <a:ext uri="{FF2B5EF4-FFF2-40B4-BE49-F238E27FC236}">
                <a16:creationId xmlns:a16="http://schemas.microsoft.com/office/drawing/2014/main" id="{D38DE0CA-4441-4803-98E0-91CD51E77FA8}"/>
              </a:ext>
            </a:extLst>
          </p:cNvPr>
          <p:cNvSpPr>
            <a:spLocks noGrp="1"/>
          </p:cNvSpPr>
          <p:nvPr>
            <p:ph type="title"/>
          </p:nvPr>
        </p:nvSpPr>
        <p:spPr/>
        <p:txBody>
          <a:bodyPr/>
          <a:lstStyle/>
          <a:p>
            <a:r>
              <a:rPr lang="de-DE" dirty="0" err="1"/>
              <a:t>Negotiation</a:t>
            </a:r>
            <a:r>
              <a:rPr lang="de-DE" dirty="0"/>
              <a:t> – Protocol and Implementation</a:t>
            </a:r>
          </a:p>
        </p:txBody>
      </p:sp>
      <p:grpSp>
        <p:nvGrpSpPr>
          <p:cNvPr id="10" name="Gruppieren 9">
            <a:extLst>
              <a:ext uri="{FF2B5EF4-FFF2-40B4-BE49-F238E27FC236}">
                <a16:creationId xmlns:a16="http://schemas.microsoft.com/office/drawing/2014/main" id="{676EFB19-B783-4E37-9B3B-D22886A77E8E}"/>
              </a:ext>
            </a:extLst>
          </p:cNvPr>
          <p:cNvGrpSpPr/>
          <p:nvPr/>
        </p:nvGrpSpPr>
        <p:grpSpPr>
          <a:xfrm>
            <a:off x="5496649" y="2210307"/>
            <a:ext cx="5943984" cy="3713268"/>
            <a:chOff x="6389783" y="4049184"/>
            <a:chExt cx="4372952" cy="2580215"/>
          </a:xfrm>
        </p:grpSpPr>
        <p:pic>
          <p:nvPicPr>
            <p:cNvPr id="6" name="Grafik 5">
              <a:extLst>
                <a:ext uri="{FF2B5EF4-FFF2-40B4-BE49-F238E27FC236}">
                  <a16:creationId xmlns:a16="http://schemas.microsoft.com/office/drawing/2014/main" id="{5377E029-FF3F-459D-93C4-5F1FF4A48803}"/>
                </a:ext>
              </a:extLst>
            </p:cNvPr>
            <p:cNvPicPr>
              <a:picLocks noChangeAspect="1"/>
            </p:cNvPicPr>
            <p:nvPr/>
          </p:nvPicPr>
          <p:blipFill rotWithShape="1">
            <a:blip r:embed="rId3"/>
            <a:srcRect l="37276" t="71373" b="-1"/>
            <a:stretch/>
          </p:blipFill>
          <p:spPr>
            <a:xfrm>
              <a:off x="6389783" y="4666129"/>
              <a:ext cx="4372952" cy="1963270"/>
            </a:xfrm>
            <a:prstGeom prst="rect">
              <a:avLst/>
            </a:prstGeom>
          </p:spPr>
        </p:pic>
        <p:pic>
          <p:nvPicPr>
            <p:cNvPr id="7" name="Grafik 6">
              <a:extLst>
                <a:ext uri="{FF2B5EF4-FFF2-40B4-BE49-F238E27FC236}">
                  <a16:creationId xmlns:a16="http://schemas.microsoft.com/office/drawing/2014/main" id="{0C652AB5-8569-4BBF-8B47-7249A5AB5859}"/>
                </a:ext>
              </a:extLst>
            </p:cNvPr>
            <p:cNvPicPr>
              <a:picLocks noChangeAspect="1"/>
            </p:cNvPicPr>
            <p:nvPr/>
          </p:nvPicPr>
          <p:blipFill rotWithShape="1">
            <a:blip r:embed="rId3"/>
            <a:srcRect l="37276" t="3333" b="87671"/>
            <a:stretch/>
          </p:blipFill>
          <p:spPr>
            <a:xfrm>
              <a:off x="6389783" y="4049184"/>
              <a:ext cx="4372952" cy="616944"/>
            </a:xfrm>
            <a:prstGeom prst="rect">
              <a:avLst/>
            </a:prstGeom>
          </p:spPr>
        </p:pic>
        <p:cxnSp>
          <p:nvCxnSpPr>
            <p:cNvPr id="9" name="Gerader Verbinder 8">
              <a:extLst>
                <a:ext uri="{FF2B5EF4-FFF2-40B4-BE49-F238E27FC236}">
                  <a16:creationId xmlns:a16="http://schemas.microsoft.com/office/drawing/2014/main" id="{855F1974-2392-4FC0-A4B4-E5085751C10A}"/>
                </a:ext>
              </a:extLst>
            </p:cNvPr>
            <p:cNvCxnSpPr/>
            <p:nvPr/>
          </p:nvCxnSpPr>
          <p:spPr>
            <a:xfrm>
              <a:off x="6604020" y="4666129"/>
              <a:ext cx="100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hteck 10">
            <a:extLst>
              <a:ext uri="{FF2B5EF4-FFF2-40B4-BE49-F238E27FC236}">
                <a16:creationId xmlns:a16="http://schemas.microsoft.com/office/drawing/2014/main" id="{1C6A2302-C109-48B1-8831-E7993AF3B7A6}"/>
              </a:ext>
            </a:extLst>
          </p:cNvPr>
          <p:cNvSpPr/>
          <p:nvPr/>
        </p:nvSpPr>
        <p:spPr>
          <a:xfrm>
            <a:off x="5163685" y="2281722"/>
            <a:ext cx="3161608" cy="4020372"/>
          </a:xfrm>
          <a:prstGeom prst="rect">
            <a:avLst/>
          </a:prstGeom>
          <a:noFill/>
          <a:ln w="28575">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Tree>
    <p:extLst>
      <p:ext uri="{BB962C8B-B14F-4D97-AF65-F5344CB8AC3E}">
        <p14:creationId xmlns:p14="http://schemas.microsoft.com/office/powerpoint/2010/main" val="1834979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539BE9-ADEE-47F6-BF72-7BBC444AA238}"/>
              </a:ext>
            </a:extLst>
          </p:cNvPr>
          <p:cNvSpPr>
            <a:spLocks noGrp="1"/>
          </p:cNvSpPr>
          <p:nvPr>
            <p:ph idx="1"/>
          </p:nvPr>
        </p:nvSpPr>
        <p:spPr/>
        <p:txBody>
          <a:bodyPr/>
          <a:lstStyle/>
          <a:p>
            <a:r>
              <a:rPr lang="de-DE" dirty="0" err="1"/>
              <a:t>What</a:t>
            </a:r>
            <a:r>
              <a:rPr lang="de-DE" dirty="0"/>
              <a:t> </a:t>
            </a:r>
            <a:r>
              <a:rPr lang="de-DE" dirty="0" err="1"/>
              <a:t>is</a:t>
            </a:r>
            <a:r>
              <a:rPr lang="de-DE" dirty="0"/>
              <a:t> MQTT?</a:t>
            </a:r>
          </a:p>
          <a:p>
            <a:pPr lvl="1"/>
            <a:r>
              <a:rPr lang="de-DE" dirty="0"/>
              <a:t>„</a:t>
            </a:r>
            <a:r>
              <a:rPr lang="en-US" dirty="0"/>
              <a:t>MQTT […] is a lightweight, publish-subscribe, machine to machine network protocol. It is designed for connections with remote locations that have devices with resource constraints or limited network bandwidth.” Wikipedia</a:t>
            </a:r>
            <a:endParaRPr lang="de-DE" dirty="0"/>
          </a:p>
        </p:txBody>
      </p:sp>
      <p:sp>
        <p:nvSpPr>
          <p:cNvPr id="3" name="Titel 2">
            <a:extLst>
              <a:ext uri="{FF2B5EF4-FFF2-40B4-BE49-F238E27FC236}">
                <a16:creationId xmlns:a16="http://schemas.microsoft.com/office/drawing/2014/main" id="{9DC2B334-7C70-4AAF-A88B-15651E609C47}"/>
              </a:ext>
            </a:extLst>
          </p:cNvPr>
          <p:cNvSpPr>
            <a:spLocks noGrp="1"/>
          </p:cNvSpPr>
          <p:nvPr>
            <p:ph type="title"/>
          </p:nvPr>
        </p:nvSpPr>
        <p:spPr/>
        <p:txBody>
          <a:bodyPr/>
          <a:lstStyle/>
          <a:p>
            <a:r>
              <a:rPr lang="de-DE" dirty="0"/>
              <a:t>MQTT</a:t>
            </a:r>
          </a:p>
        </p:txBody>
      </p:sp>
      <p:pic>
        <p:nvPicPr>
          <p:cNvPr id="4" name="Grafik 3">
            <a:extLst>
              <a:ext uri="{FF2B5EF4-FFF2-40B4-BE49-F238E27FC236}">
                <a16:creationId xmlns:a16="http://schemas.microsoft.com/office/drawing/2014/main" id="{F3B551C7-4D38-41EF-9222-CB66E0A64EB9}"/>
              </a:ext>
            </a:extLst>
          </p:cNvPr>
          <p:cNvPicPr>
            <a:picLocks noChangeAspect="1"/>
          </p:cNvPicPr>
          <p:nvPr/>
        </p:nvPicPr>
        <p:blipFill>
          <a:blip r:embed="rId2"/>
          <a:stretch>
            <a:fillRect/>
          </a:stretch>
        </p:blipFill>
        <p:spPr>
          <a:xfrm>
            <a:off x="1076876" y="2754947"/>
            <a:ext cx="9685859" cy="2911092"/>
          </a:xfrm>
          <a:prstGeom prst="rect">
            <a:avLst/>
          </a:prstGeom>
        </p:spPr>
      </p:pic>
      <p:sp>
        <p:nvSpPr>
          <p:cNvPr id="5" name="Rechteck 4">
            <a:extLst>
              <a:ext uri="{FF2B5EF4-FFF2-40B4-BE49-F238E27FC236}">
                <a16:creationId xmlns:a16="http://schemas.microsoft.com/office/drawing/2014/main" id="{CCD9458B-CB55-4DF6-B467-8A9B84D55A22}"/>
              </a:ext>
            </a:extLst>
          </p:cNvPr>
          <p:cNvSpPr/>
          <p:nvPr/>
        </p:nvSpPr>
        <p:spPr>
          <a:xfrm>
            <a:off x="1248050" y="5577258"/>
            <a:ext cx="2582630" cy="369332"/>
          </a:xfrm>
          <a:prstGeom prst="rect">
            <a:avLst/>
          </a:prstGeom>
        </p:spPr>
        <p:txBody>
          <a:bodyPr wrap="none">
            <a:spAutoFit/>
          </a:bodyPr>
          <a:lstStyle/>
          <a:p>
            <a:r>
              <a:rPr lang="de-DE" dirty="0"/>
              <a:t>Source: https://mqtt.org/</a:t>
            </a:r>
          </a:p>
        </p:txBody>
      </p:sp>
    </p:spTree>
    <p:extLst>
      <p:ext uri="{BB962C8B-B14F-4D97-AF65-F5344CB8AC3E}">
        <p14:creationId xmlns:p14="http://schemas.microsoft.com/office/powerpoint/2010/main" val="4306096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EC2317C-A8FF-4122-88D9-9D143A9BCF07}"/>
              </a:ext>
            </a:extLst>
          </p:cNvPr>
          <p:cNvSpPr>
            <a:spLocks noGrp="1"/>
          </p:cNvSpPr>
          <p:nvPr>
            <p:ph idx="1"/>
          </p:nvPr>
        </p:nvSpPr>
        <p:spPr>
          <a:xfrm>
            <a:off x="377373" y="1005840"/>
            <a:ext cx="6029529" cy="5316903"/>
          </a:xfrm>
        </p:spPr>
        <p:txBody>
          <a:bodyPr>
            <a:normAutofit/>
          </a:bodyPr>
          <a:lstStyle/>
          <a:p>
            <a:r>
              <a:rPr lang="de-DE" sz="2000" dirty="0" err="1"/>
              <a:t>Node</a:t>
            </a:r>
            <a:r>
              <a:rPr lang="de-DE" sz="2000" dirty="0"/>
              <a:t>-RED </a:t>
            </a:r>
            <a:r>
              <a:rPr lang="de-DE" sz="2000" dirty="0" err="1"/>
              <a:t>provides</a:t>
            </a:r>
            <a:r>
              <a:rPr lang="de-DE" sz="2000" dirty="0"/>
              <a:t> </a:t>
            </a:r>
            <a:r>
              <a:rPr lang="de-DE" sz="2000" dirty="0" err="1"/>
              <a:t>the</a:t>
            </a:r>
            <a:r>
              <a:rPr lang="de-DE" sz="2000" dirty="0"/>
              <a:t> in and out </a:t>
            </a:r>
            <a:r>
              <a:rPr lang="de-DE" sz="2000" dirty="0" err="1"/>
              <a:t>nodes</a:t>
            </a:r>
            <a:endParaRPr lang="de-DE" sz="2000" dirty="0"/>
          </a:p>
          <a:p>
            <a:r>
              <a:rPr lang="de-DE" sz="2000" dirty="0"/>
              <a:t>But </a:t>
            </a:r>
            <a:r>
              <a:rPr lang="de-DE" sz="2000" dirty="0" err="1"/>
              <a:t>this</a:t>
            </a:r>
            <a:r>
              <a:rPr lang="de-DE" sz="2000" dirty="0"/>
              <a:t> </a:t>
            </a:r>
            <a:r>
              <a:rPr lang="de-DE" sz="2000" dirty="0" err="1"/>
              <a:t>requires</a:t>
            </a:r>
            <a:r>
              <a:rPr lang="de-DE" sz="2000" dirty="0"/>
              <a:t> a separate MQTT </a:t>
            </a:r>
            <a:r>
              <a:rPr lang="de-DE" sz="2000" dirty="0" err="1"/>
              <a:t>server</a:t>
            </a:r>
            <a:r>
              <a:rPr lang="de-DE" sz="2000" dirty="0"/>
              <a:t> like </a:t>
            </a:r>
            <a:r>
              <a:rPr lang="de-DE" sz="2000" dirty="0" err="1"/>
              <a:t>Mosquitto</a:t>
            </a:r>
            <a:endParaRPr lang="de-DE" sz="2000" dirty="0"/>
          </a:p>
          <a:p>
            <a:r>
              <a:rPr lang="de-DE" sz="2000" dirty="0"/>
              <a:t>Other </a:t>
            </a:r>
            <a:r>
              <a:rPr lang="de-DE" sz="2000" dirty="0" err="1"/>
              <a:t>solution</a:t>
            </a:r>
            <a:r>
              <a:rPr lang="de-DE" sz="2000" dirty="0"/>
              <a:t>: </a:t>
            </a:r>
            <a:r>
              <a:rPr lang="de-DE" sz="2000" dirty="0" err="1"/>
              <a:t>Aedes</a:t>
            </a:r>
            <a:r>
              <a:rPr lang="de-DE" sz="2000" dirty="0"/>
              <a:t> (</a:t>
            </a:r>
            <a:r>
              <a:rPr lang="de-DE" sz="2000" dirty="0">
                <a:hlinkClick r:id="rId2"/>
              </a:rPr>
              <a:t>https://flows.nodered.org/node/node-red-contrib-mqtt-broker</a:t>
            </a:r>
            <a:r>
              <a:rPr lang="de-DE" sz="2000" dirty="0"/>
              <a:t>)</a:t>
            </a:r>
          </a:p>
          <a:p>
            <a:endParaRPr lang="de-DE" sz="2000" dirty="0"/>
          </a:p>
        </p:txBody>
      </p:sp>
      <p:sp>
        <p:nvSpPr>
          <p:cNvPr id="3" name="Titel 2">
            <a:extLst>
              <a:ext uri="{FF2B5EF4-FFF2-40B4-BE49-F238E27FC236}">
                <a16:creationId xmlns:a16="http://schemas.microsoft.com/office/drawing/2014/main" id="{27E634D2-DBB4-4537-B24C-F93FB5819A6A}"/>
              </a:ext>
            </a:extLst>
          </p:cNvPr>
          <p:cNvSpPr>
            <a:spLocks noGrp="1"/>
          </p:cNvSpPr>
          <p:nvPr>
            <p:ph type="title"/>
          </p:nvPr>
        </p:nvSpPr>
        <p:spPr/>
        <p:txBody>
          <a:bodyPr/>
          <a:lstStyle/>
          <a:p>
            <a:r>
              <a:rPr lang="de-DE" dirty="0"/>
              <a:t>MQTT in </a:t>
            </a:r>
            <a:r>
              <a:rPr lang="de-DE" dirty="0" err="1"/>
              <a:t>Node</a:t>
            </a:r>
            <a:r>
              <a:rPr lang="de-DE" dirty="0"/>
              <a:t>-RED</a:t>
            </a:r>
          </a:p>
        </p:txBody>
      </p:sp>
      <p:pic>
        <p:nvPicPr>
          <p:cNvPr id="4" name="Grafik 3">
            <a:extLst>
              <a:ext uri="{FF2B5EF4-FFF2-40B4-BE49-F238E27FC236}">
                <a16:creationId xmlns:a16="http://schemas.microsoft.com/office/drawing/2014/main" id="{F87049F6-5A62-4A14-8D72-1BF9597459D8}"/>
              </a:ext>
            </a:extLst>
          </p:cNvPr>
          <p:cNvPicPr>
            <a:picLocks noChangeAspect="1"/>
          </p:cNvPicPr>
          <p:nvPr/>
        </p:nvPicPr>
        <p:blipFill>
          <a:blip r:embed="rId3"/>
          <a:stretch>
            <a:fillRect/>
          </a:stretch>
        </p:blipFill>
        <p:spPr>
          <a:xfrm>
            <a:off x="6639335" y="1075203"/>
            <a:ext cx="4735072" cy="2131725"/>
          </a:xfrm>
          <a:prstGeom prst="rect">
            <a:avLst/>
          </a:prstGeom>
        </p:spPr>
      </p:pic>
      <p:sp>
        <p:nvSpPr>
          <p:cNvPr id="5" name="Rechteck 4">
            <a:extLst>
              <a:ext uri="{FF2B5EF4-FFF2-40B4-BE49-F238E27FC236}">
                <a16:creationId xmlns:a16="http://schemas.microsoft.com/office/drawing/2014/main" id="{7D5D0DA8-E282-464D-9513-0BFB8B3B9628}"/>
              </a:ext>
            </a:extLst>
          </p:cNvPr>
          <p:cNvSpPr/>
          <p:nvPr/>
        </p:nvSpPr>
        <p:spPr>
          <a:xfrm>
            <a:off x="7500977" y="3152001"/>
            <a:ext cx="3640997" cy="276999"/>
          </a:xfrm>
          <a:prstGeom prst="rect">
            <a:avLst/>
          </a:prstGeom>
        </p:spPr>
        <p:txBody>
          <a:bodyPr wrap="none">
            <a:spAutoFit/>
          </a:bodyPr>
          <a:lstStyle/>
          <a:p>
            <a:r>
              <a:rPr lang="de-DE" sz="1200" dirty="0"/>
              <a:t>https://cookbook.nodered.org/mqtt/connect-to-broker</a:t>
            </a:r>
          </a:p>
        </p:txBody>
      </p:sp>
      <p:pic>
        <p:nvPicPr>
          <p:cNvPr id="6" name="Grafik 5">
            <a:extLst>
              <a:ext uri="{FF2B5EF4-FFF2-40B4-BE49-F238E27FC236}">
                <a16:creationId xmlns:a16="http://schemas.microsoft.com/office/drawing/2014/main" id="{A8632A7F-B142-4FD0-99FE-E7BBC29D27F1}"/>
              </a:ext>
            </a:extLst>
          </p:cNvPr>
          <p:cNvPicPr>
            <a:picLocks noChangeAspect="1"/>
          </p:cNvPicPr>
          <p:nvPr/>
        </p:nvPicPr>
        <p:blipFill>
          <a:blip r:embed="rId4"/>
          <a:stretch>
            <a:fillRect/>
          </a:stretch>
        </p:blipFill>
        <p:spPr>
          <a:xfrm>
            <a:off x="1395595" y="3664291"/>
            <a:ext cx="4397121" cy="2339543"/>
          </a:xfrm>
          <a:prstGeom prst="rect">
            <a:avLst/>
          </a:prstGeom>
        </p:spPr>
      </p:pic>
    </p:spTree>
    <p:extLst>
      <p:ext uri="{BB962C8B-B14F-4D97-AF65-F5344CB8AC3E}">
        <p14:creationId xmlns:p14="http://schemas.microsoft.com/office/powerpoint/2010/main" val="5694750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FA5232C-913B-46EE-B813-91ED4EA203AE}"/>
              </a:ext>
            </a:extLst>
          </p:cNvPr>
          <p:cNvSpPr>
            <a:spLocks noGrp="1"/>
          </p:cNvSpPr>
          <p:nvPr>
            <p:ph idx="1"/>
          </p:nvPr>
        </p:nvSpPr>
        <p:spPr>
          <a:xfrm>
            <a:off x="377373" y="1005840"/>
            <a:ext cx="5614396" cy="5316903"/>
          </a:xfrm>
        </p:spPr>
        <p:txBody>
          <a:bodyPr>
            <a:normAutofit/>
          </a:bodyPr>
          <a:lstStyle/>
          <a:p>
            <a:r>
              <a:rPr lang="de-DE" dirty="0"/>
              <a:t>Long-standing </a:t>
            </a:r>
            <a:r>
              <a:rPr lang="de-DE" dirty="0" err="1"/>
              <a:t>guideline</a:t>
            </a:r>
            <a:r>
              <a:rPr lang="de-DE" dirty="0"/>
              <a:t>: FIPA ACL</a:t>
            </a:r>
          </a:p>
          <a:p>
            <a:pPr lvl="1"/>
            <a:r>
              <a:rPr lang="de-DE" dirty="0" err="1">
                <a:sym typeface="Wingdings" panose="05000000000000000000" pitchFamily="2" charset="2"/>
              </a:rPr>
              <a:t>Conversation</a:t>
            </a:r>
            <a:r>
              <a:rPr lang="de-DE" dirty="0">
                <a:sym typeface="Wingdings" panose="05000000000000000000" pitchFamily="2" charset="2"/>
              </a:rPr>
              <a:t> </a:t>
            </a:r>
            <a:r>
              <a:rPr lang="de-DE" dirty="0" err="1">
                <a:sym typeface="Wingdings" panose="05000000000000000000" pitchFamily="2" charset="2"/>
              </a:rPr>
              <a:t>ids</a:t>
            </a:r>
            <a:endParaRPr lang="de-DE" dirty="0">
              <a:sym typeface="Wingdings" panose="05000000000000000000" pitchFamily="2" charset="2"/>
            </a:endParaRPr>
          </a:p>
          <a:p>
            <a:pPr lvl="1"/>
            <a:r>
              <a:rPr lang="de-DE" dirty="0">
                <a:sym typeface="Wingdings" panose="05000000000000000000" pitchFamily="2" charset="2"/>
              </a:rPr>
              <a:t>Performatives</a:t>
            </a:r>
          </a:p>
          <a:p>
            <a:pPr lvl="1"/>
            <a:r>
              <a:rPr lang="de-DE" dirty="0">
                <a:sym typeface="Wingdings" panose="05000000000000000000" pitchFamily="2" charset="2"/>
              </a:rPr>
              <a:t>Content </a:t>
            </a:r>
            <a:r>
              <a:rPr lang="de-DE" dirty="0" err="1">
                <a:sym typeface="Wingdings" panose="05000000000000000000" pitchFamily="2" charset="2"/>
              </a:rPr>
              <a:t>language</a:t>
            </a:r>
            <a:endParaRPr lang="de-DE" dirty="0">
              <a:sym typeface="Wingdings" panose="05000000000000000000" pitchFamily="2" charset="2"/>
            </a:endParaRPr>
          </a:p>
          <a:p>
            <a:endParaRPr lang="de-DE" dirty="0">
              <a:sym typeface="Wingdings" panose="05000000000000000000" pitchFamily="2" charset="2"/>
            </a:endParaRPr>
          </a:p>
          <a:p>
            <a:endParaRPr lang="de-DE" dirty="0">
              <a:sym typeface="Wingdings" panose="05000000000000000000" pitchFamily="2" charset="2"/>
            </a:endParaRPr>
          </a:p>
          <a:p>
            <a:r>
              <a:rPr lang="de-DE" dirty="0" err="1"/>
              <a:t>However</a:t>
            </a:r>
            <a:r>
              <a:rPr lang="de-DE" dirty="0"/>
              <a:t>, </a:t>
            </a:r>
            <a:r>
              <a:rPr lang="de-DE" dirty="0" err="1"/>
              <a:t>it</a:t>
            </a:r>
            <a:r>
              <a:rPr lang="de-DE" dirty="0"/>
              <a:t> </a:t>
            </a:r>
            <a:r>
              <a:rPr lang="de-DE" dirty="0" err="1"/>
              <a:t>is</a:t>
            </a:r>
            <a:r>
              <a:rPr lang="de-DE" dirty="0"/>
              <a:t> a </a:t>
            </a:r>
            <a:r>
              <a:rPr lang="de-DE" dirty="0" err="1"/>
              <a:t>bit</a:t>
            </a:r>
            <a:r>
              <a:rPr lang="de-DE" dirty="0"/>
              <a:t> </a:t>
            </a:r>
            <a:r>
              <a:rPr lang="de-DE" dirty="0" err="1"/>
              <a:t>outdated</a:t>
            </a:r>
            <a:r>
              <a:rPr lang="de-DE" dirty="0"/>
              <a:t> and </a:t>
            </a:r>
            <a:r>
              <a:rPr lang="de-DE" dirty="0" err="1"/>
              <a:t>lacks</a:t>
            </a:r>
            <a:r>
              <a:rPr lang="de-DE" dirty="0"/>
              <a:t> support </a:t>
            </a:r>
            <a:r>
              <a:rPr lang="de-DE" dirty="0" err="1"/>
              <a:t>for</a:t>
            </a:r>
            <a:r>
              <a:rPr lang="de-DE" dirty="0"/>
              <a:t>, e.g. „</a:t>
            </a:r>
            <a:r>
              <a:rPr lang="en-US" dirty="0"/>
              <a:t>event notification at the low control level, integration with legacy systems and a combination of services and agent-based systems”</a:t>
            </a:r>
            <a:r>
              <a:rPr lang="de-DE" dirty="0"/>
              <a:t> </a:t>
            </a:r>
          </a:p>
        </p:txBody>
      </p:sp>
      <p:sp>
        <p:nvSpPr>
          <p:cNvPr id="3" name="Titel 2">
            <a:extLst>
              <a:ext uri="{FF2B5EF4-FFF2-40B4-BE49-F238E27FC236}">
                <a16:creationId xmlns:a16="http://schemas.microsoft.com/office/drawing/2014/main" id="{1A077345-7CB4-4164-802E-1826DA290089}"/>
              </a:ext>
            </a:extLst>
          </p:cNvPr>
          <p:cNvSpPr>
            <a:spLocks noGrp="1"/>
          </p:cNvSpPr>
          <p:nvPr>
            <p:ph type="title"/>
          </p:nvPr>
        </p:nvSpPr>
        <p:spPr/>
        <p:txBody>
          <a:bodyPr/>
          <a:lstStyle/>
          <a:p>
            <a:r>
              <a:rPr lang="de-DE" dirty="0" err="1"/>
              <a:t>Structuring</a:t>
            </a:r>
            <a:r>
              <a:rPr lang="de-DE" dirty="0"/>
              <a:t> Messages</a:t>
            </a:r>
          </a:p>
        </p:txBody>
      </p:sp>
      <p:pic>
        <p:nvPicPr>
          <p:cNvPr id="4" name="Grafik 3">
            <a:extLst>
              <a:ext uri="{FF2B5EF4-FFF2-40B4-BE49-F238E27FC236}">
                <a16:creationId xmlns:a16="http://schemas.microsoft.com/office/drawing/2014/main" id="{13D749EF-0481-49E1-B50F-A76EC9743034}"/>
              </a:ext>
            </a:extLst>
          </p:cNvPr>
          <p:cNvPicPr>
            <a:picLocks noChangeAspect="1"/>
          </p:cNvPicPr>
          <p:nvPr/>
        </p:nvPicPr>
        <p:blipFill>
          <a:blip r:embed="rId3"/>
          <a:stretch>
            <a:fillRect/>
          </a:stretch>
        </p:blipFill>
        <p:spPr>
          <a:xfrm>
            <a:off x="6096000" y="1152054"/>
            <a:ext cx="4244708" cy="2682472"/>
          </a:xfrm>
          <a:prstGeom prst="rect">
            <a:avLst/>
          </a:prstGeom>
        </p:spPr>
      </p:pic>
      <p:sp>
        <p:nvSpPr>
          <p:cNvPr id="5" name="Rechteck 4">
            <a:extLst>
              <a:ext uri="{FF2B5EF4-FFF2-40B4-BE49-F238E27FC236}">
                <a16:creationId xmlns:a16="http://schemas.microsoft.com/office/drawing/2014/main" id="{A8A85E71-DD64-41F6-9B97-C85F717D4D5F}"/>
              </a:ext>
            </a:extLst>
          </p:cNvPr>
          <p:cNvSpPr/>
          <p:nvPr/>
        </p:nvSpPr>
        <p:spPr>
          <a:xfrm>
            <a:off x="5991769" y="3918098"/>
            <a:ext cx="4067845" cy="276999"/>
          </a:xfrm>
          <a:prstGeom prst="rect">
            <a:avLst/>
          </a:prstGeom>
        </p:spPr>
        <p:txBody>
          <a:bodyPr wrap="none">
            <a:spAutoFit/>
          </a:bodyPr>
          <a:lstStyle/>
          <a:p>
            <a:r>
              <a:rPr lang="de-DE" sz="1200" dirty="0"/>
              <a:t>Source: http://www.fipa.org/specs/fipa00061/SC00061G.html</a:t>
            </a:r>
          </a:p>
        </p:txBody>
      </p:sp>
      <p:sp>
        <p:nvSpPr>
          <p:cNvPr id="6" name="Rechteck 5">
            <a:extLst>
              <a:ext uri="{FF2B5EF4-FFF2-40B4-BE49-F238E27FC236}">
                <a16:creationId xmlns:a16="http://schemas.microsoft.com/office/drawing/2014/main" id="{9988B58A-ED10-4881-B3BF-159CF3B6A90C}"/>
              </a:ext>
            </a:extLst>
          </p:cNvPr>
          <p:cNvSpPr/>
          <p:nvPr/>
        </p:nvSpPr>
        <p:spPr>
          <a:xfrm>
            <a:off x="700742" y="5466185"/>
            <a:ext cx="4679332" cy="461665"/>
          </a:xfrm>
          <a:prstGeom prst="rect">
            <a:avLst/>
          </a:prstGeom>
        </p:spPr>
        <p:txBody>
          <a:bodyPr wrap="square">
            <a:spAutoFit/>
          </a:bodyPr>
          <a:lstStyle/>
          <a:p>
            <a:r>
              <a:rPr lang="en-US" sz="1200" dirty="0">
                <a:latin typeface="Segoe UI" panose="020B0502040204020203" pitchFamily="34" charset="0"/>
              </a:rPr>
              <a:t>I. </a:t>
            </a:r>
            <a:r>
              <a:rPr lang="en-US" sz="1200" dirty="0" err="1">
                <a:latin typeface="Segoe UI" panose="020B0502040204020203" pitchFamily="34" charset="0"/>
              </a:rPr>
              <a:t>Seixas</a:t>
            </a:r>
            <a:r>
              <a:rPr lang="en-US" sz="1200" dirty="0">
                <a:latin typeface="Segoe UI" panose="020B0502040204020203" pitchFamily="34" charset="0"/>
              </a:rPr>
              <a:t> and P. </a:t>
            </a:r>
            <a:r>
              <a:rPr lang="en-US" sz="1200" dirty="0" err="1">
                <a:latin typeface="Segoe UI" panose="020B0502040204020203" pitchFamily="34" charset="0"/>
              </a:rPr>
              <a:t>Leitão</a:t>
            </a:r>
            <a:r>
              <a:rPr lang="en-US" sz="1200" dirty="0">
                <a:latin typeface="Segoe UI" panose="020B0502040204020203" pitchFamily="34" charset="0"/>
              </a:rPr>
              <a:t>, “Standards Compliance in Industrial Agents Applications,” in IEEE IECON, Nov. 2013.</a:t>
            </a:r>
          </a:p>
        </p:txBody>
      </p:sp>
    </p:spTree>
    <p:extLst>
      <p:ext uri="{BB962C8B-B14F-4D97-AF65-F5344CB8AC3E}">
        <p14:creationId xmlns:p14="http://schemas.microsoft.com/office/powerpoint/2010/main" val="253340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1A880B2-BAE9-46F1-BD5F-9CD8C46C57D3}"/>
              </a:ext>
            </a:extLst>
          </p:cNvPr>
          <p:cNvSpPr>
            <a:spLocks noGrp="1"/>
          </p:cNvSpPr>
          <p:nvPr>
            <p:ph idx="1"/>
          </p:nvPr>
        </p:nvSpPr>
        <p:spPr/>
        <p:txBody>
          <a:bodyPr>
            <a:normAutofit/>
          </a:bodyPr>
          <a:lstStyle/>
          <a:p>
            <a:r>
              <a:rPr lang="de-DE" sz="2000" dirty="0"/>
              <a:t>Case 1: Message </a:t>
            </a:r>
            <a:r>
              <a:rPr lang="de-DE" sz="2000" dirty="0" err="1"/>
              <a:t>passing</a:t>
            </a:r>
            <a:r>
              <a:rPr lang="de-DE" sz="2000" dirty="0"/>
              <a:t> and </a:t>
            </a:r>
            <a:r>
              <a:rPr lang="de-DE" sz="2000" dirty="0" err="1"/>
              <a:t>interpreting</a:t>
            </a:r>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r>
              <a:rPr lang="de-DE" sz="2000" dirty="0"/>
              <a:t>Case 2: Agent </a:t>
            </a:r>
            <a:r>
              <a:rPr lang="de-DE" sz="2000" dirty="0" err="1"/>
              <a:t>knowledge</a:t>
            </a:r>
            <a:r>
              <a:rPr lang="de-DE" sz="2000" dirty="0"/>
              <a:t> </a:t>
            </a:r>
            <a:r>
              <a:rPr lang="de-DE" sz="2000" dirty="0" err="1"/>
              <a:t>bases</a:t>
            </a:r>
            <a:r>
              <a:rPr lang="de-DE" sz="2000" dirty="0"/>
              <a:t> </a:t>
            </a:r>
          </a:p>
        </p:txBody>
      </p:sp>
      <p:sp>
        <p:nvSpPr>
          <p:cNvPr id="3" name="Titel 2">
            <a:extLst>
              <a:ext uri="{FF2B5EF4-FFF2-40B4-BE49-F238E27FC236}">
                <a16:creationId xmlns:a16="http://schemas.microsoft.com/office/drawing/2014/main" id="{FD91E63F-6634-4C18-8B09-D4005E85971F}"/>
              </a:ext>
            </a:extLst>
          </p:cNvPr>
          <p:cNvSpPr>
            <a:spLocks noGrp="1"/>
          </p:cNvSpPr>
          <p:nvPr>
            <p:ph type="title"/>
          </p:nvPr>
        </p:nvSpPr>
        <p:spPr/>
        <p:txBody>
          <a:bodyPr/>
          <a:lstStyle/>
          <a:p>
            <a:r>
              <a:rPr lang="de-DE" dirty="0" err="1"/>
              <a:t>Ontologies</a:t>
            </a:r>
            <a:r>
              <a:rPr lang="de-DE" dirty="0"/>
              <a:t> </a:t>
            </a:r>
            <a:r>
              <a:rPr lang="de-DE" dirty="0" err="1"/>
              <a:t>for</a:t>
            </a:r>
            <a:r>
              <a:rPr lang="de-DE" dirty="0"/>
              <a:t> Multi-Agent Systems</a:t>
            </a:r>
          </a:p>
        </p:txBody>
      </p:sp>
      <p:pic>
        <p:nvPicPr>
          <p:cNvPr id="4" name="Grafik 3">
            <a:extLst>
              <a:ext uri="{FF2B5EF4-FFF2-40B4-BE49-F238E27FC236}">
                <a16:creationId xmlns:a16="http://schemas.microsoft.com/office/drawing/2014/main" id="{258C0FE0-A68C-4365-AFF0-8E54B4CD66C4}"/>
              </a:ext>
            </a:extLst>
          </p:cNvPr>
          <p:cNvPicPr>
            <a:picLocks noChangeAspect="1"/>
          </p:cNvPicPr>
          <p:nvPr/>
        </p:nvPicPr>
        <p:blipFill>
          <a:blip r:embed="rId3"/>
          <a:stretch>
            <a:fillRect/>
          </a:stretch>
        </p:blipFill>
        <p:spPr>
          <a:xfrm>
            <a:off x="560218" y="1666180"/>
            <a:ext cx="5270405" cy="2135720"/>
          </a:xfrm>
          <a:prstGeom prst="rect">
            <a:avLst/>
          </a:prstGeom>
        </p:spPr>
      </p:pic>
      <p:sp>
        <p:nvSpPr>
          <p:cNvPr id="5" name="Rechteck 4">
            <a:extLst>
              <a:ext uri="{FF2B5EF4-FFF2-40B4-BE49-F238E27FC236}">
                <a16:creationId xmlns:a16="http://schemas.microsoft.com/office/drawing/2014/main" id="{0AAB40D3-78AE-4E43-B881-C17C4F43D77A}"/>
              </a:ext>
            </a:extLst>
          </p:cNvPr>
          <p:cNvSpPr/>
          <p:nvPr/>
        </p:nvSpPr>
        <p:spPr>
          <a:xfrm>
            <a:off x="527423" y="3944990"/>
            <a:ext cx="4281120" cy="461665"/>
          </a:xfrm>
          <a:prstGeom prst="rect">
            <a:avLst/>
          </a:prstGeom>
        </p:spPr>
        <p:txBody>
          <a:bodyPr wrap="square">
            <a:spAutoFit/>
          </a:bodyPr>
          <a:lstStyle/>
          <a:p>
            <a:r>
              <a:rPr lang="en-US" sz="1200" dirty="0" err="1"/>
              <a:t>Bellifemine</a:t>
            </a:r>
            <a:r>
              <a:rPr lang="en-US" sz="1200" dirty="0"/>
              <a:t>, F. L., </a:t>
            </a:r>
            <a:r>
              <a:rPr lang="en-US" sz="1200" dirty="0" err="1"/>
              <a:t>Caire</a:t>
            </a:r>
            <a:r>
              <a:rPr lang="en-US" sz="1200" dirty="0"/>
              <a:t>, G., &amp; Greenwood, D. (2007). </a:t>
            </a:r>
            <a:r>
              <a:rPr lang="en-US" sz="1200" i="1" dirty="0"/>
              <a:t>Developing multi-agent systems with JADE</a:t>
            </a:r>
            <a:r>
              <a:rPr lang="en-US" sz="1200" dirty="0"/>
              <a:t>. John Wiley &amp; Sons.</a:t>
            </a:r>
          </a:p>
        </p:txBody>
      </p:sp>
      <p:grpSp>
        <p:nvGrpSpPr>
          <p:cNvPr id="19" name="Gruppieren 18">
            <a:extLst>
              <a:ext uri="{FF2B5EF4-FFF2-40B4-BE49-F238E27FC236}">
                <a16:creationId xmlns:a16="http://schemas.microsoft.com/office/drawing/2014/main" id="{F96DEBE8-5AB7-41C3-96BA-A04515A68622}"/>
              </a:ext>
            </a:extLst>
          </p:cNvPr>
          <p:cNvGrpSpPr>
            <a:grpSpLocks noChangeAspect="1"/>
          </p:cNvGrpSpPr>
          <p:nvPr/>
        </p:nvGrpSpPr>
        <p:grpSpPr>
          <a:xfrm>
            <a:off x="6662503" y="1711985"/>
            <a:ext cx="4262391" cy="3940695"/>
            <a:chOff x="5319307" y="1012023"/>
            <a:chExt cx="6022736" cy="5568180"/>
          </a:xfrm>
        </p:grpSpPr>
        <p:sp>
          <p:nvSpPr>
            <p:cNvPr id="6" name="Rechteck: abgerundete Ecken 5">
              <a:extLst>
                <a:ext uri="{FF2B5EF4-FFF2-40B4-BE49-F238E27FC236}">
                  <a16:creationId xmlns:a16="http://schemas.microsoft.com/office/drawing/2014/main" id="{48472491-2972-48C5-AADB-581FB98D997D}"/>
                </a:ext>
              </a:extLst>
            </p:cNvPr>
            <p:cNvSpPr/>
            <p:nvPr/>
          </p:nvSpPr>
          <p:spPr>
            <a:xfrm>
              <a:off x="5319307" y="1698712"/>
              <a:ext cx="3257550" cy="1885950"/>
            </a:xfrm>
            <a:prstGeom prst="roundRect">
              <a:avLst/>
            </a:prstGeom>
            <a:solidFill>
              <a:srgbClr val="DADADA"/>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p:txBody>
        </p:sp>
        <p:sp>
          <p:nvSpPr>
            <p:cNvPr id="7" name="Rechteck: abgerundete Ecken 6">
              <a:extLst>
                <a:ext uri="{FF2B5EF4-FFF2-40B4-BE49-F238E27FC236}">
                  <a16:creationId xmlns:a16="http://schemas.microsoft.com/office/drawing/2014/main" id="{425AD910-EFE2-401D-B955-E1AAFF6E6899}"/>
                </a:ext>
              </a:extLst>
            </p:cNvPr>
            <p:cNvSpPr/>
            <p:nvPr/>
          </p:nvSpPr>
          <p:spPr>
            <a:xfrm>
              <a:off x="6847158" y="1012023"/>
              <a:ext cx="2153286" cy="1207503"/>
            </a:xfrm>
            <a:prstGeom prst="roundRect">
              <a:avLst/>
            </a:prstGeom>
            <a:solidFill>
              <a:srgbClr val="DADADA"/>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bg2">
                      <a:lumMod val="25000"/>
                    </a:schemeClr>
                  </a:solidFill>
                </a:rPr>
                <a:t>JADE</a:t>
              </a:r>
            </a:p>
          </p:txBody>
        </p:sp>
        <p:sp>
          <p:nvSpPr>
            <p:cNvPr id="8" name="Textfeld 7">
              <a:extLst>
                <a:ext uri="{FF2B5EF4-FFF2-40B4-BE49-F238E27FC236}">
                  <a16:creationId xmlns:a16="http://schemas.microsoft.com/office/drawing/2014/main" id="{67C3D697-84B6-4126-B2B6-95059B55CD47}"/>
                </a:ext>
              </a:extLst>
            </p:cNvPr>
            <p:cNvSpPr txBox="1"/>
            <p:nvPr/>
          </p:nvSpPr>
          <p:spPr>
            <a:xfrm>
              <a:off x="5787448" y="2457020"/>
              <a:ext cx="642001" cy="391398"/>
            </a:xfrm>
            <a:prstGeom prst="rect">
              <a:avLst/>
            </a:prstGeom>
            <a:noFill/>
          </p:spPr>
          <p:txBody>
            <a:bodyPr wrap="none" rtlCol="0">
              <a:spAutoFit/>
            </a:bodyPr>
            <a:lstStyle/>
            <a:p>
              <a:r>
                <a:rPr lang="de-DE" sz="1200" b="1" dirty="0">
                  <a:solidFill>
                    <a:schemeClr val="bg2">
                      <a:lumMod val="25000"/>
                    </a:schemeClr>
                  </a:solidFill>
                </a:rPr>
                <a:t>Java</a:t>
              </a:r>
            </a:p>
          </p:txBody>
        </p:sp>
        <p:sp>
          <p:nvSpPr>
            <p:cNvPr id="9" name="Rechteck: abgerundete Ecken 8">
              <a:extLst>
                <a:ext uri="{FF2B5EF4-FFF2-40B4-BE49-F238E27FC236}">
                  <a16:creationId xmlns:a16="http://schemas.microsoft.com/office/drawing/2014/main" id="{E20BBBA6-1A36-46DD-B9E9-9E90E4F8B080}"/>
                </a:ext>
              </a:extLst>
            </p:cNvPr>
            <p:cNvSpPr/>
            <p:nvPr/>
          </p:nvSpPr>
          <p:spPr>
            <a:xfrm>
              <a:off x="6847158" y="2798911"/>
              <a:ext cx="2153286" cy="1207503"/>
            </a:xfrm>
            <a:prstGeom prst="roundRect">
              <a:avLst/>
            </a:prstGeom>
            <a:solidFill>
              <a:srgbClr val="DADADA"/>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bg2">
                      <a:lumMod val="25000"/>
                    </a:schemeClr>
                  </a:solidFill>
                </a:rPr>
                <a:t>Jena</a:t>
              </a:r>
            </a:p>
          </p:txBody>
        </p:sp>
        <p:sp>
          <p:nvSpPr>
            <p:cNvPr id="10" name="Rechteck: abgerundete Ecken 9">
              <a:extLst>
                <a:ext uri="{FF2B5EF4-FFF2-40B4-BE49-F238E27FC236}">
                  <a16:creationId xmlns:a16="http://schemas.microsoft.com/office/drawing/2014/main" id="{D10674C5-7C06-4B2B-B9C9-EB5769157E9A}"/>
                </a:ext>
              </a:extLst>
            </p:cNvPr>
            <p:cNvSpPr/>
            <p:nvPr/>
          </p:nvSpPr>
          <p:spPr>
            <a:xfrm>
              <a:off x="6582681" y="5132002"/>
              <a:ext cx="2682240" cy="1310640"/>
            </a:xfrm>
            <a:prstGeom prst="roundRect">
              <a:avLst/>
            </a:prstGeom>
            <a:solidFill>
              <a:srgbClr val="DADADA"/>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bg2">
                      <a:lumMod val="25000"/>
                    </a:schemeClr>
                  </a:solidFill>
                </a:rPr>
                <a:t>Protégé</a:t>
              </a:r>
            </a:p>
          </p:txBody>
        </p:sp>
        <p:sp>
          <p:nvSpPr>
            <p:cNvPr id="11" name="Textfeld 10">
              <a:extLst>
                <a:ext uri="{FF2B5EF4-FFF2-40B4-BE49-F238E27FC236}">
                  <a16:creationId xmlns:a16="http://schemas.microsoft.com/office/drawing/2014/main" id="{42FDF9DE-FF2C-43EE-9393-1E7002245DBE}"/>
                </a:ext>
              </a:extLst>
            </p:cNvPr>
            <p:cNvSpPr txBox="1"/>
            <p:nvPr/>
          </p:nvSpPr>
          <p:spPr>
            <a:xfrm>
              <a:off x="9763715" y="6164336"/>
              <a:ext cx="786421" cy="391398"/>
            </a:xfrm>
            <a:prstGeom prst="rect">
              <a:avLst/>
            </a:prstGeom>
            <a:noFill/>
          </p:spPr>
          <p:txBody>
            <a:bodyPr wrap="none" rtlCol="0">
              <a:spAutoFit/>
            </a:bodyPr>
            <a:lstStyle/>
            <a:p>
              <a:r>
                <a:rPr lang="de-DE" sz="1200" dirty="0"/>
                <a:t>Rules </a:t>
              </a:r>
            </a:p>
          </p:txBody>
        </p:sp>
        <p:cxnSp>
          <p:nvCxnSpPr>
            <p:cNvPr id="12" name="Gerade Verbindung mit Pfeil 11">
              <a:extLst>
                <a:ext uri="{FF2B5EF4-FFF2-40B4-BE49-F238E27FC236}">
                  <a16:creationId xmlns:a16="http://schemas.microsoft.com/office/drawing/2014/main" id="{DAFFDCF1-02EA-4FD8-BFB6-A8B069E0C35A}"/>
                </a:ext>
              </a:extLst>
            </p:cNvPr>
            <p:cNvCxnSpPr>
              <a:cxnSpLocks/>
              <a:stCxn id="9" idx="2"/>
              <a:endCxn id="10" idx="0"/>
            </p:cNvCxnSpPr>
            <p:nvPr/>
          </p:nvCxnSpPr>
          <p:spPr>
            <a:xfrm>
              <a:off x="7923801" y="4006414"/>
              <a:ext cx="0" cy="1125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BDBF394C-0FAB-4CA2-972D-A9F19DC33195}"/>
                </a:ext>
              </a:extLst>
            </p:cNvPr>
            <p:cNvSpPr txBox="1"/>
            <p:nvPr/>
          </p:nvSpPr>
          <p:spPr>
            <a:xfrm>
              <a:off x="7923801" y="4262632"/>
              <a:ext cx="2278828" cy="652330"/>
            </a:xfrm>
            <a:prstGeom prst="rect">
              <a:avLst/>
            </a:prstGeom>
            <a:noFill/>
          </p:spPr>
          <p:txBody>
            <a:bodyPr wrap="square" rtlCol="0">
              <a:spAutoFit/>
            </a:bodyPr>
            <a:lstStyle/>
            <a:p>
              <a:r>
                <a:rPr lang="de-DE" sz="1200" dirty="0" err="1"/>
                <a:t>Ontology</a:t>
              </a:r>
              <a:r>
                <a:rPr lang="de-DE" sz="1200" dirty="0"/>
                <a:t> </a:t>
              </a:r>
              <a:r>
                <a:rPr lang="de-DE" sz="1200" dirty="0" err="1"/>
                <a:t>imports</a:t>
              </a:r>
              <a:r>
                <a:rPr lang="de-DE" sz="1200" dirty="0"/>
                <a:t> in</a:t>
              </a:r>
            </a:p>
            <a:p>
              <a:r>
                <a:rPr lang="de-DE" sz="1200" dirty="0"/>
                <a:t>RDF/XML </a:t>
              </a:r>
              <a:r>
                <a:rPr lang="de-DE" sz="1200" dirty="0" err="1"/>
                <a:t>format</a:t>
              </a:r>
              <a:endParaRPr lang="de-DE" sz="1200" dirty="0"/>
            </a:p>
          </p:txBody>
        </p:sp>
        <p:cxnSp>
          <p:nvCxnSpPr>
            <p:cNvPr id="14" name="Verbinder: gewinkelt 13">
              <a:extLst>
                <a:ext uri="{FF2B5EF4-FFF2-40B4-BE49-F238E27FC236}">
                  <a16:creationId xmlns:a16="http://schemas.microsoft.com/office/drawing/2014/main" id="{8B8B5EA1-188F-4A46-BF53-DA8C31C49547}"/>
                </a:ext>
              </a:extLst>
            </p:cNvPr>
            <p:cNvCxnSpPr>
              <a:cxnSpLocks/>
              <a:stCxn id="9" idx="3"/>
              <a:endCxn id="9" idx="0"/>
            </p:cNvCxnSpPr>
            <p:nvPr/>
          </p:nvCxnSpPr>
          <p:spPr>
            <a:xfrm flipH="1" flipV="1">
              <a:off x="7923801" y="2798911"/>
              <a:ext cx="1076643" cy="603752"/>
            </a:xfrm>
            <a:prstGeom prst="bentConnector4">
              <a:avLst>
                <a:gd name="adj1" fmla="val -21233"/>
                <a:gd name="adj2" fmla="val 13786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95543368-4685-48BA-888C-4A435382481A}"/>
                </a:ext>
              </a:extLst>
            </p:cNvPr>
            <p:cNvSpPr txBox="1"/>
            <p:nvPr/>
          </p:nvSpPr>
          <p:spPr>
            <a:xfrm>
              <a:off x="9213488" y="2543010"/>
              <a:ext cx="1336648" cy="913262"/>
            </a:xfrm>
            <a:prstGeom prst="rect">
              <a:avLst/>
            </a:prstGeom>
            <a:noFill/>
          </p:spPr>
          <p:txBody>
            <a:bodyPr wrap="square" rtlCol="0">
              <a:spAutoFit/>
            </a:bodyPr>
            <a:lstStyle/>
            <a:p>
              <a:pPr algn="ctr"/>
              <a:r>
                <a:rPr lang="de-DE" sz="1200" dirty="0" err="1"/>
                <a:t>Queries</a:t>
              </a:r>
              <a:r>
                <a:rPr lang="de-DE" sz="1200" dirty="0"/>
                <a:t> </a:t>
              </a:r>
              <a:r>
                <a:rPr lang="de-DE" sz="1200" dirty="0" err="1"/>
                <a:t>with</a:t>
              </a:r>
              <a:endParaRPr lang="de-DE" sz="1200" dirty="0"/>
            </a:p>
            <a:p>
              <a:pPr algn="ctr"/>
              <a:r>
                <a:rPr lang="de-DE" sz="1200" b="1" dirty="0"/>
                <a:t>SPARQL</a:t>
              </a:r>
            </a:p>
          </p:txBody>
        </p:sp>
        <p:sp>
          <p:nvSpPr>
            <p:cNvPr id="16" name="Textfeld 15">
              <a:extLst>
                <a:ext uri="{FF2B5EF4-FFF2-40B4-BE49-F238E27FC236}">
                  <a16:creationId xmlns:a16="http://schemas.microsoft.com/office/drawing/2014/main" id="{32F0EA70-15C4-48ED-81E9-15ABC3AE838E}"/>
                </a:ext>
              </a:extLst>
            </p:cNvPr>
            <p:cNvSpPr txBox="1"/>
            <p:nvPr/>
          </p:nvSpPr>
          <p:spPr>
            <a:xfrm>
              <a:off x="9063215" y="1141296"/>
              <a:ext cx="2278828" cy="391398"/>
            </a:xfrm>
            <a:prstGeom prst="rect">
              <a:avLst/>
            </a:prstGeom>
            <a:noFill/>
          </p:spPr>
          <p:txBody>
            <a:bodyPr wrap="square" rtlCol="0">
              <a:spAutoFit/>
            </a:bodyPr>
            <a:lstStyle/>
            <a:p>
              <a:r>
                <a:rPr lang="de-DE" sz="1200" dirty="0" err="1"/>
                <a:t>Runtime</a:t>
              </a:r>
              <a:r>
                <a:rPr lang="de-DE" sz="1200" dirty="0"/>
                <a:t> Environment</a:t>
              </a:r>
            </a:p>
          </p:txBody>
        </p:sp>
        <p:sp>
          <p:nvSpPr>
            <p:cNvPr id="17" name="Rechteck: abgerundete Ecken 16">
              <a:extLst>
                <a:ext uri="{FF2B5EF4-FFF2-40B4-BE49-F238E27FC236}">
                  <a16:creationId xmlns:a16="http://schemas.microsoft.com/office/drawing/2014/main" id="{22DC2E7D-A268-41D5-B5D2-89E5A029ECD8}"/>
                </a:ext>
              </a:extLst>
            </p:cNvPr>
            <p:cNvSpPr/>
            <p:nvPr/>
          </p:nvSpPr>
          <p:spPr>
            <a:xfrm>
              <a:off x="8415928" y="3596409"/>
              <a:ext cx="1262490" cy="518842"/>
            </a:xfrm>
            <a:prstGeom prst="roundRect">
              <a:avLst/>
            </a:prstGeom>
            <a:solidFill>
              <a:srgbClr val="DADADA"/>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bg2">
                      <a:lumMod val="25000"/>
                    </a:schemeClr>
                  </a:solidFill>
                </a:rPr>
                <a:t>SPARQL</a:t>
              </a:r>
            </a:p>
          </p:txBody>
        </p:sp>
        <p:sp>
          <p:nvSpPr>
            <p:cNvPr id="18" name="Rechteck: abgerundete Ecken 17">
              <a:extLst>
                <a:ext uri="{FF2B5EF4-FFF2-40B4-BE49-F238E27FC236}">
                  <a16:creationId xmlns:a16="http://schemas.microsoft.com/office/drawing/2014/main" id="{027E3C40-59DF-484B-857B-03A62041D0DC}"/>
                </a:ext>
              </a:extLst>
            </p:cNvPr>
            <p:cNvSpPr/>
            <p:nvPr/>
          </p:nvSpPr>
          <p:spPr>
            <a:xfrm>
              <a:off x="8462122" y="6061361"/>
              <a:ext cx="1262490" cy="518842"/>
            </a:xfrm>
            <a:prstGeom prst="roundRect">
              <a:avLst/>
            </a:prstGeom>
            <a:solidFill>
              <a:srgbClr val="DADADA"/>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bg2">
                      <a:lumMod val="25000"/>
                    </a:schemeClr>
                  </a:solidFill>
                </a:rPr>
                <a:t>SHACL</a:t>
              </a:r>
            </a:p>
          </p:txBody>
        </p:sp>
      </p:grpSp>
    </p:spTree>
    <p:extLst>
      <p:ext uri="{BB962C8B-B14F-4D97-AF65-F5344CB8AC3E}">
        <p14:creationId xmlns:p14="http://schemas.microsoft.com/office/powerpoint/2010/main" val="160396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F578CE1-23B2-4B86-A088-6CE03DAD2E35}"/>
              </a:ext>
            </a:extLst>
          </p:cNvPr>
          <p:cNvSpPr>
            <a:spLocks noGrp="1"/>
          </p:cNvSpPr>
          <p:nvPr>
            <p:ph idx="1"/>
          </p:nvPr>
        </p:nvSpPr>
        <p:spPr>
          <a:xfrm>
            <a:off x="377373" y="1005840"/>
            <a:ext cx="11405656" cy="696683"/>
          </a:xfrm>
        </p:spPr>
        <p:txBody>
          <a:bodyPr>
            <a:normAutofit/>
          </a:bodyPr>
          <a:lstStyle/>
          <a:p>
            <a:r>
              <a:rPr lang="de-DE" sz="2000" dirty="0"/>
              <a:t>Capability and Skill-</a:t>
            </a:r>
            <a:r>
              <a:rPr lang="de-DE" sz="2000" dirty="0" err="1"/>
              <a:t>based</a:t>
            </a:r>
            <a:r>
              <a:rPr lang="de-DE" sz="2000" dirty="0"/>
              <a:t> Engineering</a:t>
            </a:r>
          </a:p>
        </p:txBody>
      </p:sp>
      <p:sp>
        <p:nvSpPr>
          <p:cNvPr id="3" name="Titel 2">
            <a:extLst>
              <a:ext uri="{FF2B5EF4-FFF2-40B4-BE49-F238E27FC236}">
                <a16:creationId xmlns:a16="http://schemas.microsoft.com/office/drawing/2014/main" id="{6588E007-38BC-466A-9162-FCA11B0F159A}"/>
              </a:ext>
            </a:extLst>
          </p:cNvPr>
          <p:cNvSpPr>
            <a:spLocks noGrp="1"/>
          </p:cNvSpPr>
          <p:nvPr>
            <p:ph type="title"/>
          </p:nvPr>
        </p:nvSpPr>
        <p:spPr/>
        <p:txBody>
          <a:bodyPr/>
          <a:lstStyle/>
          <a:p>
            <a:r>
              <a:rPr lang="de-DE" dirty="0" err="1"/>
              <a:t>Scope</a:t>
            </a:r>
            <a:r>
              <a:rPr lang="de-DE" dirty="0"/>
              <a:t> </a:t>
            </a:r>
            <a:r>
              <a:rPr lang="de-DE" dirty="0" err="1"/>
              <a:t>of</a:t>
            </a:r>
            <a:r>
              <a:rPr lang="de-DE" dirty="0"/>
              <a:t> </a:t>
            </a:r>
            <a:r>
              <a:rPr lang="de-DE" dirty="0" err="1"/>
              <a:t>the</a:t>
            </a:r>
            <a:r>
              <a:rPr lang="de-DE" dirty="0"/>
              <a:t> Workshop</a:t>
            </a:r>
          </a:p>
        </p:txBody>
      </p:sp>
      <p:sp>
        <p:nvSpPr>
          <p:cNvPr id="12" name="Rechteck 11">
            <a:extLst>
              <a:ext uri="{FF2B5EF4-FFF2-40B4-BE49-F238E27FC236}">
                <a16:creationId xmlns:a16="http://schemas.microsoft.com/office/drawing/2014/main" id="{9C141061-3C1E-4299-B41F-A588EF2BB8AB}"/>
              </a:ext>
            </a:extLst>
          </p:cNvPr>
          <p:cNvSpPr/>
          <p:nvPr/>
        </p:nvSpPr>
        <p:spPr>
          <a:xfrm>
            <a:off x="1141317" y="1918858"/>
            <a:ext cx="1924834" cy="400110"/>
          </a:xfrm>
          <a:prstGeom prst="rect">
            <a:avLst/>
          </a:prstGeom>
        </p:spPr>
        <p:txBody>
          <a:bodyPr wrap="square">
            <a:spAutoFit/>
          </a:bodyPr>
          <a:lstStyle/>
          <a:p>
            <a:r>
              <a:rPr lang="en-US" sz="2000" dirty="0"/>
              <a:t>Plug &amp; Produce</a:t>
            </a:r>
            <a:endParaRPr lang="de-DE" sz="2000" dirty="0"/>
          </a:p>
        </p:txBody>
      </p:sp>
      <p:sp>
        <p:nvSpPr>
          <p:cNvPr id="13" name="Rechteck 12">
            <a:extLst>
              <a:ext uri="{FF2B5EF4-FFF2-40B4-BE49-F238E27FC236}">
                <a16:creationId xmlns:a16="http://schemas.microsoft.com/office/drawing/2014/main" id="{22D337A5-4752-42DC-9A13-4205D3667564}"/>
              </a:ext>
            </a:extLst>
          </p:cNvPr>
          <p:cNvSpPr/>
          <p:nvPr/>
        </p:nvSpPr>
        <p:spPr>
          <a:xfrm>
            <a:off x="599337" y="3424258"/>
            <a:ext cx="2109976" cy="400110"/>
          </a:xfrm>
          <a:prstGeom prst="rect">
            <a:avLst/>
          </a:prstGeom>
        </p:spPr>
        <p:txBody>
          <a:bodyPr wrap="square">
            <a:spAutoFit/>
          </a:bodyPr>
          <a:lstStyle/>
          <a:p>
            <a:r>
              <a:rPr lang="en-US" sz="2000" dirty="0"/>
              <a:t>Adaptation</a:t>
            </a:r>
            <a:endParaRPr lang="de-DE" sz="2000" dirty="0"/>
          </a:p>
        </p:txBody>
      </p:sp>
      <p:sp>
        <p:nvSpPr>
          <p:cNvPr id="14" name="Rechteck 13">
            <a:extLst>
              <a:ext uri="{FF2B5EF4-FFF2-40B4-BE49-F238E27FC236}">
                <a16:creationId xmlns:a16="http://schemas.microsoft.com/office/drawing/2014/main" id="{591BB390-A45E-497C-8931-DAD074B12D0E}"/>
              </a:ext>
            </a:extLst>
          </p:cNvPr>
          <p:cNvSpPr/>
          <p:nvPr/>
        </p:nvSpPr>
        <p:spPr>
          <a:xfrm>
            <a:off x="3383371" y="5038545"/>
            <a:ext cx="2544430" cy="400110"/>
          </a:xfrm>
          <a:prstGeom prst="rect">
            <a:avLst/>
          </a:prstGeom>
        </p:spPr>
        <p:txBody>
          <a:bodyPr wrap="square">
            <a:spAutoFit/>
          </a:bodyPr>
          <a:lstStyle/>
          <a:p>
            <a:r>
              <a:rPr lang="en-US" sz="2000" dirty="0"/>
              <a:t>Production Planning</a:t>
            </a:r>
            <a:endParaRPr lang="de-DE" sz="2000" dirty="0"/>
          </a:p>
        </p:txBody>
      </p:sp>
      <p:pic>
        <p:nvPicPr>
          <p:cNvPr id="4" name="Grafik 3">
            <a:extLst>
              <a:ext uri="{FF2B5EF4-FFF2-40B4-BE49-F238E27FC236}">
                <a16:creationId xmlns:a16="http://schemas.microsoft.com/office/drawing/2014/main" id="{422B333A-96D0-47AC-801E-83F2DFAA3951}"/>
              </a:ext>
            </a:extLst>
          </p:cNvPr>
          <p:cNvPicPr>
            <a:picLocks noChangeAspect="1"/>
          </p:cNvPicPr>
          <p:nvPr/>
        </p:nvPicPr>
        <p:blipFill>
          <a:blip r:embed="rId3"/>
          <a:stretch>
            <a:fillRect/>
          </a:stretch>
        </p:blipFill>
        <p:spPr>
          <a:xfrm>
            <a:off x="7514086" y="1739929"/>
            <a:ext cx="4054191" cy="3337849"/>
          </a:xfrm>
          <a:prstGeom prst="rect">
            <a:avLst/>
          </a:prstGeom>
        </p:spPr>
      </p:pic>
      <p:sp>
        <p:nvSpPr>
          <p:cNvPr id="5" name="Rechteck 4">
            <a:extLst>
              <a:ext uri="{FF2B5EF4-FFF2-40B4-BE49-F238E27FC236}">
                <a16:creationId xmlns:a16="http://schemas.microsoft.com/office/drawing/2014/main" id="{824585AE-FE81-49FA-8A48-90651B5B5364}"/>
              </a:ext>
            </a:extLst>
          </p:cNvPr>
          <p:cNvSpPr/>
          <p:nvPr/>
        </p:nvSpPr>
        <p:spPr>
          <a:xfrm>
            <a:off x="7237863" y="5077778"/>
            <a:ext cx="4662985" cy="461665"/>
          </a:xfrm>
          <a:prstGeom prst="rect">
            <a:avLst/>
          </a:prstGeom>
        </p:spPr>
        <p:txBody>
          <a:bodyPr wrap="square">
            <a:spAutoFit/>
          </a:bodyPr>
          <a:lstStyle/>
          <a:p>
            <a:r>
              <a:rPr lang="en-US" sz="1200" dirty="0" err="1"/>
              <a:t>Köcher</a:t>
            </a:r>
            <a:r>
              <a:rPr lang="en-US" sz="1200" dirty="0"/>
              <a:t>, </a:t>
            </a:r>
            <a:r>
              <a:rPr lang="en-US" sz="1200" dirty="0" err="1"/>
              <a:t>Aljosha</a:t>
            </a:r>
            <a:r>
              <a:rPr lang="en-US" sz="1200" dirty="0"/>
              <a:t>, et al. "A formal capability and skill model for use in plug and produce scenarios." </a:t>
            </a:r>
            <a:r>
              <a:rPr lang="en-US" sz="1200" i="1" dirty="0"/>
              <a:t>2020 25th IEEE ETFA</a:t>
            </a:r>
            <a:r>
              <a:rPr lang="en-US" sz="1200" dirty="0"/>
              <a:t>. Vol. 1. IEEE, 2020</a:t>
            </a:r>
            <a:endParaRPr lang="de-DE" sz="1200" dirty="0"/>
          </a:p>
        </p:txBody>
      </p:sp>
      <p:sp>
        <p:nvSpPr>
          <p:cNvPr id="15" name="Rechteck 14">
            <a:extLst>
              <a:ext uri="{FF2B5EF4-FFF2-40B4-BE49-F238E27FC236}">
                <a16:creationId xmlns:a16="http://schemas.microsoft.com/office/drawing/2014/main" id="{A266EFCB-6090-43C6-AE2E-ED6BB0A89B76}"/>
              </a:ext>
            </a:extLst>
          </p:cNvPr>
          <p:cNvSpPr/>
          <p:nvPr/>
        </p:nvSpPr>
        <p:spPr>
          <a:xfrm>
            <a:off x="1951334" y="2710042"/>
            <a:ext cx="4582309" cy="400110"/>
          </a:xfrm>
          <a:prstGeom prst="rect">
            <a:avLst/>
          </a:prstGeom>
        </p:spPr>
        <p:txBody>
          <a:bodyPr wrap="square">
            <a:spAutoFit/>
          </a:bodyPr>
          <a:lstStyle/>
          <a:p>
            <a:r>
              <a:rPr lang="en-US" sz="2000" dirty="0"/>
              <a:t>Formal description of machine functions</a:t>
            </a:r>
            <a:endParaRPr lang="de-DE" sz="2000" dirty="0"/>
          </a:p>
        </p:txBody>
      </p:sp>
      <p:sp>
        <p:nvSpPr>
          <p:cNvPr id="10" name="Rechteck 9">
            <a:extLst>
              <a:ext uri="{FF2B5EF4-FFF2-40B4-BE49-F238E27FC236}">
                <a16:creationId xmlns:a16="http://schemas.microsoft.com/office/drawing/2014/main" id="{DFE50C3B-35DD-0FFF-C576-54D8DBC337FB}"/>
              </a:ext>
            </a:extLst>
          </p:cNvPr>
          <p:cNvSpPr/>
          <p:nvPr/>
        </p:nvSpPr>
        <p:spPr>
          <a:xfrm>
            <a:off x="831519" y="5452050"/>
            <a:ext cx="2544430" cy="400110"/>
          </a:xfrm>
          <a:prstGeom prst="rect">
            <a:avLst/>
          </a:prstGeom>
        </p:spPr>
        <p:txBody>
          <a:bodyPr wrap="square">
            <a:spAutoFit/>
          </a:bodyPr>
          <a:lstStyle/>
          <a:p>
            <a:r>
              <a:rPr lang="en-US" sz="2000" dirty="0"/>
              <a:t>Reconfiguration</a:t>
            </a:r>
            <a:endParaRPr lang="de-DE" sz="2000" dirty="0"/>
          </a:p>
        </p:txBody>
      </p:sp>
      <p:sp>
        <p:nvSpPr>
          <p:cNvPr id="11" name="Rechteck 10">
            <a:extLst>
              <a:ext uri="{FF2B5EF4-FFF2-40B4-BE49-F238E27FC236}">
                <a16:creationId xmlns:a16="http://schemas.microsoft.com/office/drawing/2014/main" id="{BDCD5C4D-9721-780F-7CA1-FFA0E52B3665}"/>
              </a:ext>
            </a:extLst>
          </p:cNvPr>
          <p:cNvSpPr/>
          <p:nvPr/>
        </p:nvSpPr>
        <p:spPr>
          <a:xfrm>
            <a:off x="2833117" y="3824368"/>
            <a:ext cx="4091882" cy="707886"/>
          </a:xfrm>
          <a:prstGeom prst="rect">
            <a:avLst/>
          </a:prstGeom>
        </p:spPr>
        <p:txBody>
          <a:bodyPr wrap="square">
            <a:spAutoFit/>
          </a:bodyPr>
          <a:lstStyle/>
          <a:p>
            <a:r>
              <a:rPr lang="en-US" sz="2000" dirty="0"/>
              <a:t>Unifying model over different execution technologies</a:t>
            </a:r>
            <a:endParaRPr lang="de-DE" sz="2000" dirty="0"/>
          </a:p>
        </p:txBody>
      </p:sp>
    </p:spTree>
    <p:extLst>
      <p:ext uri="{BB962C8B-B14F-4D97-AF65-F5344CB8AC3E}">
        <p14:creationId xmlns:p14="http://schemas.microsoft.com/office/powerpoint/2010/main" val="8954066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Freihandform: Form 96">
            <a:extLst>
              <a:ext uri="{FF2B5EF4-FFF2-40B4-BE49-F238E27FC236}">
                <a16:creationId xmlns:a16="http://schemas.microsoft.com/office/drawing/2014/main" id="{DB07ED3C-640F-760A-6EBA-4F7384F1A6D8}"/>
              </a:ext>
            </a:extLst>
          </p:cNvPr>
          <p:cNvSpPr/>
          <p:nvPr/>
        </p:nvSpPr>
        <p:spPr>
          <a:xfrm>
            <a:off x="8457026" y="4351833"/>
            <a:ext cx="3510993" cy="2117353"/>
          </a:xfrm>
          <a:custGeom>
            <a:avLst/>
            <a:gdLst>
              <a:gd name="connsiteX0" fmla="*/ 2678305 w 5221026"/>
              <a:gd name="connsiteY0" fmla="*/ 19750 h 2099986"/>
              <a:gd name="connsiteX1" fmla="*/ 1258067 w 5221026"/>
              <a:gd name="connsiteY1" fmla="*/ 19750 h 2099986"/>
              <a:gd name="connsiteX2" fmla="*/ 42109 w 5221026"/>
              <a:gd name="connsiteY2" fmla="*/ 214304 h 2099986"/>
              <a:gd name="connsiteX3" fmla="*/ 363122 w 5221026"/>
              <a:gd name="connsiteY3" fmla="*/ 1041155 h 2099986"/>
              <a:gd name="connsiteX4" fmla="*/ 1180245 w 5221026"/>
              <a:gd name="connsiteY4" fmla="*/ 1975010 h 2099986"/>
              <a:gd name="connsiteX5" fmla="*/ 3125777 w 5221026"/>
              <a:gd name="connsiteY5" fmla="*/ 2082014 h 2099986"/>
              <a:gd name="connsiteX6" fmla="*/ 5032399 w 5221026"/>
              <a:gd name="connsiteY6" fmla="*/ 1897189 h 2099986"/>
              <a:gd name="connsiteX7" fmla="*/ 4964305 w 5221026"/>
              <a:gd name="connsiteY7" fmla="*/ 1138431 h 2099986"/>
              <a:gd name="connsiteX8" fmla="*/ 3378696 w 5221026"/>
              <a:gd name="connsiteY8" fmla="*/ 136482 h 2099986"/>
              <a:gd name="connsiteX9" fmla="*/ 2678305 w 5221026"/>
              <a:gd name="connsiteY9" fmla="*/ 19750 h 2099986"/>
              <a:gd name="connsiteX0" fmla="*/ 2678305 w 5221026"/>
              <a:gd name="connsiteY0" fmla="*/ 19750 h 2099986"/>
              <a:gd name="connsiteX1" fmla="*/ 1258067 w 5221026"/>
              <a:gd name="connsiteY1" fmla="*/ 19750 h 2099986"/>
              <a:gd name="connsiteX2" fmla="*/ 42109 w 5221026"/>
              <a:gd name="connsiteY2" fmla="*/ 214304 h 2099986"/>
              <a:gd name="connsiteX3" fmla="*/ 363122 w 5221026"/>
              <a:gd name="connsiteY3" fmla="*/ 1041155 h 2099986"/>
              <a:gd name="connsiteX4" fmla="*/ 1180245 w 5221026"/>
              <a:gd name="connsiteY4" fmla="*/ 1975010 h 2099986"/>
              <a:gd name="connsiteX5" fmla="*/ 3125777 w 5221026"/>
              <a:gd name="connsiteY5" fmla="*/ 2082014 h 2099986"/>
              <a:gd name="connsiteX6" fmla="*/ 5032399 w 5221026"/>
              <a:gd name="connsiteY6" fmla="*/ 1897189 h 2099986"/>
              <a:gd name="connsiteX7" fmla="*/ 4964305 w 5221026"/>
              <a:gd name="connsiteY7" fmla="*/ 1138431 h 2099986"/>
              <a:gd name="connsiteX8" fmla="*/ 3378696 w 5221026"/>
              <a:gd name="connsiteY8" fmla="*/ 136482 h 2099986"/>
              <a:gd name="connsiteX9" fmla="*/ 2678305 w 5221026"/>
              <a:gd name="connsiteY9" fmla="*/ 19750 h 2099986"/>
              <a:gd name="connsiteX0" fmla="*/ 2678305 w 5221026"/>
              <a:gd name="connsiteY0" fmla="*/ 23119 h 2103355"/>
              <a:gd name="connsiteX1" fmla="*/ 1258067 w 5221026"/>
              <a:gd name="connsiteY1" fmla="*/ 23119 h 2103355"/>
              <a:gd name="connsiteX2" fmla="*/ 42109 w 5221026"/>
              <a:gd name="connsiteY2" fmla="*/ 217673 h 2103355"/>
              <a:gd name="connsiteX3" fmla="*/ 363122 w 5221026"/>
              <a:gd name="connsiteY3" fmla="*/ 1044524 h 2103355"/>
              <a:gd name="connsiteX4" fmla="*/ 1180245 w 5221026"/>
              <a:gd name="connsiteY4" fmla="*/ 1978379 h 2103355"/>
              <a:gd name="connsiteX5" fmla="*/ 3125777 w 5221026"/>
              <a:gd name="connsiteY5" fmla="*/ 2085383 h 2103355"/>
              <a:gd name="connsiteX6" fmla="*/ 5032399 w 5221026"/>
              <a:gd name="connsiteY6" fmla="*/ 1900558 h 2103355"/>
              <a:gd name="connsiteX7" fmla="*/ 4964305 w 5221026"/>
              <a:gd name="connsiteY7" fmla="*/ 1141800 h 2103355"/>
              <a:gd name="connsiteX8" fmla="*/ 3417606 w 5221026"/>
              <a:gd name="connsiteY8" fmla="*/ 198217 h 2103355"/>
              <a:gd name="connsiteX9" fmla="*/ 2678305 w 5221026"/>
              <a:gd name="connsiteY9" fmla="*/ 23119 h 2103355"/>
              <a:gd name="connsiteX0" fmla="*/ 2678305 w 5221026"/>
              <a:gd name="connsiteY0" fmla="*/ 23119 h 2103355"/>
              <a:gd name="connsiteX1" fmla="*/ 1258067 w 5221026"/>
              <a:gd name="connsiteY1" fmla="*/ 23119 h 2103355"/>
              <a:gd name="connsiteX2" fmla="*/ 42109 w 5221026"/>
              <a:gd name="connsiteY2" fmla="*/ 217673 h 2103355"/>
              <a:gd name="connsiteX3" fmla="*/ 363122 w 5221026"/>
              <a:gd name="connsiteY3" fmla="*/ 1044524 h 2103355"/>
              <a:gd name="connsiteX4" fmla="*/ 1180245 w 5221026"/>
              <a:gd name="connsiteY4" fmla="*/ 1978379 h 2103355"/>
              <a:gd name="connsiteX5" fmla="*/ 3125777 w 5221026"/>
              <a:gd name="connsiteY5" fmla="*/ 2085383 h 2103355"/>
              <a:gd name="connsiteX6" fmla="*/ 5032399 w 5221026"/>
              <a:gd name="connsiteY6" fmla="*/ 1900558 h 2103355"/>
              <a:gd name="connsiteX7" fmla="*/ 4964305 w 5221026"/>
              <a:gd name="connsiteY7" fmla="*/ 1141800 h 2103355"/>
              <a:gd name="connsiteX8" fmla="*/ 3417606 w 5221026"/>
              <a:gd name="connsiteY8" fmla="*/ 198217 h 2103355"/>
              <a:gd name="connsiteX9" fmla="*/ 2678305 w 5221026"/>
              <a:gd name="connsiteY9" fmla="*/ 23119 h 2103355"/>
              <a:gd name="connsiteX0" fmla="*/ 2367020 w 5221026"/>
              <a:gd name="connsiteY0" fmla="*/ 13696 h 2123115"/>
              <a:gd name="connsiteX1" fmla="*/ 1258067 w 5221026"/>
              <a:gd name="connsiteY1" fmla="*/ 42879 h 2123115"/>
              <a:gd name="connsiteX2" fmla="*/ 42109 w 5221026"/>
              <a:gd name="connsiteY2" fmla="*/ 237433 h 2123115"/>
              <a:gd name="connsiteX3" fmla="*/ 363122 w 5221026"/>
              <a:gd name="connsiteY3" fmla="*/ 1064284 h 2123115"/>
              <a:gd name="connsiteX4" fmla="*/ 1180245 w 5221026"/>
              <a:gd name="connsiteY4" fmla="*/ 1998139 h 2123115"/>
              <a:gd name="connsiteX5" fmla="*/ 3125777 w 5221026"/>
              <a:gd name="connsiteY5" fmla="*/ 2105143 h 2123115"/>
              <a:gd name="connsiteX6" fmla="*/ 5032399 w 5221026"/>
              <a:gd name="connsiteY6" fmla="*/ 1920318 h 2123115"/>
              <a:gd name="connsiteX7" fmla="*/ 4964305 w 5221026"/>
              <a:gd name="connsiteY7" fmla="*/ 1161560 h 2123115"/>
              <a:gd name="connsiteX8" fmla="*/ 3417606 w 5221026"/>
              <a:gd name="connsiteY8" fmla="*/ 217977 h 2123115"/>
              <a:gd name="connsiteX9" fmla="*/ 2367020 w 5221026"/>
              <a:gd name="connsiteY9" fmla="*/ 13696 h 2123115"/>
              <a:gd name="connsiteX0" fmla="*/ 2367020 w 5221026"/>
              <a:gd name="connsiteY0" fmla="*/ 0 h 2109419"/>
              <a:gd name="connsiteX1" fmla="*/ 1258067 w 5221026"/>
              <a:gd name="connsiteY1" fmla="*/ 29183 h 2109419"/>
              <a:gd name="connsiteX2" fmla="*/ 42109 w 5221026"/>
              <a:gd name="connsiteY2" fmla="*/ 223737 h 2109419"/>
              <a:gd name="connsiteX3" fmla="*/ 363122 w 5221026"/>
              <a:gd name="connsiteY3" fmla="*/ 1050588 h 2109419"/>
              <a:gd name="connsiteX4" fmla="*/ 1180245 w 5221026"/>
              <a:gd name="connsiteY4" fmla="*/ 1984443 h 2109419"/>
              <a:gd name="connsiteX5" fmla="*/ 3125777 w 5221026"/>
              <a:gd name="connsiteY5" fmla="*/ 2091447 h 2109419"/>
              <a:gd name="connsiteX6" fmla="*/ 5032399 w 5221026"/>
              <a:gd name="connsiteY6" fmla="*/ 1906622 h 2109419"/>
              <a:gd name="connsiteX7" fmla="*/ 4964305 w 5221026"/>
              <a:gd name="connsiteY7" fmla="*/ 1147864 h 2109419"/>
              <a:gd name="connsiteX8" fmla="*/ 3417606 w 5221026"/>
              <a:gd name="connsiteY8" fmla="*/ 204281 h 2109419"/>
              <a:gd name="connsiteX9" fmla="*/ 2367020 w 5221026"/>
              <a:gd name="connsiteY9" fmla="*/ 0 h 2109419"/>
              <a:gd name="connsiteX0" fmla="*/ 2367020 w 5221026"/>
              <a:gd name="connsiteY0" fmla="*/ 0 h 2109419"/>
              <a:gd name="connsiteX1" fmla="*/ 1258067 w 5221026"/>
              <a:gd name="connsiteY1" fmla="*/ 29183 h 2109419"/>
              <a:gd name="connsiteX2" fmla="*/ 42109 w 5221026"/>
              <a:gd name="connsiteY2" fmla="*/ 223737 h 2109419"/>
              <a:gd name="connsiteX3" fmla="*/ 363122 w 5221026"/>
              <a:gd name="connsiteY3" fmla="*/ 1050588 h 2109419"/>
              <a:gd name="connsiteX4" fmla="*/ 1180245 w 5221026"/>
              <a:gd name="connsiteY4" fmla="*/ 1984443 h 2109419"/>
              <a:gd name="connsiteX5" fmla="*/ 3125777 w 5221026"/>
              <a:gd name="connsiteY5" fmla="*/ 2091447 h 2109419"/>
              <a:gd name="connsiteX6" fmla="*/ 5032399 w 5221026"/>
              <a:gd name="connsiteY6" fmla="*/ 1906622 h 2109419"/>
              <a:gd name="connsiteX7" fmla="*/ 4964305 w 5221026"/>
              <a:gd name="connsiteY7" fmla="*/ 1147864 h 2109419"/>
              <a:gd name="connsiteX8" fmla="*/ 4750296 w 5221026"/>
              <a:gd name="connsiteY8" fmla="*/ 184825 h 2109419"/>
              <a:gd name="connsiteX9" fmla="*/ 2367020 w 5221026"/>
              <a:gd name="connsiteY9" fmla="*/ 0 h 2109419"/>
              <a:gd name="connsiteX0" fmla="*/ 2367020 w 5306325"/>
              <a:gd name="connsiteY0" fmla="*/ 0 h 2109419"/>
              <a:gd name="connsiteX1" fmla="*/ 1258067 w 5306325"/>
              <a:gd name="connsiteY1" fmla="*/ 29183 h 2109419"/>
              <a:gd name="connsiteX2" fmla="*/ 42109 w 5306325"/>
              <a:gd name="connsiteY2" fmla="*/ 223737 h 2109419"/>
              <a:gd name="connsiteX3" fmla="*/ 363122 w 5306325"/>
              <a:gd name="connsiteY3" fmla="*/ 1050588 h 2109419"/>
              <a:gd name="connsiteX4" fmla="*/ 1180245 w 5306325"/>
              <a:gd name="connsiteY4" fmla="*/ 1984443 h 2109419"/>
              <a:gd name="connsiteX5" fmla="*/ 3125777 w 5306325"/>
              <a:gd name="connsiteY5" fmla="*/ 2091447 h 2109419"/>
              <a:gd name="connsiteX6" fmla="*/ 5032399 w 5306325"/>
              <a:gd name="connsiteY6" fmla="*/ 1906622 h 2109419"/>
              <a:gd name="connsiteX7" fmla="*/ 5119948 w 5306325"/>
              <a:gd name="connsiteY7" fmla="*/ 1147864 h 2109419"/>
              <a:gd name="connsiteX8" fmla="*/ 4750296 w 5306325"/>
              <a:gd name="connsiteY8" fmla="*/ 184825 h 2109419"/>
              <a:gd name="connsiteX9" fmla="*/ 2367020 w 5306325"/>
              <a:gd name="connsiteY9" fmla="*/ 0 h 2109419"/>
              <a:gd name="connsiteX0" fmla="*/ 3417607 w 5306325"/>
              <a:gd name="connsiteY0" fmla="*/ 5795 h 2095758"/>
              <a:gd name="connsiteX1" fmla="*/ 1258067 w 5306325"/>
              <a:gd name="connsiteY1" fmla="*/ 15522 h 2095758"/>
              <a:gd name="connsiteX2" fmla="*/ 42109 w 5306325"/>
              <a:gd name="connsiteY2" fmla="*/ 210076 h 2095758"/>
              <a:gd name="connsiteX3" fmla="*/ 363122 w 5306325"/>
              <a:gd name="connsiteY3" fmla="*/ 1036927 h 2095758"/>
              <a:gd name="connsiteX4" fmla="*/ 1180245 w 5306325"/>
              <a:gd name="connsiteY4" fmla="*/ 1970782 h 2095758"/>
              <a:gd name="connsiteX5" fmla="*/ 3125777 w 5306325"/>
              <a:gd name="connsiteY5" fmla="*/ 2077786 h 2095758"/>
              <a:gd name="connsiteX6" fmla="*/ 5032399 w 5306325"/>
              <a:gd name="connsiteY6" fmla="*/ 1892961 h 2095758"/>
              <a:gd name="connsiteX7" fmla="*/ 5119948 w 5306325"/>
              <a:gd name="connsiteY7" fmla="*/ 1134203 h 2095758"/>
              <a:gd name="connsiteX8" fmla="*/ 4750296 w 5306325"/>
              <a:gd name="connsiteY8" fmla="*/ 171164 h 2095758"/>
              <a:gd name="connsiteX9" fmla="*/ 3417607 w 5306325"/>
              <a:gd name="connsiteY9" fmla="*/ 5795 h 2095758"/>
              <a:gd name="connsiteX0" fmla="*/ 3490178 w 5378896"/>
              <a:gd name="connsiteY0" fmla="*/ 5795 h 2095758"/>
              <a:gd name="connsiteX1" fmla="*/ 2400680 w 5378896"/>
              <a:gd name="connsiteY1" fmla="*/ 15522 h 2095758"/>
              <a:gd name="connsiteX2" fmla="*/ 114680 w 5378896"/>
              <a:gd name="connsiteY2" fmla="*/ 210076 h 2095758"/>
              <a:gd name="connsiteX3" fmla="*/ 435693 w 5378896"/>
              <a:gd name="connsiteY3" fmla="*/ 1036927 h 2095758"/>
              <a:gd name="connsiteX4" fmla="*/ 1252816 w 5378896"/>
              <a:gd name="connsiteY4" fmla="*/ 1970782 h 2095758"/>
              <a:gd name="connsiteX5" fmla="*/ 3198348 w 5378896"/>
              <a:gd name="connsiteY5" fmla="*/ 2077786 h 2095758"/>
              <a:gd name="connsiteX6" fmla="*/ 5104970 w 5378896"/>
              <a:gd name="connsiteY6" fmla="*/ 1892961 h 2095758"/>
              <a:gd name="connsiteX7" fmla="*/ 5192519 w 5378896"/>
              <a:gd name="connsiteY7" fmla="*/ 1134203 h 2095758"/>
              <a:gd name="connsiteX8" fmla="*/ 4822867 w 5378896"/>
              <a:gd name="connsiteY8" fmla="*/ 171164 h 2095758"/>
              <a:gd name="connsiteX9" fmla="*/ 3490178 w 5378896"/>
              <a:gd name="connsiteY9" fmla="*/ 5795 h 2095758"/>
              <a:gd name="connsiteX0" fmla="*/ 3060822 w 4949540"/>
              <a:gd name="connsiteY0" fmla="*/ 3638 h 2093601"/>
              <a:gd name="connsiteX1" fmla="*/ 1971324 w 4949540"/>
              <a:gd name="connsiteY1" fmla="*/ 13365 h 2093601"/>
              <a:gd name="connsiteX2" fmla="*/ 1202839 w 4949540"/>
              <a:gd name="connsiteY2" fmla="*/ 178736 h 2093601"/>
              <a:gd name="connsiteX3" fmla="*/ 6337 w 4949540"/>
              <a:gd name="connsiteY3" fmla="*/ 1034770 h 2093601"/>
              <a:gd name="connsiteX4" fmla="*/ 823460 w 4949540"/>
              <a:gd name="connsiteY4" fmla="*/ 1968625 h 2093601"/>
              <a:gd name="connsiteX5" fmla="*/ 2768992 w 4949540"/>
              <a:gd name="connsiteY5" fmla="*/ 2075629 h 2093601"/>
              <a:gd name="connsiteX6" fmla="*/ 4675614 w 4949540"/>
              <a:gd name="connsiteY6" fmla="*/ 1890804 h 2093601"/>
              <a:gd name="connsiteX7" fmla="*/ 4763163 w 4949540"/>
              <a:gd name="connsiteY7" fmla="*/ 1132046 h 2093601"/>
              <a:gd name="connsiteX8" fmla="*/ 4393511 w 4949540"/>
              <a:gd name="connsiteY8" fmla="*/ 169007 h 2093601"/>
              <a:gd name="connsiteX9" fmla="*/ 3060822 w 4949540"/>
              <a:gd name="connsiteY9" fmla="*/ 3638 h 2093601"/>
              <a:gd name="connsiteX0" fmla="*/ 2392945 w 4281663"/>
              <a:gd name="connsiteY0" fmla="*/ 3638 h 2099893"/>
              <a:gd name="connsiteX1" fmla="*/ 1303447 w 4281663"/>
              <a:gd name="connsiteY1" fmla="*/ 13365 h 2099893"/>
              <a:gd name="connsiteX2" fmla="*/ 534962 w 4281663"/>
              <a:gd name="connsiteY2" fmla="*/ 178736 h 2099893"/>
              <a:gd name="connsiteX3" fmla="*/ 165311 w 4281663"/>
              <a:gd name="connsiteY3" fmla="*/ 918038 h 2099893"/>
              <a:gd name="connsiteX4" fmla="*/ 155583 w 4281663"/>
              <a:gd name="connsiteY4" fmla="*/ 1968625 h 2099893"/>
              <a:gd name="connsiteX5" fmla="*/ 2101115 w 4281663"/>
              <a:gd name="connsiteY5" fmla="*/ 2075629 h 2099893"/>
              <a:gd name="connsiteX6" fmla="*/ 4007737 w 4281663"/>
              <a:gd name="connsiteY6" fmla="*/ 1890804 h 2099893"/>
              <a:gd name="connsiteX7" fmla="*/ 4095286 w 4281663"/>
              <a:gd name="connsiteY7" fmla="*/ 1132046 h 2099893"/>
              <a:gd name="connsiteX8" fmla="*/ 3725634 w 4281663"/>
              <a:gd name="connsiteY8" fmla="*/ 169007 h 2099893"/>
              <a:gd name="connsiteX9" fmla="*/ 2392945 w 4281663"/>
              <a:gd name="connsiteY9" fmla="*/ 3638 h 2099893"/>
              <a:gd name="connsiteX0" fmla="*/ 2364565 w 4253283"/>
              <a:gd name="connsiteY0" fmla="*/ 3638 h 2099893"/>
              <a:gd name="connsiteX1" fmla="*/ 1275067 w 4253283"/>
              <a:gd name="connsiteY1" fmla="*/ 13365 h 2099893"/>
              <a:gd name="connsiteX2" fmla="*/ 506582 w 4253283"/>
              <a:gd name="connsiteY2" fmla="*/ 178736 h 2099893"/>
              <a:gd name="connsiteX3" fmla="*/ 136931 w 4253283"/>
              <a:gd name="connsiteY3" fmla="*/ 918038 h 2099893"/>
              <a:gd name="connsiteX4" fmla="*/ 166114 w 4253283"/>
              <a:gd name="connsiteY4" fmla="*/ 1968625 h 2099893"/>
              <a:gd name="connsiteX5" fmla="*/ 2072735 w 4253283"/>
              <a:gd name="connsiteY5" fmla="*/ 2075629 h 2099893"/>
              <a:gd name="connsiteX6" fmla="*/ 3979357 w 4253283"/>
              <a:gd name="connsiteY6" fmla="*/ 1890804 h 2099893"/>
              <a:gd name="connsiteX7" fmla="*/ 4066906 w 4253283"/>
              <a:gd name="connsiteY7" fmla="*/ 1132046 h 2099893"/>
              <a:gd name="connsiteX8" fmla="*/ 3697254 w 4253283"/>
              <a:gd name="connsiteY8" fmla="*/ 169007 h 2099893"/>
              <a:gd name="connsiteX9" fmla="*/ 2364565 w 4253283"/>
              <a:gd name="connsiteY9" fmla="*/ 3638 h 2099893"/>
              <a:gd name="connsiteX0" fmla="*/ 2279187 w 4167905"/>
              <a:gd name="connsiteY0" fmla="*/ 3638 h 2075677"/>
              <a:gd name="connsiteX1" fmla="*/ 1189689 w 4167905"/>
              <a:gd name="connsiteY1" fmla="*/ 13365 h 2075677"/>
              <a:gd name="connsiteX2" fmla="*/ 421204 w 4167905"/>
              <a:gd name="connsiteY2" fmla="*/ 178736 h 2075677"/>
              <a:gd name="connsiteX3" fmla="*/ 51553 w 4167905"/>
              <a:gd name="connsiteY3" fmla="*/ 918038 h 2075677"/>
              <a:gd name="connsiteX4" fmla="*/ 216923 w 4167905"/>
              <a:gd name="connsiteY4" fmla="*/ 1890804 h 2075677"/>
              <a:gd name="connsiteX5" fmla="*/ 1987357 w 4167905"/>
              <a:gd name="connsiteY5" fmla="*/ 2075629 h 2075677"/>
              <a:gd name="connsiteX6" fmla="*/ 3893979 w 4167905"/>
              <a:gd name="connsiteY6" fmla="*/ 1890804 h 2075677"/>
              <a:gd name="connsiteX7" fmla="*/ 3981528 w 4167905"/>
              <a:gd name="connsiteY7" fmla="*/ 1132046 h 2075677"/>
              <a:gd name="connsiteX8" fmla="*/ 3611876 w 4167905"/>
              <a:gd name="connsiteY8" fmla="*/ 169007 h 2075677"/>
              <a:gd name="connsiteX9" fmla="*/ 2279187 w 4167905"/>
              <a:gd name="connsiteY9" fmla="*/ 3638 h 2075677"/>
              <a:gd name="connsiteX0" fmla="*/ 2279187 w 4167905"/>
              <a:gd name="connsiteY0" fmla="*/ 3638 h 2124267"/>
              <a:gd name="connsiteX1" fmla="*/ 1189689 w 4167905"/>
              <a:gd name="connsiteY1" fmla="*/ 13365 h 2124267"/>
              <a:gd name="connsiteX2" fmla="*/ 421204 w 4167905"/>
              <a:gd name="connsiteY2" fmla="*/ 178736 h 2124267"/>
              <a:gd name="connsiteX3" fmla="*/ 51553 w 4167905"/>
              <a:gd name="connsiteY3" fmla="*/ 918038 h 2124267"/>
              <a:gd name="connsiteX4" fmla="*/ 216923 w 4167905"/>
              <a:gd name="connsiteY4" fmla="*/ 1890804 h 2124267"/>
              <a:gd name="connsiteX5" fmla="*/ 1987357 w 4167905"/>
              <a:gd name="connsiteY5" fmla="*/ 2124267 h 2124267"/>
              <a:gd name="connsiteX6" fmla="*/ 3893979 w 4167905"/>
              <a:gd name="connsiteY6" fmla="*/ 1890804 h 2124267"/>
              <a:gd name="connsiteX7" fmla="*/ 3981528 w 4167905"/>
              <a:gd name="connsiteY7" fmla="*/ 1132046 h 2124267"/>
              <a:gd name="connsiteX8" fmla="*/ 3611876 w 4167905"/>
              <a:gd name="connsiteY8" fmla="*/ 169007 h 2124267"/>
              <a:gd name="connsiteX9" fmla="*/ 2279187 w 4167905"/>
              <a:gd name="connsiteY9" fmla="*/ 3638 h 2124267"/>
              <a:gd name="connsiteX0" fmla="*/ 2279187 w 4085559"/>
              <a:gd name="connsiteY0" fmla="*/ 3638 h 2124408"/>
              <a:gd name="connsiteX1" fmla="*/ 1189689 w 4085559"/>
              <a:gd name="connsiteY1" fmla="*/ 13365 h 2124408"/>
              <a:gd name="connsiteX2" fmla="*/ 421204 w 4085559"/>
              <a:gd name="connsiteY2" fmla="*/ 178736 h 2124408"/>
              <a:gd name="connsiteX3" fmla="*/ 51553 w 4085559"/>
              <a:gd name="connsiteY3" fmla="*/ 918038 h 2124408"/>
              <a:gd name="connsiteX4" fmla="*/ 216923 w 4085559"/>
              <a:gd name="connsiteY4" fmla="*/ 1890804 h 2124408"/>
              <a:gd name="connsiteX5" fmla="*/ 1987357 w 4085559"/>
              <a:gd name="connsiteY5" fmla="*/ 2124267 h 2124408"/>
              <a:gd name="connsiteX6" fmla="*/ 3602149 w 4085559"/>
              <a:gd name="connsiteY6" fmla="*/ 1910260 h 2124408"/>
              <a:gd name="connsiteX7" fmla="*/ 3981528 w 4085559"/>
              <a:gd name="connsiteY7" fmla="*/ 1132046 h 2124408"/>
              <a:gd name="connsiteX8" fmla="*/ 3611876 w 4085559"/>
              <a:gd name="connsiteY8" fmla="*/ 169007 h 2124408"/>
              <a:gd name="connsiteX9" fmla="*/ 2279187 w 4085559"/>
              <a:gd name="connsiteY9" fmla="*/ 3638 h 2124408"/>
              <a:gd name="connsiteX0" fmla="*/ 2279187 w 3989050"/>
              <a:gd name="connsiteY0" fmla="*/ 3638 h 2124404"/>
              <a:gd name="connsiteX1" fmla="*/ 1189689 w 3989050"/>
              <a:gd name="connsiteY1" fmla="*/ 13365 h 2124404"/>
              <a:gd name="connsiteX2" fmla="*/ 421204 w 3989050"/>
              <a:gd name="connsiteY2" fmla="*/ 178736 h 2124404"/>
              <a:gd name="connsiteX3" fmla="*/ 51553 w 3989050"/>
              <a:gd name="connsiteY3" fmla="*/ 918038 h 2124404"/>
              <a:gd name="connsiteX4" fmla="*/ 216923 w 3989050"/>
              <a:gd name="connsiteY4" fmla="*/ 1890804 h 2124404"/>
              <a:gd name="connsiteX5" fmla="*/ 1987357 w 3989050"/>
              <a:gd name="connsiteY5" fmla="*/ 2124267 h 2124404"/>
              <a:gd name="connsiteX6" fmla="*/ 3602149 w 3989050"/>
              <a:gd name="connsiteY6" fmla="*/ 1910260 h 2124404"/>
              <a:gd name="connsiteX7" fmla="*/ 3864796 w 3989050"/>
              <a:gd name="connsiteY7" fmla="*/ 1141773 h 2124404"/>
              <a:gd name="connsiteX8" fmla="*/ 3611876 w 3989050"/>
              <a:gd name="connsiteY8" fmla="*/ 169007 h 2124404"/>
              <a:gd name="connsiteX9" fmla="*/ 2279187 w 3989050"/>
              <a:gd name="connsiteY9" fmla="*/ 3638 h 2124404"/>
              <a:gd name="connsiteX0" fmla="*/ 2279187 w 3873262"/>
              <a:gd name="connsiteY0" fmla="*/ 3638 h 2124404"/>
              <a:gd name="connsiteX1" fmla="*/ 1189689 w 3873262"/>
              <a:gd name="connsiteY1" fmla="*/ 13365 h 2124404"/>
              <a:gd name="connsiteX2" fmla="*/ 421204 w 3873262"/>
              <a:gd name="connsiteY2" fmla="*/ 178736 h 2124404"/>
              <a:gd name="connsiteX3" fmla="*/ 51553 w 3873262"/>
              <a:gd name="connsiteY3" fmla="*/ 918038 h 2124404"/>
              <a:gd name="connsiteX4" fmla="*/ 216923 w 3873262"/>
              <a:gd name="connsiteY4" fmla="*/ 1890804 h 2124404"/>
              <a:gd name="connsiteX5" fmla="*/ 1987357 w 3873262"/>
              <a:gd name="connsiteY5" fmla="*/ 2124267 h 2124404"/>
              <a:gd name="connsiteX6" fmla="*/ 3602149 w 3873262"/>
              <a:gd name="connsiteY6" fmla="*/ 1910260 h 2124404"/>
              <a:gd name="connsiteX7" fmla="*/ 3864796 w 3873262"/>
              <a:gd name="connsiteY7" fmla="*/ 1141773 h 2124404"/>
              <a:gd name="connsiteX8" fmla="*/ 3611876 w 3873262"/>
              <a:gd name="connsiteY8" fmla="*/ 169007 h 2124404"/>
              <a:gd name="connsiteX9" fmla="*/ 2279187 w 3873262"/>
              <a:gd name="connsiteY9" fmla="*/ 3638 h 2124404"/>
              <a:gd name="connsiteX0" fmla="*/ 2279187 w 3879437"/>
              <a:gd name="connsiteY0" fmla="*/ 3638 h 2124404"/>
              <a:gd name="connsiteX1" fmla="*/ 1189689 w 3879437"/>
              <a:gd name="connsiteY1" fmla="*/ 13365 h 2124404"/>
              <a:gd name="connsiteX2" fmla="*/ 421204 w 3879437"/>
              <a:gd name="connsiteY2" fmla="*/ 178736 h 2124404"/>
              <a:gd name="connsiteX3" fmla="*/ 51553 w 3879437"/>
              <a:gd name="connsiteY3" fmla="*/ 918038 h 2124404"/>
              <a:gd name="connsiteX4" fmla="*/ 216923 w 3879437"/>
              <a:gd name="connsiteY4" fmla="*/ 1890804 h 2124404"/>
              <a:gd name="connsiteX5" fmla="*/ 1987357 w 3879437"/>
              <a:gd name="connsiteY5" fmla="*/ 2124267 h 2124404"/>
              <a:gd name="connsiteX6" fmla="*/ 3602149 w 3879437"/>
              <a:gd name="connsiteY6" fmla="*/ 1910260 h 2124404"/>
              <a:gd name="connsiteX7" fmla="*/ 3864796 w 3879437"/>
              <a:gd name="connsiteY7" fmla="*/ 1141773 h 2124404"/>
              <a:gd name="connsiteX8" fmla="*/ 3611876 w 3879437"/>
              <a:gd name="connsiteY8" fmla="*/ 169007 h 2124404"/>
              <a:gd name="connsiteX9" fmla="*/ 2279187 w 3879437"/>
              <a:gd name="connsiteY9" fmla="*/ 3638 h 2124404"/>
              <a:gd name="connsiteX0" fmla="*/ 2296248 w 3896498"/>
              <a:gd name="connsiteY0" fmla="*/ 3638 h 2124404"/>
              <a:gd name="connsiteX1" fmla="*/ 1206750 w 3896498"/>
              <a:gd name="connsiteY1" fmla="*/ 13365 h 2124404"/>
              <a:gd name="connsiteX2" fmla="*/ 691185 w 3896498"/>
              <a:gd name="connsiteY2" fmla="*/ 178736 h 2124404"/>
              <a:gd name="connsiteX3" fmla="*/ 68614 w 3896498"/>
              <a:gd name="connsiteY3" fmla="*/ 918038 h 2124404"/>
              <a:gd name="connsiteX4" fmla="*/ 233984 w 3896498"/>
              <a:gd name="connsiteY4" fmla="*/ 1890804 h 2124404"/>
              <a:gd name="connsiteX5" fmla="*/ 2004418 w 3896498"/>
              <a:gd name="connsiteY5" fmla="*/ 2124267 h 2124404"/>
              <a:gd name="connsiteX6" fmla="*/ 3619210 w 3896498"/>
              <a:gd name="connsiteY6" fmla="*/ 1910260 h 2124404"/>
              <a:gd name="connsiteX7" fmla="*/ 3881857 w 3896498"/>
              <a:gd name="connsiteY7" fmla="*/ 1141773 h 2124404"/>
              <a:gd name="connsiteX8" fmla="*/ 3628937 w 3896498"/>
              <a:gd name="connsiteY8" fmla="*/ 169007 h 2124404"/>
              <a:gd name="connsiteX9" fmla="*/ 2296248 w 3896498"/>
              <a:gd name="connsiteY9" fmla="*/ 3638 h 2124404"/>
              <a:gd name="connsiteX0" fmla="*/ 2296248 w 3896498"/>
              <a:gd name="connsiteY0" fmla="*/ 11062 h 2131828"/>
              <a:gd name="connsiteX1" fmla="*/ 1595857 w 3896498"/>
              <a:gd name="connsiteY1" fmla="*/ 11061 h 2131828"/>
              <a:gd name="connsiteX2" fmla="*/ 691185 w 3896498"/>
              <a:gd name="connsiteY2" fmla="*/ 186160 h 2131828"/>
              <a:gd name="connsiteX3" fmla="*/ 68614 w 3896498"/>
              <a:gd name="connsiteY3" fmla="*/ 925462 h 2131828"/>
              <a:gd name="connsiteX4" fmla="*/ 233984 w 3896498"/>
              <a:gd name="connsiteY4" fmla="*/ 1898228 h 2131828"/>
              <a:gd name="connsiteX5" fmla="*/ 2004418 w 3896498"/>
              <a:gd name="connsiteY5" fmla="*/ 2131691 h 2131828"/>
              <a:gd name="connsiteX6" fmla="*/ 3619210 w 3896498"/>
              <a:gd name="connsiteY6" fmla="*/ 1917684 h 2131828"/>
              <a:gd name="connsiteX7" fmla="*/ 3881857 w 3896498"/>
              <a:gd name="connsiteY7" fmla="*/ 1149197 h 2131828"/>
              <a:gd name="connsiteX8" fmla="*/ 3628937 w 3896498"/>
              <a:gd name="connsiteY8" fmla="*/ 176431 h 2131828"/>
              <a:gd name="connsiteX9" fmla="*/ 2296248 w 3896498"/>
              <a:gd name="connsiteY9" fmla="*/ 11062 h 2131828"/>
              <a:gd name="connsiteX0" fmla="*/ 2187700 w 3787950"/>
              <a:gd name="connsiteY0" fmla="*/ 11062 h 2131828"/>
              <a:gd name="connsiteX1" fmla="*/ 1487309 w 3787950"/>
              <a:gd name="connsiteY1" fmla="*/ 11061 h 2131828"/>
              <a:gd name="connsiteX2" fmla="*/ 582637 w 3787950"/>
              <a:gd name="connsiteY2" fmla="*/ 186160 h 2131828"/>
              <a:gd name="connsiteX3" fmla="*/ 193530 w 3787950"/>
              <a:gd name="connsiteY3" fmla="*/ 915734 h 2131828"/>
              <a:gd name="connsiteX4" fmla="*/ 125436 w 3787950"/>
              <a:gd name="connsiteY4" fmla="*/ 1898228 h 2131828"/>
              <a:gd name="connsiteX5" fmla="*/ 1895870 w 3787950"/>
              <a:gd name="connsiteY5" fmla="*/ 2131691 h 2131828"/>
              <a:gd name="connsiteX6" fmla="*/ 3510662 w 3787950"/>
              <a:gd name="connsiteY6" fmla="*/ 1917684 h 2131828"/>
              <a:gd name="connsiteX7" fmla="*/ 3773309 w 3787950"/>
              <a:gd name="connsiteY7" fmla="*/ 1149197 h 2131828"/>
              <a:gd name="connsiteX8" fmla="*/ 3520389 w 3787950"/>
              <a:gd name="connsiteY8" fmla="*/ 176431 h 2131828"/>
              <a:gd name="connsiteX9" fmla="*/ 2187700 w 3787950"/>
              <a:gd name="connsiteY9" fmla="*/ 11062 h 2131828"/>
              <a:gd name="connsiteX0" fmla="*/ 2002232 w 3602482"/>
              <a:gd name="connsiteY0" fmla="*/ 11062 h 2131983"/>
              <a:gd name="connsiteX1" fmla="*/ 1301841 w 3602482"/>
              <a:gd name="connsiteY1" fmla="*/ 11061 h 2131983"/>
              <a:gd name="connsiteX2" fmla="*/ 397169 w 3602482"/>
              <a:gd name="connsiteY2" fmla="*/ 186160 h 2131983"/>
              <a:gd name="connsiteX3" fmla="*/ 8062 w 3602482"/>
              <a:gd name="connsiteY3" fmla="*/ 915734 h 2131983"/>
              <a:gd name="connsiteX4" fmla="*/ 270708 w 3602482"/>
              <a:gd name="connsiteY4" fmla="*/ 1888500 h 2131983"/>
              <a:gd name="connsiteX5" fmla="*/ 1710402 w 3602482"/>
              <a:gd name="connsiteY5" fmla="*/ 2131691 h 2131983"/>
              <a:gd name="connsiteX6" fmla="*/ 3325194 w 3602482"/>
              <a:gd name="connsiteY6" fmla="*/ 1917684 h 2131983"/>
              <a:gd name="connsiteX7" fmla="*/ 3587841 w 3602482"/>
              <a:gd name="connsiteY7" fmla="*/ 1149197 h 2131983"/>
              <a:gd name="connsiteX8" fmla="*/ 3334921 w 3602482"/>
              <a:gd name="connsiteY8" fmla="*/ 176431 h 2131983"/>
              <a:gd name="connsiteX9" fmla="*/ 2002232 w 3602482"/>
              <a:gd name="connsiteY9" fmla="*/ 11062 h 2131983"/>
              <a:gd name="connsiteX0" fmla="*/ 1900599 w 3500849"/>
              <a:gd name="connsiteY0" fmla="*/ 11062 h 2131983"/>
              <a:gd name="connsiteX1" fmla="*/ 1200208 w 3500849"/>
              <a:gd name="connsiteY1" fmla="*/ 11061 h 2131983"/>
              <a:gd name="connsiteX2" fmla="*/ 295536 w 3500849"/>
              <a:gd name="connsiteY2" fmla="*/ 186160 h 2131983"/>
              <a:gd name="connsiteX3" fmla="*/ 42616 w 3500849"/>
              <a:gd name="connsiteY3" fmla="*/ 954644 h 2131983"/>
              <a:gd name="connsiteX4" fmla="*/ 169075 w 3500849"/>
              <a:gd name="connsiteY4" fmla="*/ 1888500 h 2131983"/>
              <a:gd name="connsiteX5" fmla="*/ 1608769 w 3500849"/>
              <a:gd name="connsiteY5" fmla="*/ 2131691 h 2131983"/>
              <a:gd name="connsiteX6" fmla="*/ 3223561 w 3500849"/>
              <a:gd name="connsiteY6" fmla="*/ 1917684 h 2131983"/>
              <a:gd name="connsiteX7" fmla="*/ 3486208 w 3500849"/>
              <a:gd name="connsiteY7" fmla="*/ 1149197 h 2131983"/>
              <a:gd name="connsiteX8" fmla="*/ 3233288 w 3500849"/>
              <a:gd name="connsiteY8" fmla="*/ 176431 h 2131983"/>
              <a:gd name="connsiteX9" fmla="*/ 1900599 w 3500849"/>
              <a:gd name="connsiteY9" fmla="*/ 11062 h 2131983"/>
              <a:gd name="connsiteX0" fmla="*/ 1910743 w 3510993"/>
              <a:gd name="connsiteY0" fmla="*/ 11062 h 2131983"/>
              <a:gd name="connsiteX1" fmla="*/ 1210352 w 3510993"/>
              <a:gd name="connsiteY1" fmla="*/ 11061 h 2131983"/>
              <a:gd name="connsiteX2" fmla="*/ 461322 w 3510993"/>
              <a:gd name="connsiteY2" fmla="*/ 186160 h 2131983"/>
              <a:gd name="connsiteX3" fmla="*/ 52760 w 3510993"/>
              <a:gd name="connsiteY3" fmla="*/ 954644 h 2131983"/>
              <a:gd name="connsiteX4" fmla="*/ 179219 w 3510993"/>
              <a:gd name="connsiteY4" fmla="*/ 1888500 h 2131983"/>
              <a:gd name="connsiteX5" fmla="*/ 1618913 w 3510993"/>
              <a:gd name="connsiteY5" fmla="*/ 2131691 h 2131983"/>
              <a:gd name="connsiteX6" fmla="*/ 3233705 w 3510993"/>
              <a:gd name="connsiteY6" fmla="*/ 1917684 h 2131983"/>
              <a:gd name="connsiteX7" fmla="*/ 3496352 w 3510993"/>
              <a:gd name="connsiteY7" fmla="*/ 1149197 h 2131983"/>
              <a:gd name="connsiteX8" fmla="*/ 3243432 w 3510993"/>
              <a:gd name="connsiteY8" fmla="*/ 176431 h 2131983"/>
              <a:gd name="connsiteX9" fmla="*/ 1910743 w 3510993"/>
              <a:gd name="connsiteY9" fmla="*/ 11062 h 2131983"/>
              <a:gd name="connsiteX0" fmla="*/ 1910743 w 3510993"/>
              <a:gd name="connsiteY0" fmla="*/ 3638 h 2124559"/>
              <a:gd name="connsiteX1" fmla="*/ 1249262 w 3510993"/>
              <a:gd name="connsiteY1" fmla="*/ 13365 h 2124559"/>
              <a:gd name="connsiteX2" fmla="*/ 461322 w 3510993"/>
              <a:gd name="connsiteY2" fmla="*/ 178736 h 2124559"/>
              <a:gd name="connsiteX3" fmla="*/ 52760 w 3510993"/>
              <a:gd name="connsiteY3" fmla="*/ 947220 h 2124559"/>
              <a:gd name="connsiteX4" fmla="*/ 179219 w 3510993"/>
              <a:gd name="connsiteY4" fmla="*/ 1881076 h 2124559"/>
              <a:gd name="connsiteX5" fmla="*/ 1618913 w 3510993"/>
              <a:gd name="connsiteY5" fmla="*/ 2124267 h 2124559"/>
              <a:gd name="connsiteX6" fmla="*/ 3233705 w 3510993"/>
              <a:gd name="connsiteY6" fmla="*/ 1910260 h 2124559"/>
              <a:gd name="connsiteX7" fmla="*/ 3496352 w 3510993"/>
              <a:gd name="connsiteY7" fmla="*/ 1141773 h 2124559"/>
              <a:gd name="connsiteX8" fmla="*/ 3243432 w 3510993"/>
              <a:gd name="connsiteY8" fmla="*/ 169007 h 2124559"/>
              <a:gd name="connsiteX9" fmla="*/ 1910743 w 3510993"/>
              <a:gd name="connsiteY9" fmla="*/ 3638 h 2124559"/>
              <a:gd name="connsiteX0" fmla="*/ 2095568 w 3510993"/>
              <a:gd name="connsiteY0" fmla="*/ 10356 h 2121549"/>
              <a:gd name="connsiteX1" fmla="*/ 1249262 w 3510993"/>
              <a:gd name="connsiteY1" fmla="*/ 10355 h 2121549"/>
              <a:gd name="connsiteX2" fmla="*/ 461322 w 3510993"/>
              <a:gd name="connsiteY2" fmla="*/ 175726 h 2121549"/>
              <a:gd name="connsiteX3" fmla="*/ 52760 w 3510993"/>
              <a:gd name="connsiteY3" fmla="*/ 944210 h 2121549"/>
              <a:gd name="connsiteX4" fmla="*/ 179219 w 3510993"/>
              <a:gd name="connsiteY4" fmla="*/ 1878066 h 2121549"/>
              <a:gd name="connsiteX5" fmla="*/ 1618913 w 3510993"/>
              <a:gd name="connsiteY5" fmla="*/ 2121257 h 2121549"/>
              <a:gd name="connsiteX6" fmla="*/ 3233705 w 3510993"/>
              <a:gd name="connsiteY6" fmla="*/ 1907250 h 2121549"/>
              <a:gd name="connsiteX7" fmla="*/ 3496352 w 3510993"/>
              <a:gd name="connsiteY7" fmla="*/ 1138763 h 2121549"/>
              <a:gd name="connsiteX8" fmla="*/ 3243432 w 3510993"/>
              <a:gd name="connsiteY8" fmla="*/ 165997 h 2121549"/>
              <a:gd name="connsiteX9" fmla="*/ 2095568 w 3510993"/>
              <a:gd name="connsiteY9" fmla="*/ 10356 h 2121549"/>
              <a:gd name="connsiteX0" fmla="*/ 2095568 w 3510993"/>
              <a:gd name="connsiteY0" fmla="*/ 10356 h 2121549"/>
              <a:gd name="connsiteX1" fmla="*/ 1249262 w 3510993"/>
              <a:gd name="connsiteY1" fmla="*/ 10355 h 2121549"/>
              <a:gd name="connsiteX2" fmla="*/ 461322 w 3510993"/>
              <a:gd name="connsiteY2" fmla="*/ 175726 h 2121549"/>
              <a:gd name="connsiteX3" fmla="*/ 52760 w 3510993"/>
              <a:gd name="connsiteY3" fmla="*/ 944210 h 2121549"/>
              <a:gd name="connsiteX4" fmla="*/ 179219 w 3510993"/>
              <a:gd name="connsiteY4" fmla="*/ 1878066 h 2121549"/>
              <a:gd name="connsiteX5" fmla="*/ 1618913 w 3510993"/>
              <a:gd name="connsiteY5" fmla="*/ 2121257 h 2121549"/>
              <a:gd name="connsiteX6" fmla="*/ 3233705 w 3510993"/>
              <a:gd name="connsiteY6" fmla="*/ 1907250 h 2121549"/>
              <a:gd name="connsiteX7" fmla="*/ 3496352 w 3510993"/>
              <a:gd name="connsiteY7" fmla="*/ 1138763 h 2121549"/>
              <a:gd name="connsiteX8" fmla="*/ 3243432 w 3510993"/>
              <a:gd name="connsiteY8" fmla="*/ 165997 h 2121549"/>
              <a:gd name="connsiteX9" fmla="*/ 2095568 w 3510993"/>
              <a:gd name="connsiteY9" fmla="*/ 10356 h 2121549"/>
              <a:gd name="connsiteX0" fmla="*/ 2095568 w 3510993"/>
              <a:gd name="connsiteY0" fmla="*/ 6160 h 2117353"/>
              <a:gd name="connsiteX1" fmla="*/ 1249262 w 3510993"/>
              <a:gd name="connsiteY1" fmla="*/ 6159 h 2117353"/>
              <a:gd name="connsiteX2" fmla="*/ 461322 w 3510993"/>
              <a:gd name="connsiteY2" fmla="*/ 171530 h 2117353"/>
              <a:gd name="connsiteX3" fmla="*/ 52760 w 3510993"/>
              <a:gd name="connsiteY3" fmla="*/ 940014 h 2117353"/>
              <a:gd name="connsiteX4" fmla="*/ 179219 w 3510993"/>
              <a:gd name="connsiteY4" fmla="*/ 1873870 h 2117353"/>
              <a:gd name="connsiteX5" fmla="*/ 1618913 w 3510993"/>
              <a:gd name="connsiteY5" fmla="*/ 2117061 h 2117353"/>
              <a:gd name="connsiteX6" fmla="*/ 3233705 w 3510993"/>
              <a:gd name="connsiteY6" fmla="*/ 1903054 h 2117353"/>
              <a:gd name="connsiteX7" fmla="*/ 3496352 w 3510993"/>
              <a:gd name="connsiteY7" fmla="*/ 1134567 h 2117353"/>
              <a:gd name="connsiteX8" fmla="*/ 3243432 w 3510993"/>
              <a:gd name="connsiteY8" fmla="*/ 161801 h 2117353"/>
              <a:gd name="connsiteX9" fmla="*/ 2095568 w 3510993"/>
              <a:gd name="connsiteY9" fmla="*/ 6160 h 211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0993" h="2117353">
                <a:moveTo>
                  <a:pt x="2095568" y="6160"/>
                </a:moveTo>
                <a:cubicBezTo>
                  <a:pt x="1706462" y="15888"/>
                  <a:pt x="1618913" y="-11676"/>
                  <a:pt x="1249262" y="6159"/>
                </a:cubicBezTo>
                <a:cubicBezTo>
                  <a:pt x="879611" y="23994"/>
                  <a:pt x="660739" y="15888"/>
                  <a:pt x="461322" y="171530"/>
                </a:cubicBezTo>
                <a:cubicBezTo>
                  <a:pt x="261905" y="327172"/>
                  <a:pt x="99777" y="656291"/>
                  <a:pt x="52760" y="940014"/>
                </a:cubicBezTo>
                <a:cubicBezTo>
                  <a:pt x="5743" y="1223737"/>
                  <a:pt x="-81806" y="1677696"/>
                  <a:pt x="179219" y="1873870"/>
                </a:cubicBezTo>
                <a:cubicBezTo>
                  <a:pt x="440244" y="2070044"/>
                  <a:pt x="1109832" y="2112197"/>
                  <a:pt x="1618913" y="2117061"/>
                </a:cubicBezTo>
                <a:cubicBezTo>
                  <a:pt x="2127994" y="2121925"/>
                  <a:pt x="2920799" y="2066803"/>
                  <a:pt x="3233705" y="1903054"/>
                </a:cubicBezTo>
                <a:cubicBezTo>
                  <a:pt x="3546611" y="1739305"/>
                  <a:pt x="3523649" y="1592759"/>
                  <a:pt x="3496352" y="1134567"/>
                </a:cubicBezTo>
                <a:cubicBezTo>
                  <a:pt x="3473654" y="753567"/>
                  <a:pt x="3476896" y="349869"/>
                  <a:pt x="3243432" y="161801"/>
                </a:cubicBezTo>
                <a:cubicBezTo>
                  <a:pt x="3009968" y="-26267"/>
                  <a:pt x="2455491" y="35343"/>
                  <a:pt x="2095568" y="6160"/>
                </a:cubicBezTo>
                <a:close/>
              </a:path>
            </a:pathLst>
          </a:cu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de-DE" dirty="0">
              <a:solidFill>
                <a:schemeClr val="tx1"/>
              </a:solidFill>
            </a:endParaRPr>
          </a:p>
        </p:txBody>
      </p:sp>
      <p:sp>
        <p:nvSpPr>
          <p:cNvPr id="33" name="Freihandform: Form 32">
            <a:extLst>
              <a:ext uri="{FF2B5EF4-FFF2-40B4-BE49-F238E27FC236}">
                <a16:creationId xmlns:a16="http://schemas.microsoft.com/office/drawing/2014/main" id="{62EDC969-34A9-AB4D-1BAD-9D2C04CE0988}"/>
              </a:ext>
            </a:extLst>
          </p:cNvPr>
          <p:cNvSpPr/>
          <p:nvPr/>
        </p:nvSpPr>
        <p:spPr>
          <a:xfrm>
            <a:off x="8214665" y="1136926"/>
            <a:ext cx="3929420" cy="2078062"/>
          </a:xfrm>
          <a:custGeom>
            <a:avLst/>
            <a:gdLst>
              <a:gd name="connsiteX0" fmla="*/ 1967560 w 3929420"/>
              <a:gd name="connsiteY0" fmla="*/ 34649 h 2078062"/>
              <a:gd name="connsiteX1" fmla="*/ 881710 w 3929420"/>
              <a:gd name="connsiteY1" fmla="*/ 15599 h 2078062"/>
              <a:gd name="connsiteX2" fmla="*/ 5410 w 3929420"/>
              <a:gd name="connsiteY2" fmla="*/ 253724 h 2078062"/>
              <a:gd name="connsiteX3" fmla="*/ 576910 w 3929420"/>
              <a:gd name="connsiteY3" fmla="*/ 920474 h 2078062"/>
              <a:gd name="connsiteX4" fmla="*/ 1843735 w 3929420"/>
              <a:gd name="connsiteY4" fmla="*/ 2006324 h 2078062"/>
              <a:gd name="connsiteX5" fmla="*/ 3215335 w 3929420"/>
              <a:gd name="connsiteY5" fmla="*/ 1958699 h 2078062"/>
              <a:gd name="connsiteX6" fmla="*/ 3805885 w 3929420"/>
              <a:gd name="connsiteY6" fmla="*/ 1825349 h 2078062"/>
              <a:gd name="connsiteX7" fmla="*/ 3882085 w 3929420"/>
              <a:gd name="connsiteY7" fmla="*/ 1387199 h 2078062"/>
              <a:gd name="connsiteX8" fmla="*/ 3234385 w 3929420"/>
              <a:gd name="connsiteY8" fmla="*/ 729974 h 2078062"/>
              <a:gd name="connsiteX9" fmla="*/ 2434285 w 3929420"/>
              <a:gd name="connsiteY9" fmla="*/ 129899 h 2078062"/>
              <a:gd name="connsiteX10" fmla="*/ 1967560 w 3929420"/>
              <a:gd name="connsiteY10" fmla="*/ 34649 h 2078062"/>
              <a:gd name="connsiteX0" fmla="*/ 1967560 w 3929420"/>
              <a:gd name="connsiteY0" fmla="*/ 34649 h 2078062"/>
              <a:gd name="connsiteX1" fmla="*/ 881710 w 3929420"/>
              <a:gd name="connsiteY1" fmla="*/ 15599 h 2078062"/>
              <a:gd name="connsiteX2" fmla="*/ 5410 w 3929420"/>
              <a:gd name="connsiteY2" fmla="*/ 253724 h 2078062"/>
              <a:gd name="connsiteX3" fmla="*/ 576910 w 3929420"/>
              <a:gd name="connsiteY3" fmla="*/ 920474 h 2078062"/>
              <a:gd name="connsiteX4" fmla="*/ 1843735 w 3929420"/>
              <a:gd name="connsiteY4" fmla="*/ 2006324 h 2078062"/>
              <a:gd name="connsiteX5" fmla="*/ 3215335 w 3929420"/>
              <a:gd name="connsiteY5" fmla="*/ 1958699 h 2078062"/>
              <a:gd name="connsiteX6" fmla="*/ 3805885 w 3929420"/>
              <a:gd name="connsiteY6" fmla="*/ 1825349 h 2078062"/>
              <a:gd name="connsiteX7" fmla="*/ 3882085 w 3929420"/>
              <a:gd name="connsiteY7" fmla="*/ 1387199 h 2078062"/>
              <a:gd name="connsiteX8" fmla="*/ 3234385 w 3929420"/>
              <a:gd name="connsiteY8" fmla="*/ 729974 h 2078062"/>
              <a:gd name="connsiteX9" fmla="*/ 2434285 w 3929420"/>
              <a:gd name="connsiteY9" fmla="*/ 129899 h 2078062"/>
              <a:gd name="connsiteX10" fmla="*/ 1967560 w 3929420"/>
              <a:gd name="connsiteY10" fmla="*/ 34649 h 207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29420" h="2078062">
                <a:moveTo>
                  <a:pt x="1967560" y="34649"/>
                </a:moveTo>
                <a:cubicBezTo>
                  <a:pt x="1708798" y="15599"/>
                  <a:pt x="1208735" y="-20914"/>
                  <a:pt x="881710" y="15599"/>
                </a:cubicBezTo>
                <a:cubicBezTo>
                  <a:pt x="554685" y="52112"/>
                  <a:pt x="56210" y="102911"/>
                  <a:pt x="5410" y="253724"/>
                </a:cubicBezTo>
                <a:cubicBezTo>
                  <a:pt x="-45390" y="404537"/>
                  <a:pt x="270522" y="628374"/>
                  <a:pt x="576910" y="920474"/>
                </a:cubicBezTo>
                <a:cubicBezTo>
                  <a:pt x="883297" y="1212574"/>
                  <a:pt x="1403998" y="1833287"/>
                  <a:pt x="1843735" y="2006324"/>
                </a:cubicBezTo>
                <a:cubicBezTo>
                  <a:pt x="2283472" y="2179361"/>
                  <a:pt x="2888310" y="1988861"/>
                  <a:pt x="3215335" y="1958699"/>
                </a:cubicBezTo>
                <a:cubicBezTo>
                  <a:pt x="3542360" y="1928537"/>
                  <a:pt x="3694760" y="1920599"/>
                  <a:pt x="3805885" y="1825349"/>
                </a:cubicBezTo>
                <a:cubicBezTo>
                  <a:pt x="3917010" y="1730099"/>
                  <a:pt x="3977335" y="1569761"/>
                  <a:pt x="3882085" y="1387199"/>
                </a:cubicBezTo>
                <a:cubicBezTo>
                  <a:pt x="3786835" y="1204637"/>
                  <a:pt x="3475685" y="939524"/>
                  <a:pt x="3234385" y="729974"/>
                </a:cubicBezTo>
                <a:cubicBezTo>
                  <a:pt x="2993085" y="520424"/>
                  <a:pt x="2698762" y="222926"/>
                  <a:pt x="2434285" y="129899"/>
                </a:cubicBezTo>
                <a:cubicBezTo>
                  <a:pt x="2169808" y="36872"/>
                  <a:pt x="2226322" y="53699"/>
                  <a:pt x="1967560" y="34649"/>
                </a:cubicBezTo>
                <a:close/>
              </a:path>
            </a:pathLst>
          </a:cu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de-DE" dirty="0">
              <a:solidFill>
                <a:schemeClr val="tx1"/>
              </a:solidFill>
            </a:endParaRPr>
          </a:p>
        </p:txBody>
      </p:sp>
      <p:sp>
        <p:nvSpPr>
          <p:cNvPr id="11" name="Freihandform: Form 10">
            <a:extLst>
              <a:ext uri="{FF2B5EF4-FFF2-40B4-BE49-F238E27FC236}">
                <a16:creationId xmlns:a16="http://schemas.microsoft.com/office/drawing/2014/main" id="{83E07016-ED98-B891-9637-EDBF4701368D}"/>
              </a:ext>
            </a:extLst>
          </p:cNvPr>
          <p:cNvSpPr/>
          <p:nvPr/>
        </p:nvSpPr>
        <p:spPr>
          <a:xfrm>
            <a:off x="5661143" y="2358784"/>
            <a:ext cx="3015886" cy="2343701"/>
          </a:xfrm>
          <a:custGeom>
            <a:avLst/>
            <a:gdLst>
              <a:gd name="connsiteX0" fmla="*/ 1683005 w 3473927"/>
              <a:gd name="connsiteY0" fmla="*/ 2665 h 2687599"/>
              <a:gd name="connsiteX1" fmla="*/ 82805 w 3473927"/>
              <a:gd name="connsiteY1" fmla="*/ 288415 h 2687599"/>
              <a:gd name="connsiteX2" fmla="*/ 416180 w 3473927"/>
              <a:gd name="connsiteY2" fmla="*/ 1574290 h 2687599"/>
              <a:gd name="connsiteX3" fmla="*/ 2016380 w 3473927"/>
              <a:gd name="connsiteY3" fmla="*/ 2479165 h 2687599"/>
              <a:gd name="connsiteX4" fmla="*/ 3149855 w 3473927"/>
              <a:gd name="connsiteY4" fmla="*/ 2650615 h 2687599"/>
              <a:gd name="connsiteX5" fmla="*/ 3464180 w 3473927"/>
              <a:gd name="connsiteY5" fmla="*/ 1936240 h 2687599"/>
              <a:gd name="connsiteX6" fmla="*/ 2873630 w 3473927"/>
              <a:gd name="connsiteY6" fmla="*/ 907540 h 2687599"/>
              <a:gd name="connsiteX7" fmla="*/ 2216405 w 3473927"/>
              <a:gd name="connsiteY7" fmla="*/ 193165 h 2687599"/>
              <a:gd name="connsiteX8" fmla="*/ 1683005 w 3473927"/>
              <a:gd name="connsiteY8" fmla="*/ 2665 h 2687599"/>
              <a:gd name="connsiteX0" fmla="*/ 1683005 w 3473927"/>
              <a:gd name="connsiteY0" fmla="*/ 563 h 2685497"/>
              <a:gd name="connsiteX1" fmla="*/ 82805 w 3473927"/>
              <a:gd name="connsiteY1" fmla="*/ 286313 h 2685497"/>
              <a:gd name="connsiteX2" fmla="*/ 416180 w 3473927"/>
              <a:gd name="connsiteY2" fmla="*/ 1572188 h 2685497"/>
              <a:gd name="connsiteX3" fmla="*/ 2016380 w 3473927"/>
              <a:gd name="connsiteY3" fmla="*/ 2477063 h 2685497"/>
              <a:gd name="connsiteX4" fmla="*/ 3149855 w 3473927"/>
              <a:gd name="connsiteY4" fmla="*/ 2648513 h 2685497"/>
              <a:gd name="connsiteX5" fmla="*/ 3464180 w 3473927"/>
              <a:gd name="connsiteY5" fmla="*/ 1934138 h 2685497"/>
              <a:gd name="connsiteX6" fmla="*/ 2873630 w 3473927"/>
              <a:gd name="connsiteY6" fmla="*/ 905438 h 2685497"/>
              <a:gd name="connsiteX7" fmla="*/ 2245930 w 3473927"/>
              <a:gd name="connsiteY7" fmla="*/ 234775 h 2685497"/>
              <a:gd name="connsiteX8" fmla="*/ 1683005 w 3473927"/>
              <a:gd name="connsiteY8" fmla="*/ 563 h 2685497"/>
              <a:gd name="connsiteX0" fmla="*/ 1683005 w 3473927"/>
              <a:gd name="connsiteY0" fmla="*/ 17308 h 2702242"/>
              <a:gd name="connsiteX1" fmla="*/ 82805 w 3473927"/>
              <a:gd name="connsiteY1" fmla="*/ 303058 h 2702242"/>
              <a:gd name="connsiteX2" fmla="*/ 416180 w 3473927"/>
              <a:gd name="connsiteY2" fmla="*/ 1588933 h 2702242"/>
              <a:gd name="connsiteX3" fmla="*/ 2016380 w 3473927"/>
              <a:gd name="connsiteY3" fmla="*/ 2493808 h 2702242"/>
              <a:gd name="connsiteX4" fmla="*/ 3149855 w 3473927"/>
              <a:gd name="connsiteY4" fmla="*/ 2665258 h 2702242"/>
              <a:gd name="connsiteX5" fmla="*/ 3464180 w 3473927"/>
              <a:gd name="connsiteY5" fmla="*/ 1950883 h 2702242"/>
              <a:gd name="connsiteX6" fmla="*/ 2873630 w 3473927"/>
              <a:gd name="connsiteY6" fmla="*/ 922183 h 2702242"/>
              <a:gd name="connsiteX7" fmla="*/ 2245930 w 3473927"/>
              <a:gd name="connsiteY7" fmla="*/ 251520 h 2702242"/>
              <a:gd name="connsiteX8" fmla="*/ 1683005 w 3473927"/>
              <a:gd name="connsiteY8" fmla="*/ 17308 h 2702242"/>
              <a:gd name="connsiteX0" fmla="*/ 1452843 w 3243765"/>
              <a:gd name="connsiteY0" fmla="*/ 3736 h 2688670"/>
              <a:gd name="connsiteX1" fmla="*/ 174280 w 3243765"/>
              <a:gd name="connsiteY1" fmla="*/ 222522 h 2688670"/>
              <a:gd name="connsiteX2" fmla="*/ 186018 w 3243765"/>
              <a:gd name="connsiteY2" fmla="*/ 1575361 h 2688670"/>
              <a:gd name="connsiteX3" fmla="*/ 1786218 w 3243765"/>
              <a:gd name="connsiteY3" fmla="*/ 2480236 h 2688670"/>
              <a:gd name="connsiteX4" fmla="*/ 2919693 w 3243765"/>
              <a:gd name="connsiteY4" fmla="*/ 2651686 h 2688670"/>
              <a:gd name="connsiteX5" fmla="*/ 3234018 w 3243765"/>
              <a:gd name="connsiteY5" fmla="*/ 1937311 h 2688670"/>
              <a:gd name="connsiteX6" fmla="*/ 2643468 w 3243765"/>
              <a:gd name="connsiteY6" fmla="*/ 908611 h 2688670"/>
              <a:gd name="connsiteX7" fmla="*/ 2015768 w 3243765"/>
              <a:gd name="connsiteY7" fmla="*/ 237948 h 2688670"/>
              <a:gd name="connsiteX8" fmla="*/ 1452843 w 3243765"/>
              <a:gd name="connsiteY8" fmla="*/ 3736 h 2688670"/>
              <a:gd name="connsiteX0" fmla="*/ 1325248 w 3116170"/>
              <a:gd name="connsiteY0" fmla="*/ 2755 h 2688968"/>
              <a:gd name="connsiteX1" fmla="*/ 46685 w 3116170"/>
              <a:gd name="connsiteY1" fmla="*/ 221541 h 2688968"/>
              <a:gd name="connsiteX2" fmla="*/ 410213 w 3116170"/>
              <a:gd name="connsiteY2" fmla="*/ 1529737 h 2688968"/>
              <a:gd name="connsiteX3" fmla="*/ 1658623 w 3116170"/>
              <a:gd name="connsiteY3" fmla="*/ 2479255 h 2688968"/>
              <a:gd name="connsiteX4" fmla="*/ 2792098 w 3116170"/>
              <a:gd name="connsiteY4" fmla="*/ 2650705 h 2688968"/>
              <a:gd name="connsiteX5" fmla="*/ 3106423 w 3116170"/>
              <a:gd name="connsiteY5" fmla="*/ 1936330 h 2688968"/>
              <a:gd name="connsiteX6" fmla="*/ 2515873 w 3116170"/>
              <a:gd name="connsiteY6" fmla="*/ 907630 h 2688968"/>
              <a:gd name="connsiteX7" fmla="*/ 1888173 w 3116170"/>
              <a:gd name="connsiteY7" fmla="*/ 236967 h 2688968"/>
              <a:gd name="connsiteX8" fmla="*/ 1325248 w 3116170"/>
              <a:gd name="connsiteY8" fmla="*/ 2755 h 268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6170" h="2688968">
                <a:moveTo>
                  <a:pt x="1325248" y="2755"/>
                </a:moveTo>
                <a:cubicBezTo>
                  <a:pt x="1018333" y="184"/>
                  <a:pt x="199191" y="-32956"/>
                  <a:pt x="46685" y="221541"/>
                </a:cubicBezTo>
                <a:cubicBezTo>
                  <a:pt x="-105821" y="476038"/>
                  <a:pt x="141557" y="1153451"/>
                  <a:pt x="410213" y="1529737"/>
                </a:cubicBezTo>
                <a:cubicBezTo>
                  <a:pt x="678869" y="1906023"/>
                  <a:pt x="1261642" y="2292427"/>
                  <a:pt x="1658623" y="2479255"/>
                </a:cubicBezTo>
                <a:cubicBezTo>
                  <a:pt x="2055604" y="2666083"/>
                  <a:pt x="2550798" y="2741192"/>
                  <a:pt x="2792098" y="2650705"/>
                </a:cubicBezTo>
                <a:cubicBezTo>
                  <a:pt x="3033398" y="2560218"/>
                  <a:pt x="3152460" y="2226842"/>
                  <a:pt x="3106423" y="1936330"/>
                </a:cubicBezTo>
                <a:cubicBezTo>
                  <a:pt x="3060386" y="1645818"/>
                  <a:pt x="2723836" y="1198143"/>
                  <a:pt x="2515873" y="907630"/>
                </a:cubicBezTo>
                <a:cubicBezTo>
                  <a:pt x="2307910" y="617117"/>
                  <a:pt x="2086610" y="389367"/>
                  <a:pt x="1888173" y="236967"/>
                </a:cubicBezTo>
                <a:cubicBezTo>
                  <a:pt x="1689736" y="84567"/>
                  <a:pt x="1632163" y="5326"/>
                  <a:pt x="1325248" y="2755"/>
                </a:cubicBezTo>
                <a:close/>
              </a:path>
            </a:pathLst>
          </a:cu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de-DE" dirty="0">
              <a:solidFill>
                <a:schemeClr val="tx1"/>
              </a:solidFill>
            </a:endParaRPr>
          </a:p>
        </p:txBody>
      </p:sp>
      <p:sp>
        <p:nvSpPr>
          <p:cNvPr id="4" name="Inhaltsplatzhalter 3">
            <a:extLst>
              <a:ext uri="{FF2B5EF4-FFF2-40B4-BE49-F238E27FC236}">
                <a16:creationId xmlns:a16="http://schemas.microsoft.com/office/drawing/2014/main" id="{93B3AF7C-487B-8E30-4082-D6A13A8D2B42}"/>
              </a:ext>
            </a:extLst>
          </p:cNvPr>
          <p:cNvSpPr>
            <a:spLocks noGrp="1"/>
          </p:cNvSpPr>
          <p:nvPr>
            <p:ph idx="11"/>
          </p:nvPr>
        </p:nvSpPr>
        <p:spPr/>
        <p:txBody>
          <a:bodyPr>
            <a:normAutofit/>
          </a:bodyPr>
          <a:lstStyle/>
          <a:p>
            <a:r>
              <a:rPr lang="de-DE" sz="2000" dirty="0" err="1"/>
              <a:t>Ontologies</a:t>
            </a:r>
            <a:r>
              <a:rPr lang="de-DE" sz="2000" dirty="0"/>
              <a:t> </a:t>
            </a:r>
            <a:r>
              <a:rPr lang="de-DE" sz="2000" dirty="0" err="1"/>
              <a:t>are</a:t>
            </a:r>
            <a:r>
              <a:rPr lang="de-DE" sz="2000" dirty="0"/>
              <a:t> </a:t>
            </a:r>
            <a:r>
              <a:rPr lang="de-DE" sz="2000" dirty="0" err="1"/>
              <a:t>well</a:t>
            </a:r>
            <a:r>
              <a:rPr lang="de-DE" sz="2000" dirty="0"/>
              <a:t> </a:t>
            </a:r>
            <a:r>
              <a:rPr lang="de-DE" sz="2000" dirty="0" err="1"/>
              <a:t>suited</a:t>
            </a:r>
            <a:r>
              <a:rPr lang="de-DE" sz="2000" dirty="0"/>
              <a:t> </a:t>
            </a:r>
            <a:r>
              <a:rPr lang="de-DE" sz="2000" dirty="0" err="1"/>
              <a:t>to</a:t>
            </a:r>
            <a:r>
              <a:rPr lang="de-DE" sz="2000" dirty="0"/>
              <a:t> </a:t>
            </a:r>
            <a:r>
              <a:rPr lang="de-DE" sz="2000" dirty="0" err="1"/>
              <a:t>define</a:t>
            </a:r>
            <a:r>
              <a:rPr lang="de-DE" sz="2000" dirty="0"/>
              <a:t> a </a:t>
            </a:r>
            <a:r>
              <a:rPr lang="de-DE" sz="2000" dirty="0" err="1"/>
              <a:t>shared</a:t>
            </a:r>
            <a:r>
              <a:rPr lang="de-DE" sz="2000" dirty="0"/>
              <a:t> </a:t>
            </a:r>
            <a:r>
              <a:rPr lang="de-DE" sz="2000" dirty="0" err="1"/>
              <a:t>vocabulary</a:t>
            </a:r>
            <a:r>
              <a:rPr lang="de-DE" sz="2000" dirty="0"/>
              <a:t> </a:t>
            </a:r>
            <a:r>
              <a:rPr lang="de-DE" sz="2000" dirty="0" err="1"/>
              <a:t>by</a:t>
            </a:r>
            <a:r>
              <a:rPr lang="de-DE" sz="2000" dirty="0"/>
              <a:t> </a:t>
            </a:r>
            <a:r>
              <a:rPr lang="de-DE" sz="2000" dirty="0" err="1"/>
              <a:t>explicitly</a:t>
            </a:r>
            <a:r>
              <a:rPr lang="de-DE" sz="2000" dirty="0"/>
              <a:t> </a:t>
            </a:r>
            <a:r>
              <a:rPr lang="de-DE" sz="2000" dirty="0" err="1"/>
              <a:t>creating</a:t>
            </a:r>
            <a:r>
              <a:rPr lang="de-DE" sz="2000" dirty="0"/>
              <a:t> </a:t>
            </a:r>
            <a:r>
              <a:rPr lang="de-DE" sz="2000" dirty="0" err="1"/>
              <a:t>relations</a:t>
            </a:r>
            <a:r>
              <a:rPr lang="de-DE" sz="2000" dirty="0"/>
              <a:t> </a:t>
            </a:r>
            <a:r>
              <a:rPr lang="de-DE" sz="2000" dirty="0" err="1"/>
              <a:t>between</a:t>
            </a:r>
            <a:r>
              <a:rPr lang="de-DE" sz="2000" dirty="0"/>
              <a:t> different </a:t>
            </a:r>
            <a:r>
              <a:rPr lang="de-DE" sz="2000" dirty="0" err="1"/>
              <a:t>terms</a:t>
            </a:r>
            <a:endParaRPr lang="de-DE" sz="2000" dirty="0"/>
          </a:p>
          <a:p>
            <a:pPr lvl="1"/>
            <a:r>
              <a:rPr lang="de-DE" sz="1600" dirty="0" err="1"/>
              <a:t>Defining</a:t>
            </a:r>
            <a:r>
              <a:rPr lang="de-DE" sz="1600" dirty="0"/>
              <a:t> </a:t>
            </a:r>
            <a:r>
              <a:rPr lang="de-DE" sz="1600" dirty="0" err="1"/>
              <a:t>new</a:t>
            </a:r>
            <a:r>
              <a:rPr lang="de-DE" sz="1600" dirty="0"/>
              <a:t> </a:t>
            </a:r>
            <a:r>
              <a:rPr lang="de-DE" sz="1600" dirty="0" err="1"/>
              <a:t>relations</a:t>
            </a:r>
            <a:r>
              <a:rPr lang="de-DE" sz="1600" dirty="0"/>
              <a:t> </a:t>
            </a:r>
            <a:r>
              <a:rPr lang="de-DE" sz="1600" dirty="0">
                <a:sym typeface="Wingdings" panose="05000000000000000000" pitchFamily="2" charset="2"/>
              </a:rPr>
              <a:t> </a:t>
            </a:r>
            <a:r>
              <a:rPr lang="de-DE" sz="1600" dirty="0"/>
              <a:t>so-</a:t>
            </a:r>
            <a:r>
              <a:rPr lang="de-DE" sz="1600" dirty="0" err="1"/>
              <a:t>called</a:t>
            </a:r>
            <a:r>
              <a:rPr lang="de-DE" sz="1600" dirty="0"/>
              <a:t> "</a:t>
            </a:r>
            <a:r>
              <a:rPr lang="de-DE" sz="1600" dirty="0" err="1"/>
              <a:t>ontology</a:t>
            </a:r>
            <a:r>
              <a:rPr lang="de-DE" sz="1600" dirty="0"/>
              <a:t> </a:t>
            </a:r>
            <a:r>
              <a:rPr lang="de-DE" sz="1600" dirty="0" err="1"/>
              <a:t>alignment</a:t>
            </a:r>
            <a:r>
              <a:rPr lang="de-DE" sz="1600" dirty="0"/>
              <a:t>"</a:t>
            </a:r>
          </a:p>
          <a:p>
            <a:pPr lvl="2"/>
            <a:r>
              <a:rPr lang="de-DE" sz="1400" dirty="0" err="1"/>
              <a:t>Define</a:t>
            </a:r>
            <a:r>
              <a:rPr lang="de-DE" sz="1400" dirty="0"/>
              <a:t> </a:t>
            </a:r>
            <a:r>
              <a:rPr lang="de-DE" sz="1400" dirty="0" err="1"/>
              <a:t>equivalent</a:t>
            </a:r>
            <a:r>
              <a:rPr lang="de-DE" sz="1400" dirty="0"/>
              <a:t> </a:t>
            </a:r>
            <a:r>
              <a:rPr lang="de-DE" sz="1400" dirty="0" err="1"/>
              <a:t>classes</a:t>
            </a:r>
            <a:endParaRPr lang="de-DE" sz="1400" dirty="0"/>
          </a:p>
          <a:p>
            <a:pPr lvl="2"/>
            <a:r>
              <a:rPr lang="de-DE" sz="1400" dirty="0"/>
              <a:t>Subclassing</a:t>
            </a:r>
          </a:p>
          <a:p>
            <a:pPr lvl="2"/>
            <a:r>
              <a:rPr lang="de-DE" sz="1400" dirty="0" err="1"/>
              <a:t>Define</a:t>
            </a:r>
            <a:r>
              <a:rPr lang="de-DE" sz="1400" dirty="0"/>
              <a:t> </a:t>
            </a:r>
            <a:r>
              <a:rPr lang="de-DE" sz="1400" dirty="0" err="1"/>
              <a:t>new</a:t>
            </a:r>
            <a:r>
              <a:rPr lang="de-DE" sz="1400" dirty="0"/>
              <a:t> </a:t>
            </a:r>
            <a:r>
              <a:rPr lang="de-DE" sz="1400" dirty="0" err="1"/>
              <a:t>relations</a:t>
            </a:r>
            <a:endParaRPr lang="de-DE" sz="1400" dirty="0"/>
          </a:p>
          <a:p>
            <a:pPr lvl="1"/>
            <a:endParaRPr lang="de-DE" sz="1600" dirty="0"/>
          </a:p>
          <a:p>
            <a:pPr lvl="1"/>
            <a:r>
              <a:rPr lang="de-DE" sz="1600" dirty="0" err="1"/>
              <a:t>Using</a:t>
            </a:r>
            <a:r>
              <a:rPr lang="de-DE" sz="1600" dirty="0"/>
              <a:t> </a:t>
            </a:r>
            <a:r>
              <a:rPr lang="de-DE" sz="1600" dirty="0" err="1"/>
              <a:t>rules</a:t>
            </a:r>
            <a:r>
              <a:rPr lang="de-DE" sz="1600" dirty="0"/>
              <a:t> </a:t>
            </a:r>
            <a:r>
              <a:rPr lang="de-DE" sz="1600" dirty="0" err="1"/>
              <a:t>that</a:t>
            </a:r>
            <a:r>
              <a:rPr lang="de-DE" sz="1600" dirty="0"/>
              <a:t> </a:t>
            </a:r>
            <a:r>
              <a:rPr lang="de-DE" sz="1600" dirty="0" err="1"/>
              <a:t>allow</a:t>
            </a:r>
            <a:r>
              <a:rPr lang="de-DE" sz="1600" dirty="0"/>
              <a:t> </a:t>
            </a:r>
            <a:r>
              <a:rPr lang="de-DE" sz="1600" dirty="0" err="1"/>
              <a:t>inferring</a:t>
            </a:r>
            <a:r>
              <a:rPr lang="de-DE" sz="1600" dirty="0"/>
              <a:t> </a:t>
            </a:r>
            <a:r>
              <a:rPr lang="de-DE" sz="1600" dirty="0" err="1"/>
              <a:t>new</a:t>
            </a:r>
            <a:r>
              <a:rPr lang="de-DE" sz="1600" dirty="0"/>
              <a:t> </a:t>
            </a:r>
            <a:r>
              <a:rPr lang="de-DE" sz="1600" dirty="0" err="1"/>
              <a:t>facts</a:t>
            </a:r>
            <a:endParaRPr lang="de-DE" sz="1600" dirty="0"/>
          </a:p>
          <a:p>
            <a:pPr lvl="2"/>
            <a:r>
              <a:rPr lang="de-DE" sz="1400" dirty="0"/>
              <a:t>"</a:t>
            </a:r>
            <a:r>
              <a:rPr lang="de-DE" sz="1400" dirty="0" err="1"/>
              <a:t>Everything</a:t>
            </a:r>
            <a:r>
              <a:rPr lang="de-DE" sz="1400" dirty="0"/>
              <a:t> </a:t>
            </a:r>
            <a:r>
              <a:rPr lang="de-DE" sz="1400" dirty="0" err="1"/>
              <a:t>that</a:t>
            </a:r>
            <a:r>
              <a:rPr lang="de-DE" sz="1400" dirty="0"/>
              <a:t> </a:t>
            </a:r>
            <a:r>
              <a:rPr lang="de-DE" sz="1400" dirty="0" err="1"/>
              <a:t>has</a:t>
            </a:r>
            <a:r>
              <a:rPr lang="de-DE" sz="1400" dirty="0"/>
              <a:t> a </a:t>
            </a:r>
            <a:r>
              <a:rPr lang="de-DE" sz="1400" dirty="0" err="1"/>
              <a:t>capability</a:t>
            </a:r>
            <a:r>
              <a:rPr lang="de-DE" sz="1400" dirty="0"/>
              <a:t> </a:t>
            </a:r>
            <a:r>
              <a:rPr lang="de-DE" sz="1400" dirty="0" err="1"/>
              <a:t>is</a:t>
            </a:r>
            <a:r>
              <a:rPr lang="de-DE" sz="1400" dirty="0"/>
              <a:t> an </a:t>
            </a:r>
            <a:r>
              <a:rPr lang="de-DE" sz="1400" dirty="0" err="1"/>
              <a:t>agent</a:t>
            </a:r>
            <a:r>
              <a:rPr lang="de-DE" sz="1400" dirty="0"/>
              <a:t>"</a:t>
            </a:r>
          </a:p>
          <a:p>
            <a:pPr lvl="2"/>
            <a:r>
              <a:rPr lang="de-DE" sz="1400" dirty="0"/>
              <a:t>"Every </a:t>
            </a:r>
            <a:r>
              <a:rPr lang="de-DE" sz="1400" dirty="0" err="1"/>
              <a:t>process</a:t>
            </a:r>
            <a:r>
              <a:rPr lang="de-DE" sz="1400" dirty="0"/>
              <a:t> </a:t>
            </a:r>
            <a:r>
              <a:rPr lang="de-DE" sz="1400" dirty="0" err="1"/>
              <a:t>operator</a:t>
            </a:r>
            <a:r>
              <a:rPr lang="de-DE" sz="1400" dirty="0"/>
              <a:t> </a:t>
            </a:r>
            <a:r>
              <a:rPr lang="de-DE" sz="1400" dirty="0" err="1"/>
              <a:t>that</a:t>
            </a:r>
            <a:r>
              <a:rPr lang="de-DE" sz="1400" dirty="0"/>
              <a:t> </a:t>
            </a:r>
            <a:r>
              <a:rPr lang="de-DE" sz="1400" dirty="0" err="1"/>
              <a:t>manipulates</a:t>
            </a:r>
            <a:r>
              <a:rPr lang="de-DE" sz="1400" dirty="0"/>
              <a:t> X, Y and Z </a:t>
            </a:r>
            <a:r>
              <a:rPr lang="de-DE" sz="1400" dirty="0" err="1"/>
              <a:t>coordinate</a:t>
            </a:r>
            <a:r>
              <a:rPr lang="de-DE" sz="1400" dirty="0"/>
              <a:t> </a:t>
            </a:r>
            <a:r>
              <a:rPr lang="de-DE" sz="1400" dirty="0" err="1"/>
              <a:t>of</a:t>
            </a:r>
            <a:r>
              <a:rPr lang="de-DE" sz="1400" dirty="0"/>
              <a:t> an </a:t>
            </a:r>
            <a:r>
              <a:rPr lang="de-DE" sz="1400" dirty="0" err="1"/>
              <a:t>input</a:t>
            </a:r>
            <a:r>
              <a:rPr lang="de-DE" sz="1400" dirty="0"/>
              <a:t> </a:t>
            </a:r>
            <a:r>
              <a:rPr lang="de-DE" sz="1400" dirty="0" err="1"/>
              <a:t>is</a:t>
            </a:r>
            <a:r>
              <a:rPr lang="de-DE" sz="1400" dirty="0"/>
              <a:t> a </a:t>
            </a:r>
            <a:r>
              <a:rPr lang="de-DE" sz="1400" dirty="0" err="1"/>
              <a:t>handling</a:t>
            </a:r>
            <a:r>
              <a:rPr lang="de-DE" sz="1400" dirty="0"/>
              <a:t> </a:t>
            </a:r>
            <a:r>
              <a:rPr lang="de-DE" sz="1400" dirty="0" err="1"/>
              <a:t>operation</a:t>
            </a:r>
            <a:r>
              <a:rPr lang="de-DE" sz="1400" dirty="0"/>
              <a:t>"</a:t>
            </a:r>
          </a:p>
          <a:p>
            <a:endParaRPr lang="de-DE" sz="2000" dirty="0"/>
          </a:p>
          <a:p>
            <a:pPr lvl="2"/>
            <a:endParaRPr lang="de-DE" sz="1400" dirty="0"/>
          </a:p>
          <a:p>
            <a:endParaRPr lang="de-DE" sz="2000" dirty="0"/>
          </a:p>
        </p:txBody>
      </p:sp>
      <p:sp>
        <p:nvSpPr>
          <p:cNvPr id="3" name="Titel 2">
            <a:extLst>
              <a:ext uri="{FF2B5EF4-FFF2-40B4-BE49-F238E27FC236}">
                <a16:creationId xmlns:a16="http://schemas.microsoft.com/office/drawing/2014/main" id="{09BF9FA9-186C-4862-A8EF-636ED565B9C9}"/>
              </a:ext>
            </a:extLst>
          </p:cNvPr>
          <p:cNvSpPr>
            <a:spLocks noGrp="1"/>
          </p:cNvSpPr>
          <p:nvPr>
            <p:ph type="title"/>
          </p:nvPr>
        </p:nvSpPr>
        <p:spPr/>
        <p:txBody>
          <a:bodyPr/>
          <a:lstStyle/>
          <a:p>
            <a:r>
              <a:rPr lang="de-DE" dirty="0" err="1"/>
              <a:t>Ontologies</a:t>
            </a:r>
            <a:r>
              <a:rPr lang="de-DE" dirty="0"/>
              <a:t> </a:t>
            </a:r>
            <a:r>
              <a:rPr lang="de-DE" dirty="0" err="1"/>
              <a:t>for</a:t>
            </a:r>
            <a:r>
              <a:rPr lang="de-DE" dirty="0"/>
              <a:t> Multi-Agent Systems</a:t>
            </a:r>
          </a:p>
        </p:txBody>
      </p:sp>
      <p:sp>
        <p:nvSpPr>
          <p:cNvPr id="5" name="Textfeld 4">
            <a:extLst>
              <a:ext uri="{FF2B5EF4-FFF2-40B4-BE49-F238E27FC236}">
                <a16:creationId xmlns:a16="http://schemas.microsoft.com/office/drawing/2014/main" id="{59E0D868-3F10-64E8-5024-1F3558F643F5}"/>
              </a:ext>
            </a:extLst>
          </p:cNvPr>
          <p:cNvSpPr txBox="1"/>
          <p:nvPr/>
        </p:nvSpPr>
        <p:spPr>
          <a:xfrm>
            <a:off x="7192097" y="4036086"/>
            <a:ext cx="837089" cy="246221"/>
          </a:xfrm>
          <a:prstGeom prst="rect">
            <a:avLst/>
          </a:prstGeom>
          <a:noFill/>
        </p:spPr>
        <p:txBody>
          <a:bodyPr wrap="none" rtlCol="0">
            <a:spAutoFit/>
          </a:bodyPr>
          <a:lstStyle/>
          <a:p>
            <a:pPr algn="ctr" fontAlgn="base">
              <a:spcBef>
                <a:spcPct val="0"/>
              </a:spcBef>
              <a:spcAft>
                <a:spcPct val="0"/>
              </a:spcAft>
            </a:pPr>
            <a:r>
              <a:rPr kumimoji="1" lang="de-DE" sz="1000" b="1" dirty="0" err="1">
                <a:solidFill>
                  <a:srgbClr val="F79646"/>
                </a:solidFill>
                <a:cs typeface="Arial" charset="0"/>
              </a:rPr>
              <a:t>agent:Agent</a:t>
            </a:r>
            <a:endParaRPr kumimoji="1" lang="de-DE" sz="1000" b="1" dirty="0">
              <a:solidFill>
                <a:srgbClr val="F79646"/>
              </a:solidFill>
              <a:cs typeface="Arial" charset="0"/>
            </a:endParaRPr>
          </a:p>
        </p:txBody>
      </p:sp>
      <p:sp>
        <p:nvSpPr>
          <p:cNvPr id="6" name="Ellipse 5">
            <a:extLst>
              <a:ext uri="{FF2B5EF4-FFF2-40B4-BE49-F238E27FC236}">
                <a16:creationId xmlns:a16="http://schemas.microsoft.com/office/drawing/2014/main" id="{B1692AE2-2F30-E905-CF48-EDE2F2BC6048}"/>
              </a:ext>
            </a:extLst>
          </p:cNvPr>
          <p:cNvSpPr/>
          <p:nvPr/>
        </p:nvSpPr>
        <p:spPr>
          <a:xfrm>
            <a:off x="7960648" y="4115525"/>
            <a:ext cx="432000" cy="432000"/>
          </a:xfrm>
          <a:prstGeom prst="ellipse">
            <a:avLst/>
          </a:prstGeom>
          <a:solidFill>
            <a:schemeClr val="accent1"/>
          </a:solidFill>
          <a:ln w="9525" cap="flat" cmpd="sng" algn="ctr">
            <a:solidFill>
              <a:schemeClr val="tx1"/>
            </a:solidFill>
            <a:prstDash val="solid"/>
          </a:ln>
          <a:effectLst/>
        </p:spPr>
        <p:txBody>
          <a:bodyPr rtlCol="0" anchor="ctr"/>
          <a:lstStyle/>
          <a:p>
            <a:pPr algn="ctr" fontAlgn="base">
              <a:spcBef>
                <a:spcPct val="0"/>
              </a:spcBef>
              <a:spcAft>
                <a:spcPct val="0"/>
              </a:spcAft>
            </a:pPr>
            <a:endParaRPr kumimoji="1" lang="en-US" sz="2000" b="1" kern="0">
              <a:solidFill>
                <a:prstClr val="black"/>
              </a:solidFill>
            </a:endParaRPr>
          </a:p>
        </p:txBody>
      </p:sp>
      <p:cxnSp>
        <p:nvCxnSpPr>
          <p:cNvPr id="7" name="Gerade Verbindung mit Pfeil 6">
            <a:extLst>
              <a:ext uri="{FF2B5EF4-FFF2-40B4-BE49-F238E27FC236}">
                <a16:creationId xmlns:a16="http://schemas.microsoft.com/office/drawing/2014/main" id="{A0E85E9C-8A08-EAAC-2326-ECC387EBAD6C}"/>
              </a:ext>
            </a:extLst>
          </p:cNvPr>
          <p:cNvCxnSpPr>
            <a:cxnSpLocks/>
            <a:endCxn id="8" idx="4"/>
          </p:cNvCxnSpPr>
          <p:nvPr/>
        </p:nvCxnSpPr>
        <p:spPr>
          <a:xfrm flipH="1" flipV="1">
            <a:off x="7152565" y="2975870"/>
            <a:ext cx="871348" cy="1029126"/>
          </a:xfrm>
          <a:prstGeom prst="straightConnector1">
            <a:avLst/>
          </a:prstGeom>
          <a:noFill/>
          <a:ln w="28575" cap="flat" cmpd="sng" algn="ctr">
            <a:solidFill>
              <a:srgbClr val="4F81BD">
                <a:shade val="95000"/>
                <a:satMod val="105000"/>
              </a:srgbClr>
            </a:solidFill>
            <a:prstDash val="solid"/>
            <a:tailEnd type="triangle"/>
          </a:ln>
          <a:effectLst/>
        </p:spPr>
      </p:cxnSp>
      <p:sp>
        <p:nvSpPr>
          <p:cNvPr id="8" name="Ellipse 7">
            <a:extLst>
              <a:ext uri="{FF2B5EF4-FFF2-40B4-BE49-F238E27FC236}">
                <a16:creationId xmlns:a16="http://schemas.microsoft.com/office/drawing/2014/main" id="{259FA9E8-6125-A2CC-5309-1B02C4443F34}"/>
              </a:ext>
            </a:extLst>
          </p:cNvPr>
          <p:cNvSpPr/>
          <p:nvPr/>
        </p:nvSpPr>
        <p:spPr>
          <a:xfrm rot="19578367">
            <a:off x="6816738" y="2580155"/>
            <a:ext cx="432000" cy="432000"/>
          </a:xfrm>
          <a:prstGeom prst="ellipse">
            <a:avLst/>
          </a:prstGeom>
          <a:solidFill>
            <a:schemeClr val="accent1"/>
          </a:solidFill>
          <a:ln w="9525"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en-US" sz="2000" b="1" i="0" u="none" strike="noStrike" kern="0" cap="none" spc="0" normalizeH="0" baseline="0" noProof="0">
              <a:ln>
                <a:noFill/>
              </a:ln>
              <a:solidFill>
                <a:prstClr val="black"/>
              </a:solidFill>
              <a:effectLst/>
              <a:uLnTx/>
              <a:uFillTx/>
              <a:ea typeface="+mn-ea"/>
              <a:cs typeface="+mn-cs"/>
            </a:endParaRPr>
          </a:p>
        </p:txBody>
      </p:sp>
      <p:sp>
        <p:nvSpPr>
          <p:cNvPr id="9" name="Textfeld 8">
            <a:extLst>
              <a:ext uri="{FF2B5EF4-FFF2-40B4-BE49-F238E27FC236}">
                <a16:creationId xmlns:a16="http://schemas.microsoft.com/office/drawing/2014/main" id="{2269A9CB-A88A-4CCC-AF31-D4DECAA74F74}"/>
              </a:ext>
            </a:extLst>
          </p:cNvPr>
          <p:cNvSpPr txBox="1"/>
          <p:nvPr/>
        </p:nvSpPr>
        <p:spPr>
          <a:xfrm>
            <a:off x="6855867" y="3311986"/>
            <a:ext cx="1342034" cy="261610"/>
          </a:xfrm>
          <a:prstGeom prst="rect">
            <a:avLst/>
          </a:prstGeom>
          <a:solidFill>
            <a:srgbClr val="F2F2F2"/>
          </a:solidFill>
        </p:spPr>
        <p:txBody>
          <a:bodyPr wrap="none" rtlCol="0">
            <a:spAutoFit/>
          </a:bodyPr>
          <a:lstStyle>
            <a:defPPr>
              <a:defRPr lang="de-DE"/>
            </a:defPPr>
            <a:lvl1pPr fontAlgn="base">
              <a:spcBef>
                <a:spcPct val="0"/>
              </a:spcBef>
              <a:spcAft>
                <a:spcPct val="0"/>
              </a:spcAft>
              <a:defRPr kumimoji="1" sz="1100" b="1">
                <a:solidFill>
                  <a:srgbClr val="4F81BD"/>
                </a:solidFill>
                <a:cs typeface="Arial" charset="0"/>
              </a:defRPr>
            </a:lvl1pPr>
          </a:lstStyle>
          <a:p>
            <a:r>
              <a:rPr lang="de-DE" dirty="0" err="1"/>
              <a:t>agent:hasCapability</a:t>
            </a:r>
            <a:endParaRPr lang="de-DE" dirty="0"/>
          </a:p>
        </p:txBody>
      </p:sp>
      <p:sp>
        <p:nvSpPr>
          <p:cNvPr id="10" name="Textfeld 9">
            <a:extLst>
              <a:ext uri="{FF2B5EF4-FFF2-40B4-BE49-F238E27FC236}">
                <a16:creationId xmlns:a16="http://schemas.microsoft.com/office/drawing/2014/main" id="{1E534144-5FBD-88E7-DF03-18D82F47557C}"/>
              </a:ext>
            </a:extLst>
          </p:cNvPr>
          <p:cNvSpPr txBox="1"/>
          <p:nvPr/>
        </p:nvSpPr>
        <p:spPr>
          <a:xfrm>
            <a:off x="5787946" y="2673044"/>
            <a:ext cx="1067921" cy="246221"/>
          </a:xfrm>
          <a:prstGeom prst="rect">
            <a:avLst/>
          </a:prstGeom>
          <a:noFill/>
        </p:spPr>
        <p:txBody>
          <a:bodyPr wrap="none" rtlCol="0">
            <a:spAutoFit/>
          </a:bodyPr>
          <a:lstStyle/>
          <a:p>
            <a:pPr algn="ctr" fontAlgn="base">
              <a:spcBef>
                <a:spcPct val="0"/>
              </a:spcBef>
              <a:spcAft>
                <a:spcPct val="0"/>
              </a:spcAft>
            </a:pPr>
            <a:r>
              <a:rPr kumimoji="1" lang="de-DE" sz="1000" b="1" dirty="0" err="1">
                <a:solidFill>
                  <a:srgbClr val="F79646"/>
                </a:solidFill>
                <a:cs typeface="Arial" charset="0"/>
              </a:rPr>
              <a:t>Agent:Capability</a:t>
            </a:r>
            <a:endParaRPr kumimoji="1" lang="de-DE" sz="1000" b="1" dirty="0">
              <a:solidFill>
                <a:srgbClr val="F79646"/>
              </a:solidFill>
              <a:cs typeface="Arial" charset="0"/>
            </a:endParaRPr>
          </a:p>
        </p:txBody>
      </p:sp>
      <p:sp>
        <p:nvSpPr>
          <p:cNvPr id="12" name="Textfeld 11">
            <a:extLst>
              <a:ext uri="{FF2B5EF4-FFF2-40B4-BE49-F238E27FC236}">
                <a16:creationId xmlns:a16="http://schemas.microsoft.com/office/drawing/2014/main" id="{F63DE66E-42DF-DFC3-C613-4421C6105899}"/>
              </a:ext>
            </a:extLst>
          </p:cNvPr>
          <p:cNvSpPr txBox="1"/>
          <p:nvPr/>
        </p:nvSpPr>
        <p:spPr>
          <a:xfrm>
            <a:off x="10557886" y="2645788"/>
            <a:ext cx="1560043" cy="246221"/>
          </a:xfrm>
          <a:prstGeom prst="rect">
            <a:avLst/>
          </a:prstGeom>
          <a:noFill/>
        </p:spPr>
        <p:txBody>
          <a:bodyPr wrap="none" rtlCol="0">
            <a:spAutoFit/>
          </a:bodyPr>
          <a:lstStyle/>
          <a:p>
            <a:pPr algn="ctr" fontAlgn="base">
              <a:spcBef>
                <a:spcPct val="0"/>
              </a:spcBef>
              <a:spcAft>
                <a:spcPct val="0"/>
              </a:spcAft>
            </a:pPr>
            <a:r>
              <a:rPr kumimoji="1" lang="de-DE" sz="1000" b="1" dirty="0">
                <a:solidFill>
                  <a:srgbClr val="F79646"/>
                </a:solidFill>
                <a:cs typeface="Arial" charset="0"/>
              </a:rPr>
              <a:t>VDI3682:ProcessOperator</a:t>
            </a:r>
          </a:p>
        </p:txBody>
      </p:sp>
      <p:sp>
        <p:nvSpPr>
          <p:cNvPr id="13" name="Ellipse 12">
            <a:extLst>
              <a:ext uri="{FF2B5EF4-FFF2-40B4-BE49-F238E27FC236}">
                <a16:creationId xmlns:a16="http://schemas.microsoft.com/office/drawing/2014/main" id="{67191080-159D-1B24-3858-E16403BD8603}"/>
              </a:ext>
            </a:extLst>
          </p:cNvPr>
          <p:cNvSpPr/>
          <p:nvPr/>
        </p:nvSpPr>
        <p:spPr>
          <a:xfrm rot="776609">
            <a:off x="10127776" y="2552898"/>
            <a:ext cx="432000" cy="432000"/>
          </a:xfrm>
          <a:prstGeom prst="ellipse">
            <a:avLst/>
          </a:prstGeom>
          <a:solidFill>
            <a:schemeClr val="accent1"/>
          </a:solidFill>
          <a:ln w="9525" cap="flat" cmpd="sng" algn="ctr">
            <a:solidFill>
              <a:schemeClr val="tx1"/>
            </a:solidFill>
            <a:prstDash val="solid"/>
          </a:ln>
          <a:effectLst/>
        </p:spPr>
        <p:txBody>
          <a:bodyPr rtlCol="0" anchor="ctr"/>
          <a:lstStyle/>
          <a:p>
            <a:pPr algn="ctr" fontAlgn="base">
              <a:spcBef>
                <a:spcPct val="0"/>
              </a:spcBef>
              <a:spcAft>
                <a:spcPct val="0"/>
              </a:spcAft>
            </a:pPr>
            <a:endParaRPr kumimoji="1" lang="en-US" sz="2000" b="1" kern="0">
              <a:solidFill>
                <a:prstClr val="black"/>
              </a:solidFill>
            </a:endParaRPr>
          </a:p>
        </p:txBody>
      </p:sp>
      <p:cxnSp>
        <p:nvCxnSpPr>
          <p:cNvPr id="14" name="Gerade Verbindung mit Pfeil 13">
            <a:extLst>
              <a:ext uri="{FF2B5EF4-FFF2-40B4-BE49-F238E27FC236}">
                <a16:creationId xmlns:a16="http://schemas.microsoft.com/office/drawing/2014/main" id="{D4C26EA4-85A0-A64D-DB72-2D6694F6A242}"/>
              </a:ext>
            </a:extLst>
          </p:cNvPr>
          <p:cNvCxnSpPr>
            <a:cxnSpLocks/>
            <a:stCxn id="13" idx="2"/>
            <a:endCxn id="15" idx="3"/>
          </p:cNvCxnSpPr>
          <p:nvPr/>
        </p:nvCxnSpPr>
        <p:spPr>
          <a:xfrm rot="10800000">
            <a:off x="9479422" y="1637576"/>
            <a:ext cx="653842" cy="1082941"/>
          </a:xfrm>
          <a:prstGeom prst="curvedConnector2">
            <a:avLst/>
          </a:prstGeom>
          <a:noFill/>
          <a:ln w="28575" cap="flat" cmpd="sng" algn="ctr">
            <a:solidFill>
              <a:srgbClr val="4F81BD">
                <a:shade val="95000"/>
                <a:satMod val="105000"/>
              </a:srgbClr>
            </a:solidFill>
            <a:prstDash val="solid"/>
            <a:tailEnd type="triangle"/>
          </a:ln>
          <a:effectLst/>
        </p:spPr>
      </p:cxnSp>
      <p:sp>
        <p:nvSpPr>
          <p:cNvPr id="15" name="Ellipse 14">
            <a:extLst>
              <a:ext uri="{FF2B5EF4-FFF2-40B4-BE49-F238E27FC236}">
                <a16:creationId xmlns:a16="http://schemas.microsoft.com/office/drawing/2014/main" id="{D090390F-18FB-2A8C-ABB4-D8A58E408796}"/>
              </a:ext>
            </a:extLst>
          </p:cNvPr>
          <p:cNvSpPr/>
          <p:nvPr/>
        </p:nvSpPr>
        <p:spPr>
          <a:xfrm rot="20204787">
            <a:off x="9343450" y="1220947"/>
            <a:ext cx="432000" cy="432000"/>
          </a:xfrm>
          <a:prstGeom prst="ellipse">
            <a:avLst/>
          </a:prstGeom>
          <a:solidFill>
            <a:schemeClr val="accent1"/>
          </a:solidFill>
          <a:ln w="9525"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en-US" sz="2000" b="1" i="0" u="none" strike="noStrike" kern="0" cap="none" spc="0" normalizeH="0" baseline="0" noProof="0">
              <a:ln>
                <a:noFill/>
              </a:ln>
              <a:solidFill>
                <a:prstClr val="black"/>
              </a:solidFill>
              <a:effectLst/>
              <a:uLnTx/>
              <a:uFillTx/>
              <a:ea typeface="+mn-ea"/>
              <a:cs typeface="+mn-cs"/>
            </a:endParaRPr>
          </a:p>
        </p:txBody>
      </p:sp>
      <p:sp>
        <p:nvSpPr>
          <p:cNvPr id="16" name="Textfeld 15">
            <a:extLst>
              <a:ext uri="{FF2B5EF4-FFF2-40B4-BE49-F238E27FC236}">
                <a16:creationId xmlns:a16="http://schemas.microsoft.com/office/drawing/2014/main" id="{8EF3816B-E32B-E8ED-3096-D085E24819E1}"/>
              </a:ext>
            </a:extLst>
          </p:cNvPr>
          <p:cNvSpPr txBox="1"/>
          <p:nvPr/>
        </p:nvSpPr>
        <p:spPr>
          <a:xfrm>
            <a:off x="8905665" y="1869913"/>
            <a:ext cx="1048364" cy="169277"/>
          </a:xfrm>
          <a:prstGeom prst="rect">
            <a:avLst/>
          </a:prstGeom>
          <a:solidFill>
            <a:srgbClr val="F2F2F2"/>
          </a:solidFill>
        </p:spPr>
        <p:txBody>
          <a:bodyPr wrap="none" lIns="0" tIns="0" rIns="0" bIns="0" rtlCol="0">
            <a:spAutoFit/>
          </a:bodyPr>
          <a:lstStyle>
            <a:defPPr>
              <a:defRPr lang="de-DE"/>
            </a:defPPr>
            <a:lvl1pPr fontAlgn="base">
              <a:spcBef>
                <a:spcPct val="0"/>
              </a:spcBef>
              <a:spcAft>
                <a:spcPct val="0"/>
              </a:spcAft>
              <a:defRPr kumimoji="1" sz="1100" b="1">
                <a:solidFill>
                  <a:srgbClr val="4F81BD"/>
                </a:solidFill>
                <a:cs typeface="Arial" charset="0"/>
              </a:defRPr>
            </a:lvl1pPr>
          </a:lstStyle>
          <a:p>
            <a:r>
              <a:rPr lang="de-DE" dirty="0"/>
              <a:t>VDI3682:hasInput</a:t>
            </a:r>
          </a:p>
        </p:txBody>
      </p:sp>
      <p:sp>
        <p:nvSpPr>
          <p:cNvPr id="17" name="Textfeld 16">
            <a:extLst>
              <a:ext uri="{FF2B5EF4-FFF2-40B4-BE49-F238E27FC236}">
                <a16:creationId xmlns:a16="http://schemas.microsoft.com/office/drawing/2014/main" id="{5CB7A9B3-A628-9258-086A-1BACCB460777}"/>
              </a:ext>
            </a:extLst>
          </p:cNvPr>
          <p:cNvSpPr txBox="1"/>
          <p:nvPr/>
        </p:nvSpPr>
        <p:spPr>
          <a:xfrm>
            <a:off x="8373969" y="1313836"/>
            <a:ext cx="949299" cy="246221"/>
          </a:xfrm>
          <a:prstGeom prst="rect">
            <a:avLst/>
          </a:prstGeom>
          <a:noFill/>
        </p:spPr>
        <p:txBody>
          <a:bodyPr wrap="none" rtlCol="0">
            <a:spAutoFit/>
          </a:bodyPr>
          <a:lstStyle/>
          <a:p>
            <a:pPr algn="ctr" fontAlgn="base">
              <a:spcBef>
                <a:spcPct val="0"/>
              </a:spcBef>
              <a:spcAft>
                <a:spcPct val="0"/>
              </a:spcAft>
            </a:pPr>
            <a:r>
              <a:rPr kumimoji="1" lang="de-DE" sz="1000" b="1" dirty="0">
                <a:solidFill>
                  <a:srgbClr val="F79646"/>
                </a:solidFill>
                <a:cs typeface="Arial" charset="0"/>
              </a:rPr>
              <a:t>VDI3682:State</a:t>
            </a:r>
          </a:p>
        </p:txBody>
      </p:sp>
      <p:cxnSp>
        <p:nvCxnSpPr>
          <p:cNvPr id="23" name="Gerade Verbindung mit Pfeil 13">
            <a:extLst>
              <a:ext uri="{FF2B5EF4-FFF2-40B4-BE49-F238E27FC236}">
                <a16:creationId xmlns:a16="http://schemas.microsoft.com/office/drawing/2014/main" id="{62FB40B6-B3CB-8669-526A-B9CD20F56E90}"/>
              </a:ext>
            </a:extLst>
          </p:cNvPr>
          <p:cNvCxnSpPr>
            <a:cxnSpLocks/>
            <a:stCxn id="15" idx="6"/>
            <a:endCxn id="13" idx="0"/>
          </p:cNvCxnSpPr>
          <p:nvPr/>
        </p:nvCxnSpPr>
        <p:spPr>
          <a:xfrm>
            <a:off x="9757904" y="1351670"/>
            <a:ext cx="634254" cy="1206716"/>
          </a:xfrm>
          <a:prstGeom prst="curvedConnector2">
            <a:avLst/>
          </a:prstGeom>
          <a:noFill/>
          <a:ln w="28575" cap="flat" cmpd="sng" algn="ctr">
            <a:solidFill>
              <a:srgbClr val="4F81BD">
                <a:shade val="95000"/>
                <a:satMod val="105000"/>
              </a:srgbClr>
            </a:solidFill>
            <a:prstDash val="solid"/>
            <a:tailEnd type="triangle"/>
          </a:ln>
          <a:effectLst/>
        </p:spPr>
      </p:cxnSp>
      <p:sp>
        <p:nvSpPr>
          <p:cNvPr id="32" name="Textfeld 31">
            <a:extLst>
              <a:ext uri="{FF2B5EF4-FFF2-40B4-BE49-F238E27FC236}">
                <a16:creationId xmlns:a16="http://schemas.microsoft.com/office/drawing/2014/main" id="{1D47919F-5E85-905B-540D-ED2553997FB9}"/>
              </a:ext>
            </a:extLst>
          </p:cNvPr>
          <p:cNvSpPr txBox="1"/>
          <p:nvPr/>
        </p:nvSpPr>
        <p:spPr>
          <a:xfrm>
            <a:off x="9851681" y="2115482"/>
            <a:ext cx="1157368" cy="169277"/>
          </a:xfrm>
          <a:prstGeom prst="rect">
            <a:avLst/>
          </a:prstGeom>
          <a:solidFill>
            <a:srgbClr val="F2F2F2"/>
          </a:solidFill>
        </p:spPr>
        <p:txBody>
          <a:bodyPr wrap="none" lIns="0" tIns="0" rIns="0" bIns="0" rtlCol="0">
            <a:spAutoFit/>
          </a:bodyPr>
          <a:lstStyle>
            <a:defPPr>
              <a:defRPr lang="de-DE"/>
            </a:defPPr>
            <a:lvl1pPr fontAlgn="base">
              <a:spcBef>
                <a:spcPct val="0"/>
              </a:spcBef>
              <a:spcAft>
                <a:spcPct val="0"/>
              </a:spcAft>
              <a:defRPr kumimoji="1" sz="1100" b="1">
                <a:solidFill>
                  <a:srgbClr val="4F81BD"/>
                </a:solidFill>
                <a:cs typeface="Arial" charset="0"/>
              </a:defRPr>
            </a:lvl1pPr>
          </a:lstStyle>
          <a:p>
            <a:r>
              <a:rPr lang="de-DE" dirty="0"/>
              <a:t>VDI3682:hasOutput</a:t>
            </a:r>
          </a:p>
        </p:txBody>
      </p:sp>
      <p:sp>
        <p:nvSpPr>
          <p:cNvPr id="35" name="Textfeld 34">
            <a:extLst>
              <a:ext uri="{FF2B5EF4-FFF2-40B4-BE49-F238E27FC236}">
                <a16:creationId xmlns:a16="http://schemas.microsoft.com/office/drawing/2014/main" id="{F7292048-5747-64FF-F9A7-4F385E851D46}"/>
              </a:ext>
            </a:extLst>
          </p:cNvPr>
          <p:cNvSpPr txBox="1"/>
          <p:nvPr/>
        </p:nvSpPr>
        <p:spPr>
          <a:xfrm>
            <a:off x="5570143" y="1952845"/>
            <a:ext cx="1860550" cy="307777"/>
          </a:xfrm>
          <a:prstGeom prst="rect">
            <a:avLst/>
          </a:prstGeom>
          <a:noFill/>
        </p:spPr>
        <p:txBody>
          <a:bodyPr wrap="square">
            <a:spAutoFit/>
          </a:bodyPr>
          <a:lstStyle/>
          <a:p>
            <a:r>
              <a:rPr lang="de-DE" sz="1400" dirty="0"/>
              <a:t>Agent </a:t>
            </a:r>
            <a:r>
              <a:rPr lang="de-DE" sz="1400" dirty="0" err="1"/>
              <a:t>vocabulary</a:t>
            </a:r>
            <a:endParaRPr lang="de-DE" sz="1400" dirty="0"/>
          </a:p>
        </p:txBody>
      </p:sp>
      <p:sp>
        <p:nvSpPr>
          <p:cNvPr id="36" name="Textfeld 35">
            <a:extLst>
              <a:ext uri="{FF2B5EF4-FFF2-40B4-BE49-F238E27FC236}">
                <a16:creationId xmlns:a16="http://schemas.microsoft.com/office/drawing/2014/main" id="{785DAA75-3DB8-914C-0F85-67775D0675F7}"/>
              </a:ext>
            </a:extLst>
          </p:cNvPr>
          <p:cNvSpPr txBox="1"/>
          <p:nvPr/>
        </p:nvSpPr>
        <p:spPr>
          <a:xfrm>
            <a:off x="8582025" y="821155"/>
            <a:ext cx="2202588" cy="307777"/>
          </a:xfrm>
          <a:prstGeom prst="rect">
            <a:avLst/>
          </a:prstGeom>
          <a:noFill/>
        </p:spPr>
        <p:txBody>
          <a:bodyPr wrap="square">
            <a:spAutoFit/>
          </a:bodyPr>
          <a:lstStyle/>
          <a:p>
            <a:r>
              <a:rPr lang="de-DE" sz="1400" dirty="0"/>
              <a:t>VDI3682 </a:t>
            </a:r>
            <a:r>
              <a:rPr lang="de-DE" sz="1400" dirty="0" err="1"/>
              <a:t>vocabulary</a:t>
            </a:r>
            <a:endParaRPr lang="de-DE" sz="1400" dirty="0"/>
          </a:p>
        </p:txBody>
      </p:sp>
      <p:cxnSp>
        <p:nvCxnSpPr>
          <p:cNvPr id="37" name="Gerade Verbindung mit Pfeil 36">
            <a:extLst>
              <a:ext uri="{FF2B5EF4-FFF2-40B4-BE49-F238E27FC236}">
                <a16:creationId xmlns:a16="http://schemas.microsoft.com/office/drawing/2014/main" id="{9AA82F21-CE5F-C242-5B7F-994A5EA88736}"/>
              </a:ext>
            </a:extLst>
          </p:cNvPr>
          <p:cNvCxnSpPr>
            <a:cxnSpLocks/>
            <a:stCxn id="8" idx="5"/>
            <a:endCxn id="13" idx="3"/>
          </p:cNvCxnSpPr>
          <p:nvPr/>
        </p:nvCxnSpPr>
        <p:spPr>
          <a:xfrm>
            <a:off x="7244546" y="2838502"/>
            <a:ext cx="2916165" cy="45039"/>
          </a:xfrm>
          <a:prstGeom prst="straightConnector1">
            <a:avLst/>
          </a:prstGeom>
          <a:noFill/>
          <a:ln w="41275" cap="flat" cmpd="sng" algn="ctr">
            <a:solidFill>
              <a:srgbClr val="4F81BD">
                <a:shade val="95000"/>
                <a:satMod val="105000"/>
              </a:srgbClr>
            </a:solidFill>
            <a:prstDash val="dash"/>
            <a:headEnd type="triangle" w="med" len="lg"/>
            <a:tailEnd type="triangle" w="med" len="lg"/>
          </a:ln>
          <a:effectLst/>
        </p:spPr>
      </p:cxnSp>
      <p:sp>
        <p:nvSpPr>
          <p:cNvPr id="38" name="Textfeld 37">
            <a:extLst>
              <a:ext uri="{FF2B5EF4-FFF2-40B4-BE49-F238E27FC236}">
                <a16:creationId xmlns:a16="http://schemas.microsoft.com/office/drawing/2014/main" id="{DE1AEF5D-755C-7920-668A-A3C9614EC531}"/>
              </a:ext>
            </a:extLst>
          </p:cNvPr>
          <p:cNvSpPr txBox="1"/>
          <p:nvPr/>
        </p:nvSpPr>
        <p:spPr>
          <a:xfrm>
            <a:off x="7947832" y="2560867"/>
            <a:ext cx="1386918" cy="261610"/>
          </a:xfrm>
          <a:prstGeom prst="rect">
            <a:avLst/>
          </a:prstGeom>
          <a:noFill/>
        </p:spPr>
        <p:txBody>
          <a:bodyPr wrap="none" rtlCol="0">
            <a:spAutoFit/>
          </a:bodyPr>
          <a:lstStyle>
            <a:defPPr>
              <a:defRPr lang="de-DE"/>
            </a:defPPr>
            <a:lvl1pPr fontAlgn="base">
              <a:spcBef>
                <a:spcPct val="0"/>
              </a:spcBef>
              <a:spcAft>
                <a:spcPct val="0"/>
              </a:spcAft>
              <a:defRPr kumimoji="1" sz="1100" b="1">
                <a:solidFill>
                  <a:srgbClr val="4F81BD"/>
                </a:solidFill>
                <a:cs typeface="Arial" charset="0"/>
              </a:defRPr>
            </a:lvl1pPr>
          </a:lstStyle>
          <a:p>
            <a:r>
              <a:rPr lang="de-DE" dirty="0" err="1"/>
              <a:t>owl:equivalentClass</a:t>
            </a:r>
            <a:r>
              <a:rPr lang="de-DE" dirty="0"/>
              <a:t> </a:t>
            </a:r>
          </a:p>
        </p:txBody>
      </p:sp>
      <p:sp>
        <p:nvSpPr>
          <p:cNvPr id="49" name="Textfeld 48">
            <a:extLst>
              <a:ext uri="{FF2B5EF4-FFF2-40B4-BE49-F238E27FC236}">
                <a16:creationId xmlns:a16="http://schemas.microsoft.com/office/drawing/2014/main" id="{3529CDF9-27FA-1CD8-F292-8AED17ADD88A}"/>
              </a:ext>
            </a:extLst>
          </p:cNvPr>
          <p:cNvSpPr txBox="1"/>
          <p:nvPr/>
        </p:nvSpPr>
        <p:spPr>
          <a:xfrm>
            <a:off x="10769202" y="5981892"/>
            <a:ext cx="1051891" cy="246221"/>
          </a:xfrm>
          <a:prstGeom prst="rect">
            <a:avLst/>
          </a:prstGeom>
          <a:noFill/>
        </p:spPr>
        <p:txBody>
          <a:bodyPr wrap="none" rtlCol="0">
            <a:spAutoFit/>
          </a:bodyPr>
          <a:lstStyle/>
          <a:p>
            <a:pPr algn="ctr" fontAlgn="base">
              <a:spcBef>
                <a:spcPct val="0"/>
              </a:spcBef>
              <a:spcAft>
                <a:spcPct val="0"/>
              </a:spcAft>
            </a:pPr>
            <a:r>
              <a:rPr kumimoji="1" lang="de-DE" sz="1000" b="1" dirty="0">
                <a:solidFill>
                  <a:srgbClr val="F79646"/>
                </a:solidFill>
                <a:cs typeface="Arial" charset="0"/>
              </a:rPr>
              <a:t>DIN8580:Milling</a:t>
            </a:r>
          </a:p>
        </p:txBody>
      </p:sp>
      <p:sp>
        <p:nvSpPr>
          <p:cNvPr id="50" name="Ellipse 49">
            <a:extLst>
              <a:ext uri="{FF2B5EF4-FFF2-40B4-BE49-F238E27FC236}">
                <a16:creationId xmlns:a16="http://schemas.microsoft.com/office/drawing/2014/main" id="{8A9F9105-C2E7-3ED1-DF68-9E227C8E7891}"/>
              </a:ext>
            </a:extLst>
          </p:cNvPr>
          <p:cNvSpPr/>
          <p:nvPr/>
        </p:nvSpPr>
        <p:spPr>
          <a:xfrm>
            <a:off x="10223657" y="5549892"/>
            <a:ext cx="432000" cy="432000"/>
          </a:xfrm>
          <a:prstGeom prst="ellipse">
            <a:avLst/>
          </a:prstGeom>
          <a:solidFill>
            <a:schemeClr val="accent1"/>
          </a:solidFill>
          <a:ln w="9525" cap="flat" cmpd="sng" algn="ctr">
            <a:solidFill>
              <a:schemeClr val="tx1"/>
            </a:solidFill>
            <a:prstDash val="solid"/>
          </a:ln>
          <a:effectLst/>
        </p:spPr>
        <p:txBody>
          <a:bodyPr rtlCol="0" anchor="ctr"/>
          <a:lstStyle/>
          <a:p>
            <a:pPr algn="ctr" fontAlgn="base">
              <a:spcBef>
                <a:spcPct val="0"/>
              </a:spcBef>
              <a:spcAft>
                <a:spcPct val="0"/>
              </a:spcAft>
            </a:pPr>
            <a:endParaRPr kumimoji="1" lang="en-US" sz="2000" b="1" kern="0">
              <a:solidFill>
                <a:prstClr val="black"/>
              </a:solidFill>
            </a:endParaRPr>
          </a:p>
        </p:txBody>
      </p:sp>
      <p:cxnSp>
        <p:nvCxnSpPr>
          <p:cNvPr id="51" name="Gerade Verbindung mit Pfeil 50">
            <a:extLst>
              <a:ext uri="{FF2B5EF4-FFF2-40B4-BE49-F238E27FC236}">
                <a16:creationId xmlns:a16="http://schemas.microsoft.com/office/drawing/2014/main" id="{3E6B4915-340C-50BA-C23C-03BBF6CB11E3}"/>
              </a:ext>
            </a:extLst>
          </p:cNvPr>
          <p:cNvCxnSpPr>
            <a:cxnSpLocks/>
            <a:stCxn id="50" idx="0"/>
            <a:endCxn id="52" idx="3"/>
          </p:cNvCxnSpPr>
          <p:nvPr/>
        </p:nvCxnSpPr>
        <p:spPr>
          <a:xfrm flipV="1">
            <a:off x="10439657" y="4828216"/>
            <a:ext cx="532789" cy="721676"/>
          </a:xfrm>
          <a:prstGeom prst="straightConnector1">
            <a:avLst/>
          </a:prstGeom>
          <a:noFill/>
          <a:ln w="28575" cap="flat" cmpd="sng" algn="ctr">
            <a:solidFill>
              <a:srgbClr val="4F81BD">
                <a:shade val="95000"/>
                <a:satMod val="105000"/>
              </a:srgbClr>
            </a:solidFill>
            <a:prstDash val="solid"/>
            <a:tailEnd type="triangle"/>
          </a:ln>
          <a:effectLst/>
        </p:spPr>
      </p:cxnSp>
      <p:sp>
        <p:nvSpPr>
          <p:cNvPr id="52" name="Ellipse 51">
            <a:extLst>
              <a:ext uri="{FF2B5EF4-FFF2-40B4-BE49-F238E27FC236}">
                <a16:creationId xmlns:a16="http://schemas.microsoft.com/office/drawing/2014/main" id="{EFF0B5AB-A83A-CE8E-6771-384FAA311EAC}"/>
              </a:ext>
            </a:extLst>
          </p:cNvPr>
          <p:cNvSpPr/>
          <p:nvPr/>
        </p:nvSpPr>
        <p:spPr>
          <a:xfrm>
            <a:off x="10909181" y="4459481"/>
            <a:ext cx="432000" cy="432000"/>
          </a:xfrm>
          <a:prstGeom prst="ellipse">
            <a:avLst/>
          </a:prstGeom>
          <a:solidFill>
            <a:schemeClr val="accent1"/>
          </a:solidFill>
          <a:ln w="9525"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en-US" sz="2000" b="1" i="0" u="none" strike="noStrike" kern="0" cap="none" spc="0" normalizeH="0" baseline="0" noProof="0">
              <a:ln>
                <a:noFill/>
              </a:ln>
              <a:solidFill>
                <a:prstClr val="black"/>
              </a:solidFill>
              <a:effectLst/>
              <a:uLnTx/>
              <a:uFillTx/>
              <a:ea typeface="+mn-ea"/>
              <a:cs typeface="+mn-cs"/>
            </a:endParaRPr>
          </a:p>
        </p:txBody>
      </p:sp>
      <p:sp>
        <p:nvSpPr>
          <p:cNvPr id="54" name="Textfeld 53">
            <a:extLst>
              <a:ext uri="{FF2B5EF4-FFF2-40B4-BE49-F238E27FC236}">
                <a16:creationId xmlns:a16="http://schemas.microsoft.com/office/drawing/2014/main" id="{F4644B5B-DDFE-AFDF-532F-178C58675CFE}"/>
              </a:ext>
            </a:extLst>
          </p:cNvPr>
          <p:cNvSpPr txBox="1"/>
          <p:nvPr/>
        </p:nvSpPr>
        <p:spPr>
          <a:xfrm>
            <a:off x="8866948" y="4552370"/>
            <a:ext cx="2063385" cy="246221"/>
          </a:xfrm>
          <a:prstGeom prst="rect">
            <a:avLst/>
          </a:prstGeom>
          <a:noFill/>
        </p:spPr>
        <p:txBody>
          <a:bodyPr wrap="none" rtlCol="0">
            <a:spAutoFit/>
          </a:bodyPr>
          <a:lstStyle/>
          <a:p>
            <a:pPr algn="ctr" fontAlgn="base">
              <a:spcBef>
                <a:spcPct val="0"/>
              </a:spcBef>
              <a:spcAft>
                <a:spcPct val="0"/>
              </a:spcAft>
            </a:pPr>
            <a:r>
              <a:rPr kumimoji="1" lang="de-DE" sz="1000" b="1" dirty="0">
                <a:solidFill>
                  <a:srgbClr val="F79646"/>
                </a:solidFill>
                <a:cs typeface="Arial" charset="0"/>
              </a:rPr>
              <a:t>DIN8580:ManufacturingOperation</a:t>
            </a:r>
          </a:p>
        </p:txBody>
      </p:sp>
      <p:sp>
        <p:nvSpPr>
          <p:cNvPr id="55" name="Textfeld 54">
            <a:extLst>
              <a:ext uri="{FF2B5EF4-FFF2-40B4-BE49-F238E27FC236}">
                <a16:creationId xmlns:a16="http://schemas.microsoft.com/office/drawing/2014/main" id="{6DE573B2-34E1-1907-0A8E-C709F363B3DF}"/>
              </a:ext>
            </a:extLst>
          </p:cNvPr>
          <p:cNvSpPr txBox="1"/>
          <p:nvPr/>
        </p:nvSpPr>
        <p:spPr>
          <a:xfrm>
            <a:off x="9008555" y="4056432"/>
            <a:ext cx="1860550" cy="307777"/>
          </a:xfrm>
          <a:prstGeom prst="rect">
            <a:avLst/>
          </a:prstGeom>
          <a:noFill/>
        </p:spPr>
        <p:txBody>
          <a:bodyPr wrap="square">
            <a:spAutoFit/>
          </a:bodyPr>
          <a:lstStyle/>
          <a:p>
            <a:r>
              <a:rPr lang="de-DE" sz="1400" dirty="0"/>
              <a:t>DIN8580 </a:t>
            </a:r>
            <a:r>
              <a:rPr lang="de-DE" sz="1400" dirty="0" err="1"/>
              <a:t>vocabulary</a:t>
            </a:r>
            <a:endParaRPr lang="de-DE" sz="1400" dirty="0"/>
          </a:p>
        </p:txBody>
      </p:sp>
      <p:sp>
        <p:nvSpPr>
          <p:cNvPr id="58" name="Textfeld 57">
            <a:extLst>
              <a:ext uri="{FF2B5EF4-FFF2-40B4-BE49-F238E27FC236}">
                <a16:creationId xmlns:a16="http://schemas.microsoft.com/office/drawing/2014/main" id="{2D7BFB3E-A1A8-E88D-C054-D1257CF6B12F}"/>
              </a:ext>
            </a:extLst>
          </p:cNvPr>
          <p:cNvSpPr txBox="1"/>
          <p:nvPr/>
        </p:nvSpPr>
        <p:spPr>
          <a:xfrm>
            <a:off x="9865411" y="6114512"/>
            <a:ext cx="1064715" cy="246221"/>
          </a:xfrm>
          <a:prstGeom prst="rect">
            <a:avLst/>
          </a:prstGeom>
          <a:noFill/>
        </p:spPr>
        <p:txBody>
          <a:bodyPr wrap="none" rtlCol="0">
            <a:spAutoFit/>
          </a:bodyPr>
          <a:lstStyle/>
          <a:p>
            <a:pPr algn="ctr" fontAlgn="base">
              <a:spcBef>
                <a:spcPct val="0"/>
              </a:spcBef>
              <a:spcAft>
                <a:spcPct val="0"/>
              </a:spcAft>
            </a:pPr>
            <a:r>
              <a:rPr kumimoji="1" lang="de-DE" sz="1000" b="1" dirty="0">
                <a:solidFill>
                  <a:srgbClr val="F79646"/>
                </a:solidFill>
                <a:cs typeface="Arial" charset="0"/>
              </a:rPr>
              <a:t>DIN8580:Drilling</a:t>
            </a:r>
          </a:p>
        </p:txBody>
      </p:sp>
      <p:sp>
        <p:nvSpPr>
          <p:cNvPr id="59" name="Textfeld 58">
            <a:extLst>
              <a:ext uri="{FF2B5EF4-FFF2-40B4-BE49-F238E27FC236}">
                <a16:creationId xmlns:a16="http://schemas.microsoft.com/office/drawing/2014/main" id="{B9D630C3-9ED7-0C84-BFBF-55E250CA26B8}"/>
              </a:ext>
            </a:extLst>
          </p:cNvPr>
          <p:cNvSpPr txBox="1"/>
          <p:nvPr/>
        </p:nvSpPr>
        <p:spPr>
          <a:xfrm>
            <a:off x="8493098" y="5661293"/>
            <a:ext cx="1090363" cy="246221"/>
          </a:xfrm>
          <a:prstGeom prst="rect">
            <a:avLst/>
          </a:prstGeom>
          <a:noFill/>
        </p:spPr>
        <p:txBody>
          <a:bodyPr wrap="none" rtlCol="0">
            <a:spAutoFit/>
          </a:bodyPr>
          <a:lstStyle/>
          <a:p>
            <a:pPr algn="ctr" fontAlgn="base">
              <a:spcBef>
                <a:spcPct val="0"/>
              </a:spcBef>
              <a:spcAft>
                <a:spcPct val="0"/>
              </a:spcAft>
            </a:pPr>
            <a:r>
              <a:rPr kumimoji="1" lang="de-DE" sz="1000" b="1" dirty="0">
                <a:solidFill>
                  <a:srgbClr val="F79646"/>
                </a:solidFill>
                <a:cs typeface="Arial" charset="0"/>
              </a:rPr>
              <a:t>DIN8580:Turning</a:t>
            </a:r>
          </a:p>
        </p:txBody>
      </p:sp>
      <p:sp>
        <p:nvSpPr>
          <p:cNvPr id="61" name="Ellipse 60">
            <a:extLst>
              <a:ext uri="{FF2B5EF4-FFF2-40B4-BE49-F238E27FC236}">
                <a16:creationId xmlns:a16="http://schemas.microsoft.com/office/drawing/2014/main" id="{62ADF067-884C-9B9D-EC36-F5CD104C5323}"/>
              </a:ext>
            </a:extLst>
          </p:cNvPr>
          <p:cNvSpPr/>
          <p:nvPr/>
        </p:nvSpPr>
        <p:spPr>
          <a:xfrm>
            <a:off x="10930126" y="5549917"/>
            <a:ext cx="432000" cy="432000"/>
          </a:xfrm>
          <a:prstGeom prst="ellipse">
            <a:avLst/>
          </a:prstGeom>
          <a:solidFill>
            <a:schemeClr val="accent1"/>
          </a:solidFill>
          <a:ln w="9525" cap="flat" cmpd="sng" algn="ctr">
            <a:solidFill>
              <a:schemeClr val="tx1"/>
            </a:solidFill>
            <a:prstDash val="solid"/>
          </a:ln>
          <a:effectLst/>
        </p:spPr>
        <p:txBody>
          <a:bodyPr rtlCol="0" anchor="ctr"/>
          <a:lstStyle/>
          <a:p>
            <a:pPr algn="ctr" fontAlgn="base">
              <a:spcBef>
                <a:spcPct val="0"/>
              </a:spcBef>
              <a:spcAft>
                <a:spcPct val="0"/>
              </a:spcAft>
            </a:pPr>
            <a:endParaRPr kumimoji="1" lang="en-US" sz="2000" b="1" kern="0">
              <a:solidFill>
                <a:prstClr val="black"/>
              </a:solidFill>
            </a:endParaRPr>
          </a:p>
        </p:txBody>
      </p:sp>
      <p:sp>
        <p:nvSpPr>
          <p:cNvPr id="63" name="Ellipse 62">
            <a:extLst>
              <a:ext uri="{FF2B5EF4-FFF2-40B4-BE49-F238E27FC236}">
                <a16:creationId xmlns:a16="http://schemas.microsoft.com/office/drawing/2014/main" id="{D95CDE72-6B55-0B89-759C-8EF4AF454DD3}"/>
              </a:ext>
            </a:extLst>
          </p:cNvPr>
          <p:cNvSpPr/>
          <p:nvPr/>
        </p:nvSpPr>
        <p:spPr>
          <a:xfrm>
            <a:off x="9559450" y="5549892"/>
            <a:ext cx="432000" cy="432000"/>
          </a:xfrm>
          <a:prstGeom prst="ellipse">
            <a:avLst/>
          </a:prstGeom>
          <a:solidFill>
            <a:schemeClr val="accent1"/>
          </a:solidFill>
          <a:ln w="9525" cap="flat" cmpd="sng" algn="ctr">
            <a:solidFill>
              <a:schemeClr val="tx1"/>
            </a:solidFill>
            <a:prstDash val="solid"/>
          </a:ln>
          <a:effectLst/>
        </p:spPr>
        <p:txBody>
          <a:bodyPr rtlCol="0" anchor="ctr"/>
          <a:lstStyle/>
          <a:p>
            <a:pPr algn="ctr" fontAlgn="base">
              <a:spcBef>
                <a:spcPct val="0"/>
              </a:spcBef>
              <a:spcAft>
                <a:spcPct val="0"/>
              </a:spcAft>
            </a:pPr>
            <a:endParaRPr kumimoji="1" lang="en-US" sz="2000" b="1" kern="0">
              <a:solidFill>
                <a:prstClr val="black"/>
              </a:solidFill>
            </a:endParaRPr>
          </a:p>
        </p:txBody>
      </p:sp>
      <p:cxnSp>
        <p:nvCxnSpPr>
          <p:cNvPr id="66" name="Gerade Verbindung mit Pfeil 65">
            <a:extLst>
              <a:ext uri="{FF2B5EF4-FFF2-40B4-BE49-F238E27FC236}">
                <a16:creationId xmlns:a16="http://schemas.microsoft.com/office/drawing/2014/main" id="{A2F10964-0633-6B5B-BD26-4972FDAD6283}"/>
              </a:ext>
            </a:extLst>
          </p:cNvPr>
          <p:cNvCxnSpPr>
            <a:cxnSpLocks/>
            <a:stCxn id="61" idx="0"/>
            <a:endCxn id="52" idx="4"/>
          </p:cNvCxnSpPr>
          <p:nvPr/>
        </p:nvCxnSpPr>
        <p:spPr>
          <a:xfrm flipH="1" flipV="1">
            <a:off x="11125181" y="4891481"/>
            <a:ext cx="20945" cy="658436"/>
          </a:xfrm>
          <a:prstGeom prst="straightConnector1">
            <a:avLst/>
          </a:prstGeom>
          <a:noFill/>
          <a:ln w="28575" cap="flat" cmpd="sng" algn="ctr">
            <a:solidFill>
              <a:srgbClr val="4F81BD">
                <a:shade val="95000"/>
                <a:satMod val="105000"/>
              </a:srgbClr>
            </a:solidFill>
            <a:prstDash val="solid"/>
            <a:tailEnd type="triangle"/>
          </a:ln>
          <a:effectLst/>
        </p:spPr>
      </p:cxnSp>
      <p:cxnSp>
        <p:nvCxnSpPr>
          <p:cNvPr id="71" name="Gerade Verbindung mit Pfeil 70">
            <a:extLst>
              <a:ext uri="{FF2B5EF4-FFF2-40B4-BE49-F238E27FC236}">
                <a16:creationId xmlns:a16="http://schemas.microsoft.com/office/drawing/2014/main" id="{1DA959A6-342E-A7D7-24A7-914764C676BB}"/>
              </a:ext>
            </a:extLst>
          </p:cNvPr>
          <p:cNvCxnSpPr>
            <a:cxnSpLocks/>
            <a:stCxn id="63" idx="0"/>
            <a:endCxn id="52" idx="3"/>
          </p:cNvCxnSpPr>
          <p:nvPr/>
        </p:nvCxnSpPr>
        <p:spPr>
          <a:xfrm flipV="1">
            <a:off x="9775450" y="4828216"/>
            <a:ext cx="1196996" cy="721676"/>
          </a:xfrm>
          <a:prstGeom prst="straightConnector1">
            <a:avLst/>
          </a:prstGeom>
          <a:noFill/>
          <a:ln w="28575" cap="flat" cmpd="sng" algn="ctr">
            <a:solidFill>
              <a:srgbClr val="4F81BD">
                <a:shade val="95000"/>
                <a:satMod val="105000"/>
              </a:srgbClr>
            </a:solidFill>
            <a:prstDash val="solid"/>
            <a:tailEnd type="triangle"/>
          </a:ln>
          <a:effectLst/>
        </p:spPr>
      </p:cxnSp>
      <p:sp>
        <p:nvSpPr>
          <p:cNvPr id="64" name="Textfeld 63">
            <a:extLst>
              <a:ext uri="{FF2B5EF4-FFF2-40B4-BE49-F238E27FC236}">
                <a16:creationId xmlns:a16="http://schemas.microsoft.com/office/drawing/2014/main" id="{ABC33D7E-0065-645B-AD65-D3D5C1722887}"/>
              </a:ext>
            </a:extLst>
          </p:cNvPr>
          <p:cNvSpPr txBox="1"/>
          <p:nvPr/>
        </p:nvSpPr>
        <p:spPr>
          <a:xfrm>
            <a:off x="9958285" y="5089894"/>
            <a:ext cx="1088760" cy="261610"/>
          </a:xfrm>
          <a:prstGeom prst="rect">
            <a:avLst/>
          </a:prstGeom>
          <a:solidFill>
            <a:srgbClr val="F2F2F2"/>
          </a:solidFill>
        </p:spPr>
        <p:txBody>
          <a:bodyPr wrap="none" rtlCol="0">
            <a:spAutoFit/>
          </a:bodyPr>
          <a:lstStyle>
            <a:defPPr>
              <a:defRPr lang="de-DE"/>
            </a:defPPr>
            <a:lvl1pPr fontAlgn="base">
              <a:spcBef>
                <a:spcPct val="0"/>
              </a:spcBef>
              <a:spcAft>
                <a:spcPct val="0"/>
              </a:spcAft>
              <a:defRPr kumimoji="1" sz="1100" b="1">
                <a:solidFill>
                  <a:srgbClr val="4F81BD"/>
                </a:solidFill>
                <a:cs typeface="Arial" charset="0"/>
              </a:defRPr>
            </a:lvl1pPr>
          </a:lstStyle>
          <a:p>
            <a:r>
              <a:rPr lang="de-DE" dirty="0" err="1"/>
              <a:t>rdfs:subClassOf</a:t>
            </a:r>
            <a:endParaRPr lang="de-DE" dirty="0"/>
          </a:p>
        </p:txBody>
      </p:sp>
      <p:cxnSp>
        <p:nvCxnSpPr>
          <p:cNvPr id="118" name="Gerade Verbindung mit Pfeil 117">
            <a:extLst>
              <a:ext uri="{FF2B5EF4-FFF2-40B4-BE49-F238E27FC236}">
                <a16:creationId xmlns:a16="http://schemas.microsoft.com/office/drawing/2014/main" id="{2A2BCA5F-956C-BE1E-9451-10C5AD5CF9E0}"/>
              </a:ext>
            </a:extLst>
          </p:cNvPr>
          <p:cNvCxnSpPr>
            <a:cxnSpLocks/>
            <a:stCxn id="52" idx="0"/>
            <a:endCxn id="13" idx="5"/>
          </p:cNvCxnSpPr>
          <p:nvPr/>
        </p:nvCxnSpPr>
        <p:spPr>
          <a:xfrm flipH="1" flipV="1">
            <a:off x="10458419" y="2951963"/>
            <a:ext cx="666762" cy="1507518"/>
          </a:xfrm>
          <a:prstGeom prst="straightConnector1">
            <a:avLst/>
          </a:prstGeom>
          <a:noFill/>
          <a:ln w="41275" cap="flat" cmpd="sng" algn="ctr">
            <a:solidFill>
              <a:srgbClr val="4F81BD">
                <a:shade val="95000"/>
                <a:satMod val="105000"/>
              </a:srgbClr>
            </a:solidFill>
            <a:prstDash val="dash"/>
            <a:headEnd type="none" w="med" len="lg"/>
            <a:tailEnd type="triangle" w="med" len="lg"/>
          </a:ln>
          <a:effectLst/>
        </p:spPr>
      </p:cxnSp>
      <p:sp>
        <p:nvSpPr>
          <p:cNvPr id="117" name="Textfeld 116">
            <a:extLst>
              <a:ext uri="{FF2B5EF4-FFF2-40B4-BE49-F238E27FC236}">
                <a16:creationId xmlns:a16="http://schemas.microsoft.com/office/drawing/2014/main" id="{D09CB3B8-F2AF-7B4D-0E6B-0288C350B77B}"/>
              </a:ext>
            </a:extLst>
          </p:cNvPr>
          <p:cNvSpPr txBox="1"/>
          <p:nvPr/>
        </p:nvSpPr>
        <p:spPr>
          <a:xfrm>
            <a:off x="10274228" y="3501805"/>
            <a:ext cx="1088760" cy="261610"/>
          </a:xfrm>
          <a:prstGeom prst="rect">
            <a:avLst/>
          </a:prstGeom>
          <a:solidFill>
            <a:schemeClr val="bg1"/>
          </a:solidFill>
        </p:spPr>
        <p:txBody>
          <a:bodyPr wrap="none" rtlCol="0">
            <a:spAutoFit/>
          </a:bodyPr>
          <a:lstStyle>
            <a:defPPr>
              <a:defRPr lang="de-DE"/>
            </a:defPPr>
            <a:lvl1pPr fontAlgn="base">
              <a:spcBef>
                <a:spcPct val="0"/>
              </a:spcBef>
              <a:spcAft>
                <a:spcPct val="0"/>
              </a:spcAft>
              <a:defRPr kumimoji="1" sz="1100" b="1">
                <a:solidFill>
                  <a:srgbClr val="4F81BD"/>
                </a:solidFill>
                <a:cs typeface="Arial" charset="0"/>
              </a:defRPr>
            </a:lvl1pPr>
          </a:lstStyle>
          <a:p>
            <a:r>
              <a:rPr lang="de-DE" dirty="0" err="1"/>
              <a:t>rdfs:subClassOf</a:t>
            </a:r>
            <a:endParaRPr lang="de-DE" dirty="0"/>
          </a:p>
        </p:txBody>
      </p:sp>
    </p:spTree>
    <p:extLst>
      <p:ext uri="{BB962C8B-B14F-4D97-AF65-F5344CB8AC3E}">
        <p14:creationId xmlns:p14="http://schemas.microsoft.com/office/powerpoint/2010/main" val="1628781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192C309-C04A-40F3-95A4-631DC6519B32}"/>
              </a:ext>
            </a:extLst>
          </p:cNvPr>
          <p:cNvSpPr>
            <a:spLocks noGrp="1"/>
          </p:cNvSpPr>
          <p:nvPr>
            <p:ph idx="1"/>
          </p:nvPr>
        </p:nvSpPr>
        <p:spPr>
          <a:xfrm>
            <a:off x="377373" y="1005840"/>
            <a:ext cx="4524236" cy="5316903"/>
          </a:xfrm>
        </p:spPr>
        <p:txBody>
          <a:bodyPr/>
          <a:lstStyle/>
          <a:p>
            <a:endParaRPr lang="de-DE" dirty="0"/>
          </a:p>
          <a:p>
            <a:endParaRPr lang="de-DE" dirty="0"/>
          </a:p>
          <a:p>
            <a:r>
              <a:rPr lang="de-DE" dirty="0"/>
              <a:t>In </a:t>
            </a:r>
            <a:r>
              <a:rPr lang="de-DE" dirty="0" err="1"/>
              <a:t>small</a:t>
            </a:r>
            <a:r>
              <a:rPr lang="de-DE" dirty="0"/>
              <a:t> </a:t>
            </a:r>
            <a:r>
              <a:rPr lang="de-DE" dirty="0" err="1"/>
              <a:t>groups</a:t>
            </a:r>
            <a:r>
              <a:rPr lang="de-DE" dirty="0"/>
              <a:t>: </a:t>
            </a:r>
          </a:p>
          <a:p>
            <a:pPr lvl="1"/>
            <a:r>
              <a:rPr lang="de-DE" dirty="0" err="1"/>
              <a:t>What</a:t>
            </a:r>
            <a:r>
              <a:rPr lang="de-DE" dirty="0"/>
              <a:t> </a:t>
            </a:r>
            <a:r>
              <a:rPr lang="de-DE" dirty="0" err="1"/>
              <a:t>should</a:t>
            </a:r>
            <a:r>
              <a:rPr lang="de-DE" dirty="0"/>
              <a:t> happen (internal </a:t>
            </a:r>
            <a:r>
              <a:rPr lang="de-DE" dirty="0" err="1"/>
              <a:t>logic</a:t>
            </a:r>
            <a:r>
              <a:rPr lang="de-DE" dirty="0"/>
              <a:t>) </a:t>
            </a:r>
            <a:r>
              <a:rPr lang="de-DE" dirty="0" err="1"/>
              <a:t>with</a:t>
            </a:r>
            <a:r>
              <a:rPr lang="de-DE" dirty="0"/>
              <a:t> </a:t>
            </a:r>
            <a:r>
              <a:rPr lang="de-DE" dirty="0" err="1"/>
              <a:t>the</a:t>
            </a:r>
            <a:r>
              <a:rPr lang="de-DE" dirty="0"/>
              <a:t> different performatives?</a:t>
            </a:r>
          </a:p>
          <a:p>
            <a:pPr lvl="1"/>
            <a:endParaRPr lang="de-DE" dirty="0"/>
          </a:p>
          <a:p>
            <a:r>
              <a:rPr lang="de-DE" dirty="0"/>
              <a:t>Implement different performative </a:t>
            </a:r>
            <a:r>
              <a:rPr lang="de-DE" dirty="0" err="1"/>
              <a:t>handling</a:t>
            </a:r>
            <a:endParaRPr lang="de-DE" dirty="0"/>
          </a:p>
          <a:p>
            <a:endParaRPr lang="de-DE" dirty="0"/>
          </a:p>
        </p:txBody>
      </p:sp>
      <p:sp>
        <p:nvSpPr>
          <p:cNvPr id="3" name="Titel 2">
            <a:extLst>
              <a:ext uri="{FF2B5EF4-FFF2-40B4-BE49-F238E27FC236}">
                <a16:creationId xmlns:a16="http://schemas.microsoft.com/office/drawing/2014/main" id="{8AE416A0-B9A7-42EB-A995-1C3F739B65B6}"/>
              </a:ext>
            </a:extLst>
          </p:cNvPr>
          <p:cNvSpPr>
            <a:spLocks noGrp="1"/>
          </p:cNvSpPr>
          <p:nvPr>
            <p:ph type="title"/>
          </p:nvPr>
        </p:nvSpPr>
        <p:spPr/>
        <p:txBody>
          <a:bodyPr/>
          <a:lstStyle/>
          <a:p>
            <a:r>
              <a:rPr lang="de-DE" dirty="0" err="1"/>
              <a:t>Negotiation</a:t>
            </a:r>
            <a:r>
              <a:rPr lang="de-DE" dirty="0"/>
              <a:t> – Protocol and Implementation</a:t>
            </a:r>
          </a:p>
        </p:txBody>
      </p:sp>
      <p:grpSp>
        <p:nvGrpSpPr>
          <p:cNvPr id="4" name="Gruppieren 3">
            <a:extLst>
              <a:ext uri="{FF2B5EF4-FFF2-40B4-BE49-F238E27FC236}">
                <a16:creationId xmlns:a16="http://schemas.microsoft.com/office/drawing/2014/main" id="{939230A3-E66C-490B-AA3E-1293C217D63D}"/>
              </a:ext>
            </a:extLst>
          </p:cNvPr>
          <p:cNvGrpSpPr/>
          <p:nvPr/>
        </p:nvGrpSpPr>
        <p:grpSpPr>
          <a:xfrm>
            <a:off x="5496649" y="1753107"/>
            <a:ext cx="5943984" cy="3713268"/>
            <a:chOff x="6389783" y="4049184"/>
            <a:chExt cx="4372952" cy="2580215"/>
          </a:xfrm>
        </p:grpSpPr>
        <p:pic>
          <p:nvPicPr>
            <p:cNvPr id="5" name="Grafik 4">
              <a:extLst>
                <a:ext uri="{FF2B5EF4-FFF2-40B4-BE49-F238E27FC236}">
                  <a16:creationId xmlns:a16="http://schemas.microsoft.com/office/drawing/2014/main" id="{4C43CB16-3EDC-458C-B682-F2C260D6615E}"/>
                </a:ext>
              </a:extLst>
            </p:cNvPr>
            <p:cNvPicPr>
              <a:picLocks noChangeAspect="1"/>
            </p:cNvPicPr>
            <p:nvPr/>
          </p:nvPicPr>
          <p:blipFill rotWithShape="1">
            <a:blip r:embed="rId3"/>
            <a:srcRect l="37276" t="71373" b="-1"/>
            <a:stretch/>
          </p:blipFill>
          <p:spPr>
            <a:xfrm>
              <a:off x="6389783" y="4666129"/>
              <a:ext cx="4372952" cy="1963270"/>
            </a:xfrm>
            <a:prstGeom prst="rect">
              <a:avLst/>
            </a:prstGeom>
          </p:spPr>
        </p:pic>
        <p:pic>
          <p:nvPicPr>
            <p:cNvPr id="6" name="Grafik 5">
              <a:extLst>
                <a:ext uri="{FF2B5EF4-FFF2-40B4-BE49-F238E27FC236}">
                  <a16:creationId xmlns:a16="http://schemas.microsoft.com/office/drawing/2014/main" id="{959B8304-BBA8-42DE-8B0B-15AEC54A6300}"/>
                </a:ext>
              </a:extLst>
            </p:cNvPr>
            <p:cNvPicPr>
              <a:picLocks noChangeAspect="1"/>
            </p:cNvPicPr>
            <p:nvPr/>
          </p:nvPicPr>
          <p:blipFill rotWithShape="1">
            <a:blip r:embed="rId3"/>
            <a:srcRect l="37276" t="3333" b="87671"/>
            <a:stretch/>
          </p:blipFill>
          <p:spPr>
            <a:xfrm>
              <a:off x="6389783" y="4049184"/>
              <a:ext cx="4372952" cy="616944"/>
            </a:xfrm>
            <a:prstGeom prst="rect">
              <a:avLst/>
            </a:prstGeom>
          </p:spPr>
        </p:pic>
        <p:cxnSp>
          <p:nvCxnSpPr>
            <p:cNvPr id="7" name="Gerader Verbinder 6">
              <a:extLst>
                <a:ext uri="{FF2B5EF4-FFF2-40B4-BE49-F238E27FC236}">
                  <a16:creationId xmlns:a16="http://schemas.microsoft.com/office/drawing/2014/main" id="{BFE272F2-EE8B-4CD9-88B3-56BABDA1047E}"/>
                </a:ext>
              </a:extLst>
            </p:cNvPr>
            <p:cNvCxnSpPr/>
            <p:nvPr/>
          </p:nvCxnSpPr>
          <p:spPr>
            <a:xfrm>
              <a:off x="6604020" y="4666129"/>
              <a:ext cx="100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Rechteck 7">
            <a:extLst>
              <a:ext uri="{FF2B5EF4-FFF2-40B4-BE49-F238E27FC236}">
                <a16:creationId xmlns:a16="http://schemas.microsoft.com/office/drawing/2014/main" id="{ED0778DE-8406-485A-8548-579827E7C31B}"/>
              </a:ext>
            </a:extLst>
          </p:cNvPr>
          <p:cNvSpPr/>
          <p:nvPr/>
        </p:nvSpPr>
        <p:spPr>
          <a:xfrm>
            <a:off x="5163685" y="1824522"/>
            <a:ext cx="3161608" cy="4020372"/>
          </a:xfrm>
          <a:prstGeom prst="rect">
            <a:avLst/>
          </a:prstGeom>
          <a:noFill/>
          <a:ln w="28575">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grpSp>
        <p:nvGrpSpPr>
          <p:cNvPr id="9" name="Gruppieren 8">
            <a:extLst>
              <a:ext uri="{FF2B5EF4-FFF2-40B4-BE49-F238E27FC236}">
                <a16:creationId xmlns:a16="http://schemas.microsoft.com/office/drawing/2014/main" id="{9F6B47BA-AF47-4FDE-89FE-8DD75BFD3635}"/>
              </a:ext>
            </a:extLst>
          </p:cNvPr>
          <p:cNvGrpSpPr/>
          <p:nvPr/>
        </p:nvGrpSpPr>
        <p:grpSpPr>
          <a:xfrm>
            <a:off x="8468641" y="5673655"/>
            <a:ext cx="3708400" cy="710094"/>
            <a:chOff x="4639277" y="5394959"/>
            <a:chExt cx="4775366" cy="914400"/>
          </a:xfrm>
        </p:grpSpPr>
        <p:pic>
          <p:nvPicPr>
            <p:cNvPr id="10" name="Grafik 9" descr="Uhr">
              <a:extLst>
                <a:ext uri="{FF2B5EF4-FFF2-40B4-BE49-F238E27FC236}">
                  <a16:creationId xmlns:a16="http://schemas.microsoft.com/office/drawing/2014/main" id="{E2F3311D-21A5-47E0-BE73-CEDA84675F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39277" y="5394959"/>
              <a:ext cx="914400" cy="914400"/>
            </a:xfrm>
            <a:prstGeom prst="rect">
              <a:avLst/>
            </a:prstGeom>
          </p:spPr>
        </p:pic>
        <p:sp>
          <p:nvSpPr>
            <p:cNvPr id="11" name="Textfeld 10">
              <a:extLst>
                <a:ext uri="{FF2B5EF4-FFF2-40B4-BE49-F238E27FC236}">
                  <a16:creationId xmlns:a16="http://schemas.microsoft.com/office/drawing/2014/main" id="{8D1CE7D6-2241-48BE-B091-C86C67068F3F}"/>
                </a:ext>
              </a:extLst>
            </p:cNvPr>
            <p:cNvSpPr txBox="1"/>
            <p:nvPr/>
          </p:nvSpPr>
          <p:spPr>
            <a:xfrm>
              <a:off x="5553676" y="5559771"/>
              <a:ext cx="3860967" cy="594494"/>
            </a:xfrm>
            <a:prstGeom prst="rect">
              <a:avLst/>
            </a:prstGeom>
            <a:noFill/>
          </p:spPr>
          <p:txBody>
            <a:bodyPr wrap="square" rtlCol="0">
              <a:spAutoFit/>
            </a:bodyPr>
            <a:lstStyle/>
            <a:p>
              <a:pPr algn="l"/>
              <a:r>
                <a:rPr lang="de-DE" sz="2400" dirty="0">
                  <a:solidFill>
                    <a:srgbClr val="695C5D"/>
                  </a:solidFill>
                  <a:cs typeface="Calibri Light" panose="020F0302020204030204" pitchFamily="34" charset="0"/>
                </a:rPr>
                <a:t>15 </a:t>
              </a:r>
              <a:r>
                <a:rPr lang="de-DE" sz="2400" dirty="0" err="1">
                  <a:solidFill>
                    <a:srgbClr val="695C5D"/>
                  </a:solidFill>
                  <a:cs typeface="Calibri Light" panose="020F0302020204030204" pitchFamily="34" charset="0"/>
                </a:rPr>
                <a:t>Minutes</a:t>
              </a:r>
              <a:r>
                <a:rPr lang="de-DE" sz="2400" dirty="0">
                  <a:solidFill>
                    <a:srgbClr val="695C5D"/>
                  </a:solidFill>
                  <a:cs typeface="Calibri Light" panose="020F0302020204030204" pitchFamily="34" charset="0"/>
                </a:rPr>
                <a:t> (in </a:t>
              </a:r>
              <a:r>
                <a:rPr lang="de-DE" sz="2400" dirty="0" err="1">
                  <a:solidFill>
                    <a:srgbClr val="695C5D"/>
                  </a:solidFill>
                  <a:cs typeface="Calibri Light" panose="020F0302020204030204" pitchFamily="34" charset="0"/>
                </a:rPr>
                <a:t>groups</a:t>
              </a:r>
              <a:r>
                <a:rPr lang="de-DE" sz="2400" dirty="0">
                  <a:solidFill>
                    <a:srgbClr val="695C5D"/>
                  </a:solidFill>
                  <a:cs typeface="Calibri Light" panose="020F0302020204030204" pitchFamily="34" charset="0"/>
                </a:rPr>
                <a:t>)</a:t>
              </a:r>
            </a:p>
          </p:txBody>
        </p:sp>
      </p:grpSp>
    </p:spTree>
    <p:extLst>
      <p:ext uri="{BB962C8B-B14F-4D97-AF65-F5344CB8AC3E}">
        <p14:creationId xmlns:p14="http://schemas.microsoft.com/office/powerpoint/2010/main" val="220835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4723893-3328-4840-83B1-EC91A75E21AE}"/>
              </a:ext>
            </a:extLst>
          </p:cNvPr>
          <p:cNvSpPr>
            <a:spLocks noGrp="1"/>
          </p:cNvSpPr>
          <p:nvPr>
            <p:ph idx="1"/>
          </p:nvPr>
        </p:nvSpPr>
        <p:spPr>
          <a:xfrm>
            <a:off x="377373" y="1005841"/>
            <a:ext cx="11405656" cy="871598"/>
          </a:xfrm>
        </p:spPr>
        <p:txBody>
          <a:bodyPr>
            <a:normAutofit/>
          </a:bodyPr>
          <a:lstStyle/>
          <a:p>
            <a:r>
              <a:rPr lang="de-DE" sz="2000" dirty="0" err="1"/>
              <a:t>When</a:t>
            </a:r>
            <a:r>
              <a:rPr lang="de-DE" sz="2000" dirty="0"/>
              <a:t> </a:t>
            </a:r>
            <a:r>
              <a:rPr lang="de-DE" sz="2000" dirty="0" err="1"/>
              <a:t>is</a:t>
            </a:r>
            <a:r>
              <a:rPr lang="de-DE" sz="2000" dirty="0"/>
              <a:t> a </a:t>
            </a:r>
            <a:r>
              <a:rPr lang="de-DE" sz="2000" dirty="0" err="1"/>
              <a:t>gripper</a:t>
            </a:r>
            <a:r>
              <a:rPr lang="de-DE" sz="2000" dirty="0"/>
              <a:t> </a:t>
            </a:r>
            <a:r>
              <a:rPr lang="de-DE" sz="2000" dirty="0" err="1"/>
              <a:t>able</a:t>
            </a:r>
            <a:r>
              <a:rPr lang="de-DE" sz="2000" dirty="0"/>
              <a:t> </a:t>
            </a:r>
            <a:r>
              <a:rPr lang="de-DE" sz="2000" dirty="0" err="1"/>
              <a:t>to</a:t>
            </a:r>
            <a:r>
              <a:rPr lang="de-DE" sz="2000" dirty="0"/>
              <a:t> handle a </a:t>
            </a:r>
            <a:r>
              <a:rPr lang="de-DE" sz="2000" dirty="0" err="1"/>
              <a:t>workpiece</a:t>
            </a:r>
            <a:r>
              <a:rPr lang="de-DE" sz="2000" dirty="0"/>
              <a:t>?</a:t>
            </a:r>
          </a:p>
          <a:p>
            <a:pPr>
              <a:buFont typeface="Wingdings" panose="05000000000000000000" pitchFamily="2" charset="2"/>
              <a:buChar char="Ø"/>
            </a:pPr>
            <a:r>
              <a:rPr lang="de-DE" sz="2000" dirty="0" err="1"/>
              <a:t>If</a:t>
            </a:r>
            <a:r>
              <a:rPr lang="de-DE" sz="2000" dirty="0"/>
              <a:t> X, Y, Z </a:t>
            </a:r>
            <a:r>
              <a:rPr lang="de-DE" sz="2000" dirty="0" err="1"/>
              <a:t>of</a:t>
            </a:r>
            <a:r>
              <a:rPr lang="de-DE" sz="2000" dirty="0"/>
              <a:t> </a:t>
            </a:r>
            <a:r>
              <a:rPr lang="de-DE" sz="2000" dirty="0" err="1"/>
              <a:t>the</a:t>
            </a:r>
            <a:r>
              <a:rPr lang="de-DE" sz="2000" dirty="0"/>
              <a:t> </a:t>
            </a:r>
            <a:r>
              <a:rPr lang="de-DE" sz="2000" dirty="0" err="1"/>
              <a:t>workpiece</a:t>
            </a:r>
            <a:r>
              <a:rPr lang="de-DE" sz="2000" dirty="0"/>
              <a:t> </a:t>
            </a:r>
            <a:r>
              <a:rPr lang="de-DE" sz="2000" dirty="0" err="1"/>
              <a:t>are</a:t>
            </a:r>
            <a:r>
              <a:rPr lang="de-DE" sz="2000" dirty="0"/>
              <a:t> </a:t>
            </a:r>
            <a:r>
              <a:rPr lang="de-DE" sz="2000" dirty="0" err="1"/>
              <a:t>within</a:t>
            </a:r>
            <a:r>
              <a:rPr lang="de-DE" sz="2000" dirty="0"/>
              <a:t> </a:t>
            </a:r>
            <a:r>
              <a:rPr lang="de-DE" sz="2000" dirty="0" err="1"/>
              <a:t>the</a:t>
            </a:r>
            <a:r>
              <a:rPr lang="de-DE" sz="2000" dirty="0"/>
              <a:t> </a:t>
            </a:r>
            <a:r>
              <a:rPr lang="de-DE" sz="2000" dirty="0" err="1"/>
              <a:t>gripper's</a:t>
            </a:r>
            <a:r>
              <a:rPr lang="de-DE" sz="2000" dirty="0"/>
              <a:t> </a:t>
            </a:r>
            <a:r>
              <a:rPr lang="de-DE" sz="2000" dirty="0" err="1"/>
              <a:t>work</a:t>
            </a:r>
            <a:r>
              <a:rPr lang="de-DE" sz="2000" dirty="0"/>
              <a:t> </a:t>
            </a:r>
            <a:r>
              <a:rPr lang="de-DE" sz="2000" dirty="0" err="1"/>
              <a:t>area</a:t>
            </a:r>
            <a:r>
              <a:rPr lang="de-DE" sz="2000" dirty="0"/>
              <a:t> and </a:t>
            </a:r>
            <a:r>
              <a:rPr lang="de-DE" sz="2000" dirty="0" err="1"/>
              <a:t>workpiece</a:t>
            </a:r>
            <a:r>
              <a:rPr lang="de-DE" sz="2000" dirty="0"/>
              <a:t> </a:t>
            </a:r>
            <a:r>
              <a:rPr lang="de-DE" sz="2000" dirty="0" err="1"/>
              <a:t>length</a:t>
            </a:r>
            <a:r>
              <a:rPr lang="de-DE" sz="2000" dirty="0"/>
              <a:t> &lt;= max. </a:t>
            </a:r>
            <a:r>
              <a:rPr lang="de-DE" sz="2000" dirty="0" err="1"/>
              <a:t>length</a:t>
            </a:r>
            <a:endParaRPr lang="de-DE" sz="2000" dirty="0"/>
          </a:p>
        </p:txBody>
      </p:sp>
      <p:sp>
        <p:nvSpPr>
          <p:cNvPr id="3" name="Titel 2">
            <a:extLst>
              <a:ext uri="{FF2B5EF4-FFF2-40B4-BE49-F238E27FC236}">
                <a16:creationId xmlns:a16="http://schemas.microsoft.com/office/drawing/2014/main" id="{09BF9FA9-186C-4862-A8EF-636ED565B9C9}"/>
              </a:ext>
            </a:extLst>
          </p:cNvPr>
          <p:cNvSpPr>
            <a:spLocks noGrp="1"/>
          </p:cNvSpPr>
          <p:nvPr>
            <p:ph type="title"/>
          </p:nvPr>
        </p:nvSpPr>
        <p:spPr/>
        <p:txBody>
          <a:bodyPr/>
          <a:lstStyle/>
          <a:p>
            <a:r>
              <a:rPr lang="de-DE" dirty="0" err="1"/>
              <a:t>Selecting</a:t>
            </a:r>
            <a:r>
              <a:rPr lang="de-DE" dirty="0"/>
              <a:t> a </a:t>
            </a:r>
            <a:r>
              <a:rPr lang="de-DE" dirty="0" err="1"/>
              <a:t>matching</a:t>
            </a:r>
            <a:r>
              <a:rPr lang="de-DE" dirty="0"/>
              <a:t> </a:t>
            </a:r>
            <a:r>
              <a:rPr lang="de-DE" dirty="0" err="1"/>
              <a:t>gripper</a:t>
            </a:r>
            <a:endParaRPr lang="de-DE" dirty="0"/>
          </a:p>
        </p:txBody>
      </p:sp>
      <p:sp>
        <p:nvSpPr>
          <p:cNvPr id="4" name="Inhaltsplatzhalter 1">
            <a:extLst>
              <a:ext uri="{FF2B5EF4-FFF2-40B4-BE49-F238E27FC236}">
                <a16:creationId xmlns:a16="http://schemas.microsoft.com/office/drawing/2014/main" id="{F750C705-FFED-1D91-156F-1E9155881975}"/>
              </a:ext>
            </a:extLst>
          </p:cNvPr>
          <p:cNvSpPr txBox="1">
            <a:spLocks/>
          </p:cNvSpPr>
          <p:nvPr/>
        </p:nvSpPr>
        <p:spPr>
          <a:xfrm>
            <a:off x="377373" y="2099511"/>
            <a:ext cx="6675180" cy="4369383"/>
          </a:xfrm>
          <a:prstGeom prst="rect">
            <a:avLst/>
          </a:prstGeom>
        </p:spPr>
        <p:txBody>
          <a:bodyPr>
            <a:normAutofit lnSpcReduction="10000"/>
          </a:bodyPr>
          <a:lstStyle>
            <a:lvl1pPr marL="300600" indent="-300600" algn="l" defTabSz="914400" rtl="0" eaLnBrk="1" latinLnBrk="0" hangingPunct="1">
              <a:lnSpc>
                <a:spcPct val="100000"/>
              </a:lnSpc>
              <a:spcBef>
                <a:spcPts val="500"/>
              </a:spcBef>
              <a:spcAft>
                <a:spcPts val="200"/>
              </a:spcAft>
              <a:buClr>
                <a:srgbClr val="BA1F4E"/>
              </a:buClr>
              <a:buFont typeface="Wingdings" pitchFamily="2" charset="2"/>
              <a:buChar char="§"/>
              <a:defRPr sz="2400" b="0" i="0" kern="1200">
                <a:solidFill>
                  <a:schemeClr val="tx1"/>
                </a:solidFill>
                <a:latin typeface="+mn-lt"/>
                <a:ea typeface="Helvetica Neue Light" charset="0"/>
                <a:cs typeface="Helvetica Neue Light" charset="0"/>
              </a:defRPr>
            </a:lvl1pPr>
            <a:lvl2pPr marL="685800" indent="-228600" algn="l" defTabSz="914400" rtl="0" eaLnBrk="1" latinLnBrk="0" hangingPunct="1">
              <a:lnSpc>
                <a:spcPct val="100000"/>
              </a:lnSpc>
              <a:spcBef>
                <a:spcPts val="500"/>
              </a:spcBef>
              <a:spcAft>
                <a:spcPts val="200"/>
              </a:spcAft>
              <a:buClr>
                <a:srgbClr val="BA1F4E"/>
              </a:buClr>
              <a:buFont typeface="Wingdings" pitchFamily="2" charset="2"/>
              <a:buChar char="§"/>
              <a:defRPr sz="2000" b="0" i="0" kern="1200">
                <a:solidFill>
                  <a:schemeClr val="tx1"/>
                </a:solidFill>
                <a:latin typeface="+mn-lt"/>
                <a:ea typeface="Helvetica Neue Light" charset="0"/>
                <a:cs typeface="Helvetica Neue Light" charset="0"/>
              </a:defRPr>
            </a:lvl2pPr>
            <a:lvl3pPr marL="1143000" indent="-228600" algn="l" defTabSz="914400" rtl="0" eaLnBrk="1" latinLnBrk="0" hangingPunct="1">
              <a:lnSpc>
                <a:spcPct val="100000"/>
              </a:lnSpc>
              <a:spcBef>
                <a:spcPts val="500"/>
              </a:spcBef>
              <a:spcAft>
                <a:spcPts val="200"/>
              </a:spcAft>
              <a:buClr>
                <a:srgbClr val="BA1F4E"/>
              </a:buClr>
              <a:buFont typeface="Wingdings" pitchFamily="2" charset="2"/>
              <a:buChar char="§"/>
              <a:defRPr sz="1800" b="0" i="0" kern="1200">
                <a:solidFill>
                  <a:schemeClr val="tx1"/>
                </a:solidFill>
                <a:latin typeface="+mn-lt"/>
                <a:ea typeface="Helvetica Neue Light" charset="0"/>
                <a:cs typeface="Helvetica Neue Light" charset="0"/>
              </a:defRPr>
            </a:lvl3pPr>
            <a:lvl4pPr marL="1600200" indent="-228600" algn="l" defTabSz="914400" rtl="0" eaLnBrk="1" latinLnBrk="0" hangingPunct="1">
              <a:lnSpc>
                <a:spcPct val="100000"/>
              </a:lnSpc>
              <a:spcBef>
                <a:spcPts val="500"/>
              </a:spcBef>
              <a:spcAft>
                <a:spcPts val="200"/>
              </a:spcAft>
              <a:buClr>
                <a:srgbClr val="BA1F4E"/>
              </a:buClr>
              <a:buFont typeface="Wingdings" pitchFamily="2" charset="2"/>
              <a:buChar char="§"/>
              <a:defRPr sz="1600" b="0" i="0" kern="1200">
                <a:solidFill>
                  <a:schemeClr val="tx1"/>
                </a:solidFill>
                <a:latin typeface="+mn-lt"/>
                <a:ea typeface="Helvetica Neue Light" charset="0"/>
                <a:cs typeface="Helvetica Neue Light" charset="0"/>
              </a:defRPr>
            </a:lvl4pPr>
            <a:lvl5pPr marL="2057400" indent="-228600" algn="l" defTabSz="914400" rtl="0" eaLnBrk="1" latinLnBrk="0" hangingPunct="1">
              <a:lnSpc>
                <a:spcPct val="100000"/>
              </a:lnSpc>
              <a:spcBef>
                <a:spcPts val="500"/>
              </a:spcBef>
              <a:spcAft>
                <a:spcPts val="200"/>
              </a:spcAft>
              <a:buClr>
                <a:srgbClr val="BA1F4E"/>
              </a:buClr>
              <a:buFont typeface="Wingdings" pitchFamily="2" charset="2"/>
              <a:buChar char="§"/>
              <a:defRPr sz="1600" b="0" i="0" kern="1200">
                <a:solidFill>
                  <a:schemeClr val="tx1"/>
                </a:solidFill>
                <a:latin typeface="+mn-lt"/>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de-DE" sz="1400" dirty="0"/>
              <a:t>PREFIX </a:t>
            </a:r>
            <a:r>
              <a:rPr lang="de-DE" sz="1400" dirty="0" err="1"/>
              <a:t>agents</a:t>
            </a:r>
            <a:r>
              <a:rPr lang="de-DE" sz="1400" dirty="0"/>
              <a:t>: </a:t>
            </a:r>
            <a:r>
              <a:rPr lang="de-DE" sz="1400" dirty="0">
                <a:hlinkClick r:id="rId3"/>
              </a:rPr>
              <a:t>http://www.hsu-hh.de/aut/ontologies/agent-summer-school#</a:t>
            </a:r>
            <a:endParaRPr lang="de-DE" sz="1400" dirty="0"/>
          </a:p>
          <a:p>
            <a:pPr marL="0" indent="0">
              <a:buNone/>
            </a:pPr>
            <a:r>
              <a:rPr lang="de-DE" sz="1400" dirty="0"/>
              <a:t>PREFIX VDI3682: </a:t>
            </a:r>
            <a:r>
              <a:rPr lang="de-DE" sz="1400" dirty="0">
                <a:hlinkClick r:id="rId4"/>
              </a:rPr>
              <a:t>http://www.hsu-ifa.de/ontologies/VDI3682#</a:t>
            </a:r>
            <a:endParaRPr lang="de-DE" sz="1400" dirty="0"/>
          </a:p>
          <a:p>
            <a:pPr marL="0" indent="0">
              <a:buNone/>
            </a:pPr>
            <a:r>
              <a:rPr lang="de-DE" sz="1400" dirty="0"/>
              <a:t>PREFIX DINEN61360: </a:t>
            </a:r>
            <a:r>
              <a:rPr lang="de-DE" sz="1400" dirty="0">
                <a:hlinkClick r:id="rId5"/>
              </a:rPr>
              <a:t>http://www.hsu-ifa.de/ontologies/DINEN61360#</a:t>
            </a:r>
            <a:endParaRPr lang="de-DE" sz="1400" dirty="0"/>
          </a:p>
          <a:p>
            <a:pPr marL="0" indent="0">
              <a:buNone/>
            </a:pPr>
            <a:r>
              <a:rPr lang="de-DE" sz="1400" dirty="0"/>
              <a:t>SELECT ?</a:t>
            </a:r>
            <a:r>
              <a:rPr lang="de-DE" sz="1400" dirty="0" err="1"/>
              <a:t>elem</a:t>
            </a:r>
            <a:r>
              <a:rPr lang="de-DE" sz="1400" dirty="0"/>
              <a:t> ?type ?</a:t>
            </a:r>
            <a:r>
              <a:rPr lang="de-DE" sz="1400" dirty="0" err="1"/>
              <a:t>expGoal</a:t>
            </a:r>
            <a:r>
              <a:rPr lang="de-DE" sz="1400" dirty="0"/>
              <a:t> ?</a:t>
            </a:r>
            <a:r>
              <a:rPr lang="de-DE" sz="1400" dirty="0" err="1"/>
              <a:t>expression</a:t>
            </a:r>
            <a:r>
              <a:rPr lang="de-DE" sz="1400" dirty="0"/>
              <a:t> WHERE {</a:t>
            </a:r>
          </a:p>
          <a:p>
            <a:pPr marL="0" indent="0">
              <a:buNone/>
              <a:tabLst>
                <a:tab pos="360000" algn="l"/>
              </a:tabLst>
            </a:pPr>
            <a:r>
              <a:rPr lang="de-DE" sz="1400" dirty="0"/>
              <a:t>	</a:t>
            </a:r>
            <a:r>
              <a:rPr lang="de-DE" sz="1400" dirty="0" err="1"/>
              <a:t>agents:Gripper_A</a:t>
            </a:r>
            <a:r>
              <a:rPr lang="de-DE" sz="1400" dirty="0"/>
              <a:t> </a:t>
            </a:r>
            <a:r>
              <a:rPr lang="de-DE" sz="1400" dirty="0" err="1"/>
              <a:t>agents:hasCapability</a:t>
            </a:r>
            <a:r>
              <a:rPr lang="de-DE" sz="1400" dirty="0"/>
              <a:t> ?</a:t>
            </a:r>
            <a:r>
              <a:rPr lang="de-DE" sz="1400" dirty="0" err="1"/>
              <a:t>capability</a:t>
            </a:r>
            <a:r>
              <a:rPr lang="de-DE" sz="1400" dirty="0"/>
              <a:t>.    </a:t>
            </a:r>
          </a:p>
          <a:p>
            <a:pPr marL="0" indent="0">
              <a:buNone/>
              <a:tabLst>
                <a:tab pos="360000" algn="l"/>
              </a:tabLst>
            </a:pPr>
            <a:r>
              <a:rPr lang="de-DE" sz="1400" dirty="0"/>
              <a:t>	?</a:t>
            </a:r>
            <a:r>
              <a:rPr lang="de-DE" sz="1400" dirty="0" err="1"/>
              <a:t>capability</a:t>
            </a:r>
            <a:r>
              <a:rPr lang="de-DE" sz="1400" dirty="0"/>
              <a:t> VDI3682:hasInput ?</a:t>
            </a:r>
            <a:r>
              <a:rPr lang="de-DE" sz="1400" dirty="0" err="1"/>
              <a:t>elem</a:t>
            </a:r>
            <a:r>
              <a:rPr lang="de-DE" sz="1400" dirty="0"/>
              <a:t>.</a:t>
            </a:r>
          </a:p>
          <a:p>
            <a:pPr marL="0" indent="0">
              <a:buNone/>
              <a:tabLst>
                <a:tab pos="360000" algn="l"/>
              </a:tabLst>
            </a:pPr>
            <a:r>
              <a:rPr lang="de-DE" sz="1400" dirty="0"/>
              <a:t>	?</a:t>
            </a:r>
            <a:r>
              <a:rPr lang="de-DE" sz="1400" dirty="0" err="1"/>
              <a:t>elem</a:t>
            </a:r>
            <a:r>
              <a:rPr lang="de-DE" sz="1400" dirty="0"/>
              <a:t> DINEN61360:has_Data_Element ?de.    </a:t>
            </a:r>
          </a:p>
          <a:p>
            <a:pPr marL="0" indent="0">
              <a:buNone/>
              <a:tabLst>
                <a:tab pos="360000" algn="l"/>
              </a:tabLst>
            </a:pPr>
            <a:r>
              <a:rPr lang="de-DE" sz="1400" dirty="0"/>
              <a:t>	?de DINEN61360:has_Type_Description ?type;             </a:t>
            </a:r>
          </a:p>
          <a:p>
            <a:pPr marL="0" indent="0">
              <a:buNone/>
              <a:tabLst>
                <a:tab pos="360000" algn="l"/>
              </a:tabLst>
            </a:pPr>
            <a:r>
              <a:rPr lang="de-DE" sz="1400" dirty="0"/>
              <a:t>		DINEN61360:has_Instance_Description ?</a:t>
            </a:r>
            <a:r>
              <a:rPr lang="de-DE" sz="1400" dirty="0" err="1"/>
              <a:t>inst</a:t>
            </a:r>
            <a:r>
              <a:rPr lang="de-DE" sz="1400" dirty="0"/>
              <a:t>.    </a:t>
            </a:r>
          </a:p>
          <a:p>
            <a:pPr marL="0" indent="0">
              <a:buNone/>
              <a:tabLst>
                <a:tab pos="360000" algn="l"/>
              </a:tabLst>
            </a:pPr>
            <a:r>
              <a:rPr lang="de-DE" sz="1400" dirty="0"/>
              <a:t>	?</a:t>
            </a:r>
            <a:r>
              <a:rPr lang="de-DE" sz="1400" dirty="0" err="1"/>
              <a:t>inst</a:t>
            </a:r>
            <a:r>
              <a:rPr lang="de-DE" sz="1400" dirty="0"/>
              <a:t> DINEN61360:Value ?</a:t>
            </a:r>
            <a:r>
              <a:rPr lang="de-DE" sz="1400" dirty="0" err="1"/>
              <a:t>val</a:t>
            </a:r>
            <a:r>
              <a:rPr lang="de-DE" sz="1400" dirty="0"/>
              <a:t>; </a:t>
            </a:r>
          </a:p>
          <a:p>
            <a:pPr marL="0" indent="0">
              <a:buNone/>
              <a:tabLst>
                <a:tab pos="360000" algn="l"/>
              </a:tabLst>
            </a:pPr>
            <a:r>
              <a:rPr lang="de-DE" sz="1400" dirty="0"/>
              <a:t>		DINEN61360:Logic_Interpretation ?</a:t>
            </a:r>
            <a:r>
              <a:rPr lang="de-DE" sz="1400" dirty="0" err="1"/>
              <a:t>logInt</a:t>
            </a:r>
            <a:r>
              <a:rPr lang="de-DE" sz="1400" dirty="0"/>
              <a:t>;</a:t>
            </a:r>
          </a:p>
          <a:p>
            <a:pPr marL="0" indent="0">
              <a:buNone/>
              <a:tabLst>
                <a:tab pos="360000" algn="l"/>
              </a:tabLst>
            </a:pPr>
            <a:r>
              <a:rPr lang="de-DE" sz="1400" dirty="0"/>
              <a:t>		DINEN61360:Expression_Goal ?</a:t>
            </a:r>
            <a:r>
              <a:rPr lang="de-DE" sz="1400" dirty="0" err="1"/>
              <a:t>expGoal</a:t>
            </a:r>
            <a:r>
              <a:rPr lang="de-DE" sz="1400" dirty="0"/>
              <a:t>.</a:t>
            </a:r>
          </a:p>
          <a:p>
            <a:pPr marL="0" indent="0">
              <a:buNone/>
              <a:tabLst>
                <a:tab pos="360000" algn="l"/>
              </a:tabLst>
            </a:pPr>
            <a:endParaRPr lang="de-DE" sz="1400" dirty="0"/>
          </a:p>
          <a:p>
            <a:pPr marL="0" indent="0">
              <a:buNone/>
              <a:tabLst>
                <a:tab pos="360000" algn="l"/>
              </a:tabLst>
            </a:pPr>
            <a:r>
              <a:rPr lang="de-DE" sz="1400" dirty="0"/>
              <a:t>	BIND(CONCAT(STR(?</a:t>
            </a:r>
            <a:r>
              <a:rPr lang="de-DE" sz="1400" dirty="0" err="1"/>
              <a:t>expGoal</a:t>
            </a:r>
            <a:r>
              <a:rPr lang="de-DE" sz="1400" dirty="0"/>
              <a:t>), STR(?</a:t>
            </a:r>
            <a:r>
              <a:rPr lang="de-DE" sz="1400" dirty="0" err="1"/>
              <a:t>logInt</a:t>
            </a:r>
            <a:r>
              <a:rPr lang="de-DE" sz="1400" dirty="0"/>
              <a:t>), STR(?</a:t>
            </a:r>
            <a:r>
              <a:rPr lang="de-DE" sz="1400" dirty="0" err="1"/>
              <a:t>val</a:t>
            </a:r>
            <a:r>
              <a:rPr lang="de-DE" sz="1400" dirty="0"/>
              <a:t>)) AS ?</a:t>
            </a:r>
            <a:r>
              <a:rPr lang="de-DE" sz="1400" dirty="0" err="1"/>
              <a:t>expression</a:t>
            </a:r>
            <a:r>
              <a:rPr lang="de-DE" sz="1400" dirty="0"/>
              <a:t>)</a:t>
            </a:r>
          </a:p>
          <a:p>
            <a:pPr marL="0" indent="0">
              <a:buNone/>
              <a:tabLst>
                <a:tab pos="360000" algn="l"/>
              </a:tabLst>
            </a:pPr>
            <a:r>
              <a:rPr lang="de-DE" sz="1400" dirty="0"/>
              <a:t>} </a:t>
            </a:r>
          </a:p>
        </p:txBody>
      </p:sp>
      <p:sp>
        <p:nvSpPr>
          <p:cNvPr id="5" name="Rechteck 4">
            <a:extLst>
              <a:ext uri="{FF2B5EF4-FFF2-40B4-BE49-F238E27FC236}">
                <a16:creationId xmlns:a16="http://schemas.microsoft.com/office/drawing/2014/main" id="{BF17161A-35CD-485E-D2E3-2E9D51C2F128}"/>
              </a:ext>
            </a:extLst>
          </p:cNvPr>
          <p:cNvSpPr/>
          <p:nvPr/>
        </p:nvSpPr>
        <p:spPr>
          <a:xfrm>
            <a:off x="8239329" y="2786746"/>
            <a:ext cx="3268514" cy="67183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chemeClr val="tx1"/>
                </a:solidFill>
              </a:rPr>
              <a:t>Find </a:t>
            </a:r>
            <a:r>
              <a:rPr lang="de-DE" sz="1200" dirty="0" err="1">
                <a:solidFill>
                  <a:schemeClr val="tx1"/>
                </a:solidFill>
              </a:rPr>
              <a:t>types</a:t>
            </a:r>
            <a:r>
              <a:rPr lang="de-DE" sz="1200" dirty="0">
                <a:solidFill>
                  <a:schemeClr val="tx1"/>
                </a:solidFill>
              </a:rPr>
              <a:t> and </a:t>
            </a:r>
            <a:r>
              <a:rPr lang="de-DE" sz="1200" dirty="0" err="1">
                <a:solidFill>
                  <a:schemeClr val="tx1"/>
                </a:solidFill>
              </a:rPr>
              <a:t>instance</a:t>
            </a:r>
            <a:r>
              <a:rPr lang="de-DE" sz="1200" dirty="0">
                <a:solidFill>
                  <a:schemeClr val="tx1"/>
                </a:solidFill>
              </a:rPr>
              <a:t> </a:t>
            </a:r>
            <a:r>
              <a:rPr lang="de-DE" sz="1200" dirty="0" err="1">
                <a:solidFill>
                  <a:schemeClr val="tx1"/>
                </a:solidFill>
              </a:rPr>
              <a:t>descriptions</a:t>
            </a:r>
            <a:r>
              <a:rPr lang="de-DE" sz="1200" dirty="0">
                <a:solidFill>
                  <a:schemeClr val="tx1"/>
                </a:solidFill>
              </a:rPr>
              <a:t> </a:t>
            </a:r>
            <a:r>
              <a:rPr lang="de-DE" sz="1200" dirty="0" err="1">
                <a:solidFill>
                  <a:schemeClr val="tx1"/>
                </a:solidFill>
              </a:rPr>
              <a:t>of</a:t>
            </a:r>
            <a:r>
              <a:rPr lang="de-DE" sz="1200" dirty="0">
                <a:solidFill>
                  <a:schemeClr val="tx1"/>
                </a:solidFill>
              </a:rPr>
              <a:t> all </a:t>
            </a:r>
            <a:r>
              <a:rPr lang="de-DE" sz="1200" dirty="0" err="1">
                <a:solidFill>
                  <a:schemeClr val="tx1"/>
                </a:solidFill>
              </a:rPr>
              <a:t>input</a:t>
            </a:r>
            <a:r>
              <a:rPr lang="de-DE" sz="1200" dirty="0">
                <a:solidFill>
                  <a:schemeClr val="tx1"/>
                </a:solidFill>
              </a:rPr>
              <a:t> </a:t>
            </a:r>
            <a:r>
              <a:rPr lang="de-DE" sz="1200" dirty="0" err="1">
                <a:solidFill>
                  <a:schemeClr val="tx1"/>
                </a:solidFill>
              </a:rPr>
              <a:t>data</a:t>
            </a:r>
            <a:r>
              <a:rPr lang="de-DE" sz="1200" dirty="0">
                <a:solidFill>
                  <a:schemeClr val="tx1"/>
                </a:solidFill>
              </a:rPr>
              <a:t> </a:t>
            </a:r>
            <a:r>
              <a:rPr lang="de-DE" sz="1200" dirty="0" err="1">
                <a:solidFill>
                  <a:schemeClr val="tx1"/>
                </a:solidFill>
              </a:rPr>
              <a:t>elements</a:t>
            </a:r>
            <a:endParaRPr lang="de-DE" sz="1200" dirty="0">
              <a:solidFill>
                <a:schemeClr val="tx1"/>
              </a:solidFill>
            </a:endParaRPr>
          </a:p>
        </p:txBody>
      </p:sp>
      <p:cxnSp>
        <p:nvCxnSpPr>
          <p:cNvPr id="6" name="Gerader Verbinder 5">
            <a:extLst>
              <a:ext uri="{FF2B5EF4-FFF2-40B4-BE49-F238E27FC236}">
                <a16:creationId xmlns:a16="http://schemas.microsoft.com/office/drawing/2014/main" id="{2A8DB60A-5F54-EBAD-3C11-BC89B49FFD5A}"/>
              </a:ext>
            </a:extLst>
          </p:cNvPr>
          <p:cNvCxnSpPr>
            <a:cxnSpLocks/>
            <a:stCxn id="5" idx="1"/>
          </p:cNvCxnSpPr>
          <p:nvPr/>
        </p:nvCxnSpPr>
        <p:spPr>
          <a:xfrm flipH="1">
            <a:off x="5496128" y="3122661"/>
            <a:ext cx="2743201" cy="807313"/>
          </a:xfrm>
          <a:prstGeom prst="line">
            <a:avLst/>
          </a:prstGeom>
          <a:ln/>
        </p:spPr>
        <p:style>
          <a:lnRef idx="3">
            <a:schemeClr val="dk1"/>
          </a:lnRef>
          <a:fillRef idx="0">
            <a:schemeClr val="dk1"/>
          </a:fillRef>
          <a:effectRef idx="2">
            <a:schemeClr val="dk1"/>
          </a:effectRef>
          <a:fontRef idx="minor">
            <a:schemeClr val="tx1"/>
          </a:fontRef>
        </p:style>
      </p:cxnSp>
      <p:sp>
        <p:nvSpPr>
          <p:cNvPr id="7" name="Geschweifte Klammer rechts 6">
            <a:extLst>
              <a:ext uri="{FF2B5EF4-FFF2-40B4-BE49-F238E27FC236}">
                <a16:creationId xmlns:a16="http://schemas.microsoft.com/office/drawing/2014/main" id="{6A2DB4FA-492B-B415-4868-546FFC5E8F8B}"/>
              </a:ext>
            </a:extLst>
          </p:cNvPr>
          <p:cNvSpPr/>
          <p:nvPr/>
        </p:nvSpPr>
        <p:spPr>
          <a:xfrm>
            <a:off x="5132353" y="3304080"/>
            <a:ext cx="240761" cy="1277648"/>
          </a:xfrm>
          <a:prstGeom prst="rightBrace">
            <a:avLst/>
          </a:prstGeom>
          <a:ln w="19050">
            <a:solidFill>
              <a:srgbClr val="342E2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0" name="Rechteck 9">
            <a:extLst>
              <a:ext uri="{FF2B5EF4-FFF2-40B4-BE49-F238E27FC236}">
                <a16:creationId xmlns:a16="http://schemas.microsoft.com/office/drawing/2014/main" id="{A5C6BDB4-492B-4A02-F54D-EA348A1ADA1D}"/>
              </a:ext>
            </a:extLst>
          </p:cNvPr>
          <p:cNvSpPr/>
          <p:nvPr/>
        </p:nvSpPr>
        <p:spPr>
          <a:xfrm>
            <a:off x="8239329" y="3869845"/>
            <a:ext cx="3268514" cy="578246"/>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chemeClr val="tx1"/>
                </a:solidFill>
              </a:rPr>
              <a:t>Find </a:t>
            </a:r>
            <a:r>
              <a:rPr lang="de-DE" sz="1200" dirty="0" err="1">
                <a:solidFill>
                  <a:schemeClr val="tx1"/>
                </a:solidFill>
              </a:rPr>
              <a:t>value</a:t>
            </a:r>
            <a:r>
              <a:rPr lang="de-DE" sz="1200" dirty="0">
                <a:solidFill>
                  <a:schemeClr val="tx1"/>
                </a:solidFill>
              </a:rPr>
              <a:t>, </a:t>
            </a:r>
            <a:r>
              <a:rPr lang="de-DE" sz="1200" dirty="0" err="1">
                <a:solidFill>
                  <a:schemeClr val="tx1"/>
                </a:solidFill>
              </a:rPr>
              <a:t>logic</a:t>
            </a:r>
            <a:r>
              <a:rPr lang="de-DE" sz="1200" dirty="0">
                <a:solidFill>
                  <a:schemeClr val="tx1"/>
                </a:solidFill>
              </a:rPr>
              <a:t> </a:t>
            </a:r>
            <a:r>
              <a:rPr lang="de-DE" sz="1200" dirty="0" err="1">
                <a:solidFill>
                  <a:schemeClr val="tx1"/>
                </a:solidFill>
              </a:rPr>
              <a:t>interpretation</a:t>
            </a:r>
            <a:r>
              <a:rPr lang="de-DE" sz="1200" dirty="0">
                <a:solidFill>
                  <a:schemeClr val="tx1"/>
                </a:solidFill>
              </a:rPr>
              <a:t> (e.g. "&lt;=") and </a:t>
            </a:r>
            <a:r>
              <a:rPr lang="de-DE" sz="1200" dirty="0" err="1">
                <a:solidFill>
                  <a:schemeClr val="tx1"/>
                </a:solidFill>
              </a:rPr>
              <a:t>expression</a:t>
            </a:r>
            <a:r>
              <a:rPr lang="de-DE" sz="1200" dirty="0">
                <a:solidFill>
                  <a:schemeClr val="tx1"/>
                </a:solidFill>
              </a:rPr>
              <a:t> </a:t>
            </a:r>
            <a:r>
              <a:rPr lang="de-DE" sz="1200" dirty="0" err="1">
                <a:solidFill>
                  <a:schemeClr val="tx1"/>
                </a:solidFill>
              </a:rPr>
              <a:t>goal</a:t>
            </a:r>
            <a:r>
              <a:rPr lang="de-DE" sz="1200" dirty="0">
                <a:solidFill>
                  <a:schemeClr val="tx1"/>
                </a:solidFill>
              </a:rPr>
              <a:t> ("</a:t>
            </a:r>
            <a:r>
              <a:rPr lang="de-DE" sz="1200" dirty="0" err="1">
                <a:solidFill>
                  <a:schemeClr val="tx1"/>
                </a:solidFill>
              </a:rPr>
              <a:t>Requirement</a:t>
            </a:r>
            <a:r>
              <a:rPr lang="de-DE" sz="1200" dirty="0">
                <a:solidFill>
                  <a:schemeClr val="tx1"/>
                </a:solidFill>
              </a:rPr>
              <a:t>")</a:t>
            </a:r>
          </a:p>
        </p:txBody>
      </p:sp>
      <p:cxnSp>
        <p:nvCxnSpPr>
          <p:cNvPr id="11" name="Gerader Verbinder 10">
            <a:extLst>
              <a:ext uri="{FF2B5EF4-FFF2-40B4-BE49-F238E27FC236}">
                <a16:creationId xmlns:a16="http://schemas.microsoft.com/office/drawing/2014/main" id="{5E686D7F-D788-C5A5-6F48-5442258EEB95}"/>
              </a:ext>
            </a:extLst>
          </p:cNvPr>
          <p:cNvCxnSpPr>
            <a:cxnSpLocks/>
            <a:stCxn id="10" idx="1"/>
          </p:cNvCxnSpPr>
          <p:nvPr/>
        </p:nvCxnSpPr>
        <p:spPr>
          <a:xfrm flipH="1">
            <a:off x="5466945" y="4158968"/>
            <a:ext cx="2772384" cy="860504"/>
          </a:xfrm>
          <a:prstGeom prst="line">
            <a:avLst/>
          </a:prstGeom>
          <a:ln/>
        </p:spPr>
        <p:style>
          <a:lnRef idx="3">
            <a:schemeClr val="dk1"/>
          </a:lnRef>
          <a:fillRef idx="0">
            <a:schemeClr val="dk1"/>
          </a:fillRef>
          <a:effectRef idx="2">
            <a:schemeClr val="dk1"/>
          </a:effectRef>
          <a:fontRef idx="minor">
            <a:schemeClr val="tx1"/>
          </a:fontRef>
        </p:style>
      </p:cxnSp>
      <p:sp>
        <p:nvSpPr>
          <p:cNvPr id="12" name="Geschweifte Klammer rechts 11">
            <a:extLst>
              <a:ext uri="{FF2B5EF4-FFF2-40B4-BE49-F238E27FC236}">
                <a16:creationId xmlns:a16="http://schemas.microsoft.com/office/drawing/2014/main" id="{167FC5FA-8A6D-E065-9A3F-F80B79827757}"/>
              </a:ext>
            </a:extLst>
          </p:cNvPr>
          <p:cNvSpPr/>
          <p:nvPr/>
        </p:nvSpPr>
        <p:spPr>
          <a:xfrm>
            <a:off x="5132353" y="4627820"/>
            <a:ext cx="240761" cy="839125"/>
          </a:xfrm>
          <a:prstGeom prst="rightBrace">
            <a:avLst/>
          </a:prstGeom>
          <a:ln w="19050">
            <a:solidFill>
              <a:srgbClr val="342E2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Geschweifte Klammer rechts 14">
            <a:extLst>
              <a:ext uri="{FF2B5EF4-FFF2-40B4-BE49-F238E27FC236}">
                <a16:creationId xmlns:a16="http://schemas.microsoft.com/office/drawing/2014/main" id="{D721DF88-9E22-819A-F88E-D0F15448D179}"/>
              </a:ext>
            </a:extLst>
          </p:cNvPr>
          <p:cNvSpPr/>
          <p:nvPr/>
        </p:nvSpPr>
        <p:spPr>
          <a:xfrm>
            <a:off x="5972072" y="5676505"/>
            <a:ext cx="240761" cy="351307"/>
          </a:xfrm>
          <a:prstGeom prst="rightBrace">
            <a:avLst/>
          </a:prstGeom>
          <a:ln w="19050">
            <a:solidFill>
              <a:srgbClr val="342E2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6" name="Rechteck 15">
            <a:extLst>
              <a:ext uri="{FF2B5EF4-FFF2-40B4-BE49-F238E27FC236}">
                <a16:creationId xmlns:a16="http://schemas.microsoft.com/office/drawing/2014/main" id="{2C15061F-51D1-398D-3342-7ACA1C430692}"/>
              </a:ext>
            </a:extLst>
          </p:cNvPr>
          <p:cNvSpPr/>
          <p:nvPr/>
        </p:nvSpPr>
        <p:spPr>
          <a:xfrm>
            <a:off x="8239329" y="4980562"/>
            <a:ext cx="3268514" cy="1459149"/>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chemeClr val="tx1"/>
                </a:solidFill>
              </a:rPr>
              <a:t>Create an </a:t>
            </a:r>
            <a:r>
              <a:rPr lang="de-DE" sz="1200" dirty="0" err="1">
                <a:solidFill>
                  <a:schemeClr val="tx1"/>
                </a:solidFill>
              </a:rPr>
              <a:t>expression</a:t>
            </a:r>
            <a:r>
              <a:rPr lang="de-DE" sz="1200" dirty="0">
                <a:solidFill>
                  <a:schemeClr val="tx1"/>
                </a:solidFill>
              </a:rPr>
              <a:t> </a:t>
            </a:r>
            <a:r>
              <a:rPr lang="de-DE" sz="1200" dirty="0" err="1">
                <a:solidFill>
                  <a:schemeClr val="tx1"/>
                </a:solidFill>
              </a:rPr>
              <a:t>by</a:t>
            </a:r>
            <a:r>
              <a:rPr lang="de-DE" sz="1200" dirty="0">
                <a:solidFill>
                  <a:schemeClr val="tx1"/>
                </a:solidFill>
              </a:rPr>
              <a:t> </a:t>
            </a:r>
            <a:r>
              <a:rPr lang="de-DE" sz="1200" dirty="0" err="1">
                <a:solidFill>
                  <a:schemeClr val="tx1"/>
                </a:solidFill>
              </a:rPr>
              <a:t>concatenating</a:t>
            </a:r>
            <a:r>
              <a:rPr lang="de-DE" sz="1200" dirty="0">
                <a:solidFill>
                  <a:schemeClr val="tx1"/>
                </a:solidFill>
              </a:rPr>
              <a:t> </a:t>
            </a:r>
            <a:r>
              <a:rPr lang="de-DE" sz="1200" dirty="0" err="1">
                <a:solidFill>
                  <a:schemeClr val="tx1"/>
                </a:solidFill>
              </a:rPr>
              <a:t>expression</a:t>
            </a:r>
            <a:r>
              <a:rPr lang="de-DE" sz="1200" dirty="0">
                <a:solidFill>
                  <a:schemeClr val="tx1"/>
                </a:solidFill>
              </a:rPr>
              <a:t> </a:t>
            </a:r>
            <a:r>
              <a:rPr lang="de-DE" sz="1200" dirty="0" err="1">
                <a:solidFill>
                  <a:schemeClr val="tx1"/>
                </a:solidFill>
              </a:rPr>
              <a:t>goal</a:t>
            </a:r>
            <a:r>
              <a:rPr lang="de-DE" sz="1200" dirty="0">
                <a:solidFill>
                  <a:schemeClr val="tx1"/>
                </a:solidFill>
              </a:rPr>
              <a:t>, </a:t>
            </a:r>
            <a:r>
              <a:rPr lang="de-DE" sz="1200" dirty="0" err="1">
                <a:solidFill>
                  <a:schemeClr val="tx1"/>
                </a:solidFill>
              </a:rPr>
              <a:t>logic</a:t>
            </a:r>
            <a:r>
              <a:rPr lang="de-DE" sz="1200" dirty="0">
                <a:solidFill>
                  <a:schemeClr val="tx1"/>
                </a:solidFill>
              </a:rPr>
              <a:t> </a:t>
            </a:r>
            <a:r>
              <a:rPr lang="de-DE" sz="1200" dirty="0" err="1">
                <a:solidFill>
                  <a:schemeClr val="tx1"/>
                </a:solidFill>
              </a:rPr>
              <a:t>interpretation</a:t>
            </a:r>
            <a:r>
              <a:rPr lang="de-DE" sz="1200" dirty="0">
                <a:solidFill>
                  <a:schemeClr val="tx1"/>
                </a:solidFill>
              </a:rPr>
              <a:t> and </a:t>
            </a:r>
            <a:r>
              <a:rPr lang="de-DE" sz="1200" dirty="0" err="1">
                <a:solidFill>
                  <a:schemeClr val="tx1"/>
                </a:solidFill>
              </a:rPr>
              <a:t>value</a:t>
            </a:r>
            <a:r>
              <a:rPr lang="de-DE" sz="1200" dirty="0">
                <a:solidFill>
                  <a:schemeClr val="tx1"/>
                </a:solidFill>
              </a:rPr>
              <a:t>.</a:t>
            </a:r>
          </a:p>
          <a:p>
            <a:pPr marL="171450" indent="-171450">
              <a:buFont typeface="Wingdings" panose="05000000000000000000" pitchFamily="2" charset="2"/>
              <a:buChar char="à"/>
            </a:pPr>
            <a:r>
              <a:rPr lang="de-DE" sz="1200" dirty="0" err="1">
                <a:solidFill>
                  <a:schemeClr val="tx1"/>
                </a:solidFill>
              </a:rPr>
              <a:t>Example</a:t>
            </a:r>
            <a:r>
              <a:rPr lang="de-DE" sz="1200" dirty="0">
                <a:solidFill>
                  <a:schemeClr val="tx1"/>
                </a:solidFill>
              </a:rPr>
              <a:t>: "</a:t>
            </a:r>
            <a:r>
              <a:rPr lang="de-DE" sz="1200" dirty="0" err="1">
                <a:solidFill>
                  <a:schemeClr val="tx1"/>
                </a:solidFill>
              </a:rPr>
              <a:t>Requirement</a:t>
            </a:r>
            <a:r>
              <a:rPr lang="de-DE" sz="1200" dirty="0">
                <a:solidFill>
                  <a:schemeClr val="tx1"/>
                </a:solidFill>
              </a:rPr>
              <a:t> &lt;= 75"</a:t>
            </a:r>
          </a:p>
          <a:p>
            <a:endParaRPr lang="de-DE" sz="1200" dirty="0">
              <a:solidFill>
                <a:schemeClr val="tx1"/>
              </a:solidFill>
            </a:endParaRPr>
          </a:p>
          <a:p>
            <a:r>
              <a:rPr lang="de-DE" sz="1200" dirty="0">
                <a:solidFill>
                  <a:schemeClr val="tx1"/>
                </a:solidFill>
              </a:rPr>
              <a:t>This </a:t>
            </a:r>
            <a:r>
              <a:rPr lang="de-DE" sz="1200" dirty="0" err="1">
                <a:solidFill>
                  <a:schemeClr val="tx1"/>
                </a:solidFill>
              </a:rPr>
              <a:t>expression</a:t>
            </a:r>
            <a:r>
              <a:rPr lang="de-DE" sz="1200" dirty="0">
                <a:solidFill>
                  <a:schemeClr val="tx1"/>
                </a:solidFill>
              </a:rPr>
              <a:t> </a:t>
            </a:r>
            <a:r>
              <a:rPr lang="de-DE" sz="1200" dirty="0" err="1">
                <a:solidFill>
                  <a:schemeClr val="tx1"/>
                </a:solidFill>
              </a:rPr>
              <a:t>is</a:t>
            </a:r>
            <a:r>
              <a:rPr lang="de-DE" sz="1200" dirty="0">
                <a:solidFill>
                  <a:schemeClr val="tx1"/>
                </a:solidFill>
              </a:rPr>
              <a:t> </a:t>
            </a:r>
            <a:r>
              <a:rPr lang="de-DE" sz="1200" dirty="0" err="1">
                <a:solidFill>
                  <a:schemeClr val="tx1"/>
                </a:solidFill>
              </a:rPr>
              <a:t>used</a:t>
            </a:r>
            <a:r>
              <a:rPr lang="de-DE" sz="1200" dirty="0">
                <a:solidFill>
                  <a:schemeClr val="tx1"/>
                </a:solidFill>
              </a:rPr>
              <a:t> in </a:t>
            </a:r>
            <a:r>
              <a:rPr lang="de-DE" sz="1200" dirty="0" err="1">
                <a:solidFill>
                  <a:schemeClr val="tx1"/>
                </a:solidFill>
              </a:rPr>
              <a:t>Node</a:t>
            </a:r>
            <a:r>
              <a:rPr lang="de-DE" sz="1200" dirty="0">
                <a:solidFill>
                  <a:schemeClr val="tx1"/>
                </a:solidFill>
              </a:rPr>
              <a:t>-RED:</a:t>
            </a:r>
          </a:p>
          <a:p>
            <a:pPr marL="228600" indent="-228600">
              <a:buFont typeface="+mj-lt"/>
              <a:buAutoNum type="arabicPeriod"/>
            </a:pPr>
            <a:r>
              <a:rPr lang="de-DE" sz="1200" dirty="0" err="1">
                <a:solidFill>
                  <a:schemeClr val="tx1"/>
                </a:solidFill>
              </a:rPr>
              <a:t>Replace</a:t>
            </a:r>
            <a:r>
              <a:rPr lang="de-DE" sz="1200" dirty="0">
                <a:solidFill>
                  <a:schemeClr val="tx1"/>
                </a:solidFill>
              </a:rPr>
              <a:t> "</a:t>
            </a:r>
            <a:r>
              <a:rPr lang="de-DE" sz="1200" dirty="0" err="1">
                <a:solidFill>
                  <a:schemeClr val="tx1"/>
                </a:solidFill>
              </a:rPr>
              <a:t>Requirement</a:t>
            </a:r>
            <a:r>
              <a:rPr lang="de-DE" sz="1200" dirty="0">
                <a:solidFill>
                  <a:schemeClr val="tx1"/>
                </a:solidFill>
              </a:rPr>
              <a:t>" </a:t>
            </a:r>
            <a:r>
              <a:rPr lang="de-DE" sz="1200" dirty="0" err="1">
                <a:solidFill>
                  <a:schemeClr val="tx1"/>
                </a:solidFill>
              </a:rPr>
              <a:t>with</a:t>
            </a:r>
            <a:r>
              <a:rPr lang="de-DE" sz="1200" dirty="0">
                <a:solidFill>
                  <a:schemeClr val="tx1"/>
                </a:solidFill>
              </a:rPr>
              <a:t> </a:t>
            </a:r>
            <a:r>
              <a:rPr lang="de-DE" sz="1200" dirty="0" err="1">
                <a:solidFill>
                  <a:schemeClr val="tx1"/>
                </a:solidFill>
              </a:rPr>
              <a:t>the</a:t>
            </a:r>
            <a:r>
              <a:rPr lang="de-DE" sz="1200" dirty="0">
                <a:solidFill>
                  <a:schemeClr val="tx1"/>
                </a:solidFill>
              </a:rPr>
              <a:t> </a:t>
            </a:r>
            <a:r>
              <a:rPr lang="de-DE" sz="1200" dirty="0" err="1">
                <a:solidFill>
                  <a:schemeClr val="tx1"/>
                </a:solidFill>
              </a:rPr>
              <a:t>current</a:t>
            </a:r>
            <a:r>
              <a:rPr lang="de-DE" sz="1200" dirty="0">
                <a:solidFill>
                  <a:schemeClr val="tx1"/>
                </a:solidFill>
              </a:rPr>
              <a:t> </a:t>
            </a:r>
            <a:r>
              <a:rPr lang="de-DE" sz="1200" dirty="0" err="1">
                <a:solidFill>
                  <a:schemeClr val="tx1"/>
                </a:solidFill>
              </a:rPr>
              <a:t>value</a:t>
            </a:r>
            <a:endParaRPr lang="de-DE" sz="1200" dirty="0">
              <a:solidFill>
                <a:schemeClr val="tx1"/>
              </a:solidFill>
            </a:endParaRPr>
          </a:p>
          <a:p>
            <a:pPr marL="228600" indent="-228600">
              <a:buFont typeface="+mj-lt"/>
              <a:buAutoNum type="arabicPeriod"/>
            </a:pPr>
            <a:r>
              <a:rPr lang="de-DE" sz="1200" dirty="0" err="1">
                <a:solidFill>
                  <a:schemeClr val="tx1"/>
                </a:solidFill>
              </a:rPr>
              <a:t>Evaluate</a:t>
            </a:r>
            <a:r>
              <a:rPr lang="de-DE" sz="1200" dirty="0">
                <a:solidFill>
                  <a:schemeClr val="tx1"/>
                </a:solidFill>
              </a:rPr>
              <a:t> </a:t>
            </a:r>
            <a:r>
              <a:rPr lang="de-DE" sz="1200" dirty="0" err="1">
                <a:solidFill>
                  <a:schemeClr val="tx1"/>
                </a:solidFill>
              </a:rPr>
              <a:t>the</a:t>
            </a:r>
            <a:r>
              <a:rPr lang="de-DE" sz="1200" dirty="0">
                <a:solidFill>
                  <a:schemeClr val="tx1"/>
                </a:solidFill>
              </a:rPr>
              <a:t> </a:t>
            </a:r>
            <a:r>
              <a:rPr lang="de-DE" sz="1200" dirty="0" err="1">
                <a:solidFill>
                  <a:schemeClr val="tx1"/>
                </a:solidFill>
              </a:rPr>
              <a:t>expression</a:t>
            </a:r>
            <a:r>
              <a:rPr lang="de-DE" sz="1200" dirty="0">
                <a:solidFill>
                  <a:schemeClr val="tx1"/>
                </a:solidFill>
              </a:rPr>
              <a:t> </a:t>
            </a:r>
            <a:r>
              <a:rPr lang="de-DE" sz="1200" dirty="0" err="1">
                <a:solidFill>
                  <a:schemeClr val="tx1"/>
                </a:solidFill>
              </a:rPr>
              <a:t>using</a:t>
            </a:r>
            <a:r>
              <a:rPr lang="de-DE" sz="1200" dirty="0">
                <a:solidFill>
                  <a:schemeClr val="tx1"/>
                </a:solidFill>
              </a:rPr>
              <a:t> "</a:t>
            </a:r>
            <a:r>
              <a:rPr lang="de-DE" sz="1200" dirty="0" err="1">
                <a:solidFill>
                  <a:schemeClr val="tx1"/>
                </a:solidFill>
              </a:rPr>
              <a:t>eval</a:t>
            </a:r>
            <a:r>
              <a:rPr lang="de-DE" sz="1200" dirty="0">
                <a:solidFill>
                  <a:schemeClr val="tx1"/>
                </a:solidFill>
              </a:rPr>
              <a:t>"</a:t>
            </a:r>
          </a:p>
        </p:txBody>
      </p:sp>
      <p:cxnSp>
        <p:nvCxnSpPr>
          <p:cNvPr id="17" name="Gerader Verbinder 16">
            <a:extLst>
              <a:ext uri="{FF2B5EF4-FFF2-40B4-BE49-F238E27FC236}">
                <a16:creationId xmlns:a16="http://schemas.microsoft.com/office/drawing/2014/main" id="{0B451C24-ADB5-BAE7-FB19-F5EC339FB4E2}"/>
              </a:ext>
            </a:extLst>
          </p:cNvPr>
          <p:cNvCxnSpPr>
            <a:cxnSpLocks/>
            <a:stCxn id="16" idx="1"/>
          </p:cNvCxnSpPr>
          <p:nvPr/>
        </p:nvCxnSpPr>
        <p:spPr>
          <a:xfrm flipH="1">
            <a:off x="6274340" y="5710137"/>
            <a:ext cx="1964989" cy="145914"/>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0780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192C309-C04A-40F3-95A4-631DC6519B32}"/>
              </a:ext>
            </a:extLst>
          </p:cNvPr>
          <p:cNvSpPr>
            <a:spLocks noGrp="1"/>
          </p:cNvSpPr>
          <p:nvPr>
            <p:ph idx="1"/>
          </p:nvPr>
        </p:nvSpPr>
        <p:spPr>
          <a:xfrm>
            <a:off x="377373" y="1005840"/>
            <a:ext cx="10167410" cy="793777"/>
          </a:xfrm>
        </p:spPr>
        <p:txBody>
          <a:bodyPr/>
          <a:lstStyle/>
          <a:p>
            <a:r>
              <a:rPr lang="de-DE" dirty="0"/>
              <a:t>Implement </a:t>
            </a:r>
            <a:r>
              <a:rPr lang="de-DE" dirty="0" err="1"/>
              <a:t>selection</a:t>
            </a:r>
            <a:r>
              <a:rPr lang="de-DE" dirty="0"/>
              <a:t> </a:t>
            </a:r>
            <a:r>
              <a:rPr lang="de-DE" dirty="0" err="1"/>
              <a:t>process</a:t>
            </a:r>
            <a:r>
              <a:rPr lang="de-DE" dirty="0"/>
              <a:t> (</a:t>
            </a:r>
            <a:r>
              <a:rPr lang="de-DE" dirty="0" err="1"/>
              <a:t>cheapest</a:t>
            </a:r>
            <a:r>
              <a:rPr lang="de-DE" dirty="0"/>
              <a:t> </a:t>
            </a:r>
            <a:r>
              <a:rPr lang="de-DE" dirty="0" err="1"/>
              <a:t>offer</a:t>
            </a:r>
            <a:r>
              <a:rPr lang="de-DE" dirty="0"/>
              <a:t>)</a:t>
            </a:r>
          </a:p>
          <a:p>
            <a:endParaRPr lang="de-DE" dirty="0"/>
          </a:p>
        </p:txBody>
      </p:sp>
      <p:sp>
        <p:nvSpPr>
          <p:cNvPr id="3" name="Titel 2">
            <a:extLst>
              <a:ext uri="{FF2B5EF4-FFF2-40B4-BE49-F238E27FC236}">
                <a16:creationId xmlns:a16="http://schemas.microsoft.com/office/drawing/2014/main" id="{8AE416A0-B9A7-42EB-A995-1C3F739B65B6}"/>
              </a:ext>
            </a:extLst>
          </p:cNvPr>
          <p:cNvSpPr>
            <a:spLocks noGrp="1"/>
          </p:cNvSpPr>
          <p:nvPr>
            <p:ph type="title"/>
          </p:nvPr>
        </p:nvSpPr>
        <p:spPr/>
        <p:txBody>
          <a:bodyPr/>
          <a:lstStyle/>
          <a:p>
            <a:r>
              <a:rPr lang="de-DE" dirty="0" err="1"/>
              <a:t>Negotiation</a:t>
            </a:r>
            <a:r>
              <a:rPr lang="de-DE" dirty="0"/>
              <a:t> – Protocol and Implementation</a:t>
            </a:r>
          </a:p>
        </p:txBody>
      </p:sp>
      <p:grpSp>
        <p:nvGrpSpPr>
          <p:cNvPr id="4" name="Gruppieren 3">
            <a:extLst>
              <a:ext uri="{FF2B5EF4-FFF2-40B4-BE49-F238E27FC236}">
                <a16:creationId xmlns:a16="http://schemas.microsoft.com/office/drawing/2014/main" id="{939230A3-E66C-490B-AA3E-1293C217D63D}"/>
              </a:ext>
            </a:extLst>
          </p:cNvPr>
          <p:cNvGrpSpPr/>
          <p:nvPr/>
        </p:nvGrpSpPr>
        <p:grpSpPr>
          <a:xfrm>
            <a:off x="2815861" y="2138892"/>
            <a:ext cx="5943984" cy="3713268"/>
            <a:chOff x="6389783" y="4049184"/>
            <a:chExt cx="4372952" cy="2580215"/>
          </a:xfrm>
        </p:grpSpPr>
        <p:pic>
          <p:nvPicPr>
            <p:cNvPr id="5" name="Grafik 4">
              <a:extLst>
                <a:ext uri="{FF2B5EF4-FFF2-40B4-BE49-F238E27FC236}">
                  <a16:creationId xmlns:a16="http://schemas.microsoft.com/office/drawing/2014/main" id="{4C43CB16-3EDC-458C-B682-F2C260D6615E}"/>
                </a:ext>
              </a:extLst>
            </p:cNvPr>
            <p:cNvPicPr>
              <a:picLocks noChangeAspect="1"/>
            </p:cNvPicPr>
            <p:nvPr/>
          </p:nvPicPr>
          <p:blipFill rotWithShape="1">
            <a:blip r:embed="rId3"/>
            <a:srcRect l="37276" t="71373" b="-1"/>
            <a:stretch/>
          </p:blipFill>
          <p:spPr>
            <a:xfrm>
              <a:off x="6389783" y="4666129"/>
              <a:ext cx="4372952" cy="1963270"/>
            </a:xfrm>
            <a:prstGeom prst="rect">
              <a:avLst/>
            </a:prstGeom>
          </p:spPr>
        </p:pic>
        <p:pic>
          <p:nvPicPr>
            <p:cNvPr id="6" name="Grafik 5">
              <a:extLst>
                <a:ext uri="{FF2B5EF4-FFF2-40B4-BE49-F238E27FC236}">
                  <a16:creationId xmlns:a16="http://schemas.microsoft.com/office/drawing/2014/main" id="{959B8304-BBA8-42DE-8B0B-15AEC54A6300}"/>
                </a:ext>
              </a:extLst>
            </p:cNvPr>
            <p:cNvPicPr>
              <a:picLocks noChangeAspect="1"/>
            </p:cNvPicPr>
            <p:nvPr/>
          </p:nvPicPr>
          <p:blipFill rotWithShape="1">
            <a:blip r:embed="rId3"/>
            <a:srcRect l="37276" t="3333" b="87671"/>
            <a:stretch/>
          </p:blipFill>
          <p:spPr>
            <a:xfrm>
              <a:off x="6389783" y="4049184"/>
              <a:ext cx="4372952" cy="616944"/>
            </a:xfrm>
            <a:prstGeom prst="rect">
              <a:avLst/>
            </a:prstGeom>
          </p:spPr>
        </p:pic>
        <p:cxnSp>
          <p:nvCxnSpPr>
            <p:cNvPr id="7" name="Gerader Verbinder 6">
              <a:extLst>
                <a:ext uri="{FF2B5EF4-FFF2-40B4-BE49-F238E27FC236}">
                  <a16:creationId xmlns:a16="http://schemas.microsoft.com/office/drawing/2014/main" id="{BFE272F2-EE8B-4CD9-88B3-56BABDA1047E}"/>
                </a:ext>
              </a:extLst>
            </p:cNvPr>
            <p:cNvCxnSpPr/>
            <p:nvPr/>
          </p:nvCxnSpPr>
          <p:spPr>
            <a:xfrm>
              <a:off x="6604020" y="4666129"/>
              <a:ext cx="100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Rechteck 7">
            <a:extLst>
              <a:ext uri="{FF2B5EF4-FFF2-40B4-BE49-F238E27FC236}">
                <a16:creationId xmlns:a16="http://schemas.microsoft.com/office/drawing/2014/main" id="{ED0778DE-8406-485A-8548-579827E7C31B}"/>
              </a:ext>
            </a:extLst>
          </p:cNvPr>
          <p:cNvSpPr/>
          <p:nvPr/>
        </p:nvSpPr>
        <p:spPr>
          <a:xfrm>
            <a:off x="2482897" y="2210307"/>
            <a:ext cx="3161608" cy="4020372"/>
          </a:xfrm>
          <a:prstGeom prst="rect">
            <a:avLst/>
          </a:prstGeom>
          <a:noFill/>
          <a:ln w="28575">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grpSp>
        <p:nvGrpSpPr>
          <p:cNvPr id="9" name="Gruppieren 8">
            <a:extLst>
              <a:ext uri="{FF2B5EF4-FFF2-40B4-BE49-F238E27FC236}">
                <a16:creationId xmlns:a16="http://schemas.microsoft.com/office/drawing/2014/main" id="{54378B15-6423-42D6-97F1-16B3B70EAD04}"/>
              </a:ext>
            </a:extLst>
          </p:cNvPr>
          <p:cNvGrpSpPr/>
          <p:nvPr/>
        </p:nvGrpSpPr>
        <p:grpSpPr>
          <a:xfrm>
            <a:off x="8382000" y="5497112"/>
            <a:ext cx="3708400" cy="710094"/>
            <a:chOff x="4639277" y="5394959"/>
            <a:chExt cx="4775366" cy="914400"/>
          </a:xfrm>
        </p:grpSpPr>
        <p:pic>
          <p:nvPicPr>
            <p:cNvPr id="10" name="Grafik 9" descr="Uhr">
              <a:extLst>
                <a:ext uri="{FF2B5EF4-FFF2-40B4-BE49-F238E27FC236}">
                  <a16:creationId xmlns:a16="http://schemas.microsoft.com/office/drawing/2014/main" id="{9C6F123E-8CF5-4161-812C-09AE86C416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39277" y="5394959"/>
              <a:ext cx="914400" cy="914400"/>
            </a:xfrm>
            <a:prstGeom prst="rect">
              <a:avLst/>
            </a:prstGeom>
          </p:spPr>
        </p:pic>
        <p:sp>
          <p:nvSpPr>
            <p:cNvPr id="11" name="Textfeld 10">
              <a:extLst>
                <a:ext uri="{FF2B5EF4-FFF2-40B4-BE49-F238E27FC236}">
                  <a16:creationId xmlns:a16="http://schemas.microsoft.com/office/drawing/2014/main" id="{44BD312E-7020-4C4C-AB29-E93C8B34FCC7}"/>
                </a:ext>
              </a:extLst>
            </p:cNvPr>
            <p:cNvSpPr txBox="1"/>
            <p:nvPr/>
          </p:nvSpPr>
          <p:spPr>
            <a:xfrm>
              <a:off x="5553676" y="5559771"/>
              <a:ext cx="3860967" cy="594494"/>
            </a:xfrm>
            <a:prstGeom prst="rect">
              <a:avLst/>
            </a:prstGeom>
            <a:noFill/>
          </p:spPr>
          <p:txBody>
            <a:bodyPr wrap="square" rtlCol="0">
              <a:spAutoFit/>
            </a:bodyPr>
            <a:lstStyle/>
            <a:p>
              <a:pPr algn="l"/>
              <a:r>
                <a:rPr lang="de-DE" sz="2400" dirty="0">
                  <a:solidFill>
                    <a:srgbClr val="695C5D"/>
                  </a:solidFill>
                  <a:cs typeface="Calibri Light" panose="020F0302020204030204" pitchFamily="34" charset="0"/>
                </a:rPr>
                <a:t>10 </a:t>
              </a:r>
              <a:r>
                <a:rPr lang="de-DE" sz="2400" dirty="0" err="1">
                  <a:solidFill>
                    <a:srgbClr val="695C5D"/>
                  </a:solidFill>
                  <a:cs typeface="Calibri Light" panose="020F0302020204030204" pitchFamily="34" charset="0"/>
                </a:rPr>
                <a:t>Minutes</a:t>
              </a:r>
              <a:r>
                <a:rPr lang="de-DE" sz="2400" dirty="0">
                  <a:solidFill>
                    <a:srgbClr val="695C5D"/>
                  </a:solidFill>
                  <a:cs typeface="Calibri Light" panose="020F0302020204030204" pitchFamily="34" charset="0"/>
                </a:rPr>
                <a:t> (in </a:t>
              </a:r>
              <a:r>
                <a:rPr lang="de-DE" sz="2400" dirty="0" err="1">
                  <a:solidFill>
                    <a:srgbClr val="695C5D"/>
                  </a:solidFill>
                  <a:cs typeface="Calibri Light" panose="020F0302020204030204" pitchFamily="34" charset="0"/>
                </a:rPr>
                <a:t>groups</a:t>
              </a:r>
              <a:r>
                <a:rPr lang="de-DE" sz="2400" dirty="0">
                  <a:solidFill>
                    <a:srgbClr val="695C5D"/>
                  </a:solidFill>
                  <a:cs typeface="Calibri Light" panose="020F0302020204030204" pitchFamily="34" charset="0"/>
                </a:rPr>
                <a:t>)</a:t>
              </a:r>
            </a:p>
          </p:txBody>
        </p:sp>
      </p:grpSp>
    </p:spTree>
    <p:extLst>
      <p:ext uri="{BB962C8B-B14F-4D97-AF65-F5344CB8AC3E}">
        <p14:creationId xmlns:p14="http://schemas.microsoft.com/office/powerpoint/2010/main" val="121014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A2AD4395-53CB-7DB5-EDEE-EC225676A0B7}"/>
              </a:ext>
            </a:extLst>
          </p:cNvPr>
          <p:cNvSpPr>
            <a:spLocks noGrp="1"/>
          </p:cNvSpPr>
          <p:nvPr>
            <p:ph idx="11"/>
          </p:nvPr>
        </p:nvSpPr>
        <p:spPr>
          <a:xfrm>
            <a:off x="377372" y="1005840"/>
            <a:ext cx="6737105" cy="5316903"/>
          </a:xfrm>
        </p:spPr>
        <p:txBody>
          <a:bodyPr>
            <a:normAutofit/>
          </a:bodyPr>
          <a:lstStyle/>
          <a:p>
            <a:r>
              <a:rPr lang="de-DE" sz="1800" dirty="0"/>
              <a:t>Basics </a:t>
            </a:r>
            <a:r>
              <a:rPr lang="de-DE" sz="1800" dirty="0" err="1"/>
              <a:t>of</a:t>
            </a:r>
            <a:r>
              <a:rPr lang="de-DE" sz="1800" dirty="0"/>
              <a:t> </a:t>
            </a:r>
            <a:r>
              <a:rPr lang="de-DE" sz="1800" dirty="0" err="1"/>
              <a:t>Node</a:t>
            </a:r>
            <a:r>
              <a:rPr lang="de-DE" sz="1800" dirty="0"/>
              <a:t>-RED (</a:t>
            </a:r>
            <a:r>
              <a:rPr lang="de-DE" sz="1800" dirty="0" err="1"/>
              <a:t>low</a:t>
            </a:r>
            <a:r>
              <a:rPr lang="de-DE" sz="1800" dirty="0"/>
              <a:t>-code and </a:t>
            </a:r>
            <a:r>
              <a:rPr lang="de-DE" sz="1800" dirty="0" err="1"/>
              <a:t>edge-capable</a:t>
            </a:r>
            <a:r>
              <a:rPr lang="de-DE" sz="1800" dirty="0"/>
              <a:t>) </a:t>
            </a:r>
            <a:endParaRPr lang="de-DE" sz="1800" dirty="0">
              <a:sym typeface="Wingdings" panose="05000000000000000000" pitchFamily="2" charset="2"/>
            </a:endParaRPr>
          </a:p>
          <a:p>
            <a:pPr lvl="1"/>
            <a:r>
              <a:rPr lang="de-DE" sz="1600" dirty="0">
                <a:sym typeface="Wingdings" panose="05000000000000000000" pitchFamily="2" charset="2"/>
              </a:rPr>
              <a:t>MAS </a:t>
            </a:r>
            <a:r>
              <a:rPr lang="de-DE" sz="1600" dirty="0" err="1">
                <a:sym typeface="Wingdings" panose="05000000000000000000" pitchFamily="2" charset="2"/>
              </a:rPr>
              <a:t>can</a:t>
            </a:r>
            <a:r>
              <a:rPr lang="de-DE" sz="1600" dirty="0">
                <a:sym typeface="Wingdings" panose="05000000000000000000" pitchFamily="2" charset="2"/>
              </a:rPr>
              <a:t> </a:t>
            </a:r>
            <a:r>
              <a:rPr lang="de-DE" sz="1600" dirty="0" err="1">
                <a:sym typeface="Wingdings" panose="05000000000000000000" pitchFamily="2" charset="2"/>
              </a:rPr>
              <a:t>be</a:t>
            </a:r>
            <a:r>
              <a:rPr lang="de-DE" sz="1600" dirty="0">
                <a:sym typeface="Wingdings" panose="05000000000000000000" pitchFamily="2" charset="2"/>
              </a:rPr>
              <a:t> </a:t>
            </a:r>
            <a:r>
              <a:rPr lang="de-DE" sz="1600" dirty="0" err="1">
                <a:sym typeface="Wingdings" panose="05000000000000000000" pitchFamily="2" charset="2"/>
              </a:rPr>
              <a:t>developed</a:t>
            </a:r>
            <a:r>
              <a:rPr lang="de-DE" sz="1600" dirty="0">
                <a:sym typeface="Wingdings" panose="05000000000000000000" pitchFamily="2" charset="2"/>
              </a:rPr>
              <a:t> </a:t>
            </a:r>
            <a:r>
              <a:rPr lang="de-DE" sz="1600" dirty="0" err="1">
                <a:sym typeface="Wingdings" panose="05000000000000000000" pitchFamily="2" charset="2"/>
              </a:rPr>
              <a:t>very</a:t>
            </a:r>
            <a:r>
              <a:rPr lang="de-DE" sz="1600" dirty="0">
                <a:sym typeface="Wingdings" panose="05000000000000000000" pitchFamily="2" charset="2"/>
              </a:rPr>
              <a:t> </a:t>
            </a:r>
            <a:r>
              <a:rPr lang="de-DE" sz="1600" dirty="0" err="1">
                <a:sym typeface="Wingdings" panose="05000000000000000000" pitchFamily="2" charset="2"/>
              </a:rPr>
              <a:t>quickly</a:t>
            </a:r>
            <a:r>
              <a:rPr lang="de-DE" sz="1600" dirty="0">
                <a:sym typeface="Wingdings" panose="05000000000000000000" pitchFamily="2" charset="2"/>
              </a:rPr>
              <a:t> </a:t>
            </a:r>
            <a:r>
              <a:rPr lang="de-DE" sz="1600" dirty="0" err="1">
                <a:sym typeface="Wingdings" panose="05000000000000000000" pitchFamily="2" charset="2"/>
              </a:rPr>
              <a:t>while</a:t>
            </a:r>
            <a:r>
              <a:rPr lang="de-DE" sz="1600" dirty="0">
                <a:sym typeface="Wingdings" panose="05000000000000000000" pitchFamily="2" charset="2"/>
              </a:rPr>
              <a:t> </a:t>
            </a:r>
            <a:r>
              <a:rPr lang="de-DE" sz="1600" dirty="0" err="1">
                <a:sym typeface="Wingdings" panose="05000000000000000000" pitchFamily="2" charset="2"/>
              </a:rPr>
              <a:t>being</a:t>
            </a:r>
            <a:r>
              <a:rPr lang="de-DE" sz="1600" dirty="0">
                <a:sym typeface="Wingdings" panose="05000000000000000000" pitchFamily="2" charset="2"/>
              </a:rPr>
              <a:t> </a:t>
            </a:r>
            <a:r>
              <a:rPr lang="de-DE" sz="1600" dirty="0" err="1">
                <a:sym typeface="Wingdings" panose="05000000000000000000" pitchFamily="2" charset="2"/>
              </a:rPr>
              <a:t>integrated</a:t>
            </a:r>
            <a:r>
              <a:rPr lang="de-DE" sz="1600" dirty="0">
                <a:sym typeface="Wingdings" panose="05000000000000000000" pitchFamily="2" charset="2"/>
              </a:rPr>
              <a:t> </a:t>
            </a:r>
            <a:r>
              <a:rPr lang="de-DE" sz="1600" dirty="0" err="1">
                <a:sym typeface="Wingdings" panose="05000000000000000000" pitchFamily="2" charset="2"/>
              </a:rPr>
              <a:t>with</a:t>
            </a:r>
            <a:r>
              <a:rPr lang="de-DE" sz="1600" dirty="0">
                <a:sym typeface="Wingdings" panose="05000000000000000000" pitchFamily="2" charset="2"/>
              </a:rPr>
              <a:t> </a:t>
            </a:r>
            <a:r>
              <a:rPr lang="de-DE" sz="1600" dirty="0" err="1">
                <a:sym typeface="Wingdings" panose="05000000000000000000" pitchFamily="2" charset="2"/>
              </a:rPr>
              <a:t>handy</a:t>
            </a:r>
            <a:r>
              <a:rPr lang="de-DE" sz="1600" dirty="0">
                <a:sym typeface="Wingdings" panose="05000000000000000000" pitchFamily="2" charset="2"/>
              </a:rPr>
              <a:t> APIs etc.</a:t>
            </a:r>
          </a:p>
          <a:p>
            <a:pPr lvl="1"/>
            <a:endParaRPr lang="de-DE" sz="1600" dirty="0"/>
          </a:p>
          <a:p>
            <a:r>
              <a:rPr lang="de-DE" sz="1800" dirty="0"/>
              <a:t>HTTP &amp; MQTT</a:t>
            </a:r>
          </a:p>
          <a:p>
            <a:pPr lvl="1"/>
            <a:r>
              <a:rPr lang="de-DE" sz="1600" dirty="0"/>
              <a:t>Both </a:t>
            </a:r>
            <a:r>
              <a:rPr lang="de-DE" sz="1600" dirty="0" err="1"/>
              <a:t>are</a:t>
            </a:r>
            <a:r>
              <a:rPr lang="de-DE" sz="1600" dirty="0"/>
              <a:t> </a:t>
            </a:r>
            <a:r>
              <a:rPr lang="de-DE" sz="1600" dirty="0" err="1"/>
              <a:t>easily</a:t>
            </a:r>
            <a:r>
              <a:rPr lang="de-DE" sz="1600" dirty="0"/>
              <a:t> </a:t>
            </a:r>
            <a:r>
              <a:rPr lang="de-DE" sz="1600" dirty="0" err="1"/>
              <a:t>usable</a:t>
            </a:r>
            <a:r>
              <a:rPr lang="de-DE" sz="1600" dirty="0"/>
              <a:t> </a:t>
            </a:r>
            <a:r>
              <a:rPr lang="de-DE" sz="1600" dirty="0" err="1"/>
              <a:t>within</a:t>
            </a:r>
            <a:r>
              <a:rPr lang="de-DE" sz="1600" dirty="0"/>
              <a:t> </a:t>
            </a:r>
            <a:r>
              <a:rPr lang="de-DE" sz="1600" dirty="0" err="1"/>
              <a:t>Node</a:t>
            </a:r>
            <a:r>
              <a:rPr lang="de-DE" sz="1600" dirty="0"/>
              <a:t>-RED and </a:t>
            </a:r>
            <a:r>
              <a:rPr lang="de-DE" sz="1600" dirty="0" err="1"/>
              <a:t>both</a:t>
            </a:r>
            <a:r>
              <a:rPr lang="de-DE" sz="1600" dirty="0"/>
              <a:t> </a:t>
            </a:r>
            <a:r>
              <a:rPr lang="de-DE" sz="1600" dirty="0" err="1"/>
              <a:t>have</a:t>
            </a:r>
            <a:r>
              <a:rPr lang="de-DE" sz="1600" dirty="0"/>
              <a:t> </a:t>
            </a:r>
            <a:r>
              <a:rPr lang="de-DE" sz="1600" dirty="0" err="1"/>
              <a:t>their</a:t>
            </a:r>
            <a:r>
              <a:rPr lang="de-DE" sz="1600" dirty="0"/>
              <a:t> </a:t>
            </a:r>
            <a:r>
              <a:rPr lang="de-DE" sz="1600" dirty="0" err="1"/>
              <a:t>advantages</a:t>
            </a:r>
            <a:r>
              <a:rPr lang="de-DE" sz="1600" dirty="0"/>
              <a:t> / </a:t>
            </a:r>
            <a:r>
              <a:rPr lang="de-DE" sz="1600" dirty="0" err="1"/>
              <a:t>disadvantages</a:t>
            </a:r>
            <a:endParaRPr lang="de-DE" sz="1600" dirty="0"/>
          </a:p>
          <a:p>
            <a:pPr lvl="1"/>
            <a:endParaRPr lang="de-DE" sz="1600" dirty="0"/>
          </a:p>
          <a:p>
            <a:r>
              <a:rPr lang="de-DE" sz="1800" dirty="0"/>
              <a:t>Basics </a:t>
            </a:r>
            <a:r>
              <a:rPr lang="de-DE" sz="1800" dirty="0" err="1"/>
              <a:t>of</a:t>
            </a:r>
            <a:r>
              <a:rPr lang="de-DE" sz="1800" dirty="0"/>
              <a:t> </a:t>
            </a:r>
            <a:r>
              <a:rPr lang="de-DE" sz="1800" dirty="0" err="1"/>
              <a:t>the</a:t>
            </a:r>
            <a:r>
              <a:rPr lang="de-DE" sz="1800" dirty="0"/>
              <a:t> </a:t>
            </a:r>
            <a:r>
              <a:rPr lang="de-DE" sz="1800" dirty="0" err="1"/>
              <a:t>Semantic</a:t>
            </a:r>
            <a:r>
              <a:rPr lang="de-DE" sz="1800" dirty="0"/>
              <a:t> Web</a:t>
            </a:r>
          </a:p>
          <a:p>
            <a:pPr lvl="1"/>
            <a:r>
              <a:rPr lang="de-DE" sz="1600" dirty="0"/>
              <a:t>Short </a:t>
            </a:r>
            <a:r>
              <a:rPr lang="de-DE" sz="1600" dirty="0" err="1"/>
              <a:t>introduction</a:t>
            </a:r>
            <a:r>
              <a:rPr lang="de-DE" sz="1600" dirty="0"/>
              <a:t> </a:t>
            </a:r>
            <a:r>
              <a:rPr lang="de-DE" sz="1600" dirty="0" err="1"/>
              <a:t>into</a:t>
            </a:r>
            <a:r>
              <a:rPr lang="de-DE" sz="1600" dirty="0"/>
              <a:t> possible </a:t>
            </a:r>
            <a:r>
              <a:rPr lang="de-DE" sz="1600" dirty="0" err="1"/>
              <a:t>applications</a:t>
            </a:r>
            <a:r>
              <a:rPr lang="de-DE" sz="1600" dirty="0"/>
              <a:t> </a:t>
            </a:r>
            <a:r>
              <a:rPr lang="de-DE" sz="1600" dirty="0" err="1"/>
              <a:t>of</a:t>
            </a:r>
            <a:r>
              <a:rPr lang="de-DE" sz="1600" dirty="0"/>
              <a:t> </a:t>
            </a:r>
            <a:r>
              <a:rPr lang="de-DE" sz="1600" dirty="0" err="1"/>
              <a:t>ontologies</a:t>
            </a:r>
            <a:endParaRPr lang="de-DE" sz="1600" dirty="0"/>
          </a:p>
          <a:p>
            <a:pPr lvl="1"/>
            <a:endParaRPr lang="de-DE" sz="1600" dirty="0"/>
          </a:p>
          <a:p>
            <a:r>
              <a:rPr lang="de-DE" sz="1800" dirty="0"/>
              <a:t>Code </a:t>
            </a:r>
            <a:r>
              <a:rPr lang="de-DE" sz="1800" dirty="0" err="1"/>
              <a:t>is</a:t>
            </a:r>
            <a:r>
              <a:rPr lang="de-DE" sz="1800" dirty="0"/>
              <a:t> </a:t>
            </a:r>
            <a:r>
              <a:rPr lang="de-DE" sz="1800" dirty="0" err="1"/>
              <a:t>available</a:t>
            </a:r>
            <a:r>
              <a:rPr lang="de-DE" sz="1800" dirty="0"/>
              <a:t> on </a:t>
            </a:r>
            <a:r>
              <a:rPr lang="de-DE" sz="1800" dirty="0" err="1"/>
              <a:t>Github</a:t>
            </a:r>
            <a:r>
              <a:rPr lang="de-DE" sz="1800" dirty="0"/>
              <a:t> </a:t>
            </a:r>
            <a:br>
              <a:rPr lang="de-DE" sz="1800" dirty="0"/>
            </a:br>
            <a:r>
              <a:rPr lang="de-DE" sz="1800" dirty="0"/>
              <a:t>(</a:t>
            </a:r>
            <a:r>
              <a:rPr lang="de-DE" sz="1800" dirty="0">
                <a:hlinkClick r:id="rId2"/>
              </a:rPr>
              <a:t>https://github.com/hsu-aut/ISSIA22-node-red-agents</a:t>
            </a:r>
            <a:r>
              <a:rPr lang="de-DE" sz="1800" dirty="0"/>
              <a:t>)</a:t>
            </a:r>
          </a:p>
          <a:p>
            <a:pPr lvl="1"/>
            <a:r>
              <a:rPr lang="de-DE" sz="1600" dirty="0" err="1"/>
              <a:t>Feel</a:t>
            </a:r>
            <a:r>
              <a:rPr lang="de-DE" sz="1600" dirty="0"/>
              <a:t> </a:t>
            </a:r>
            <a:r>
              <a:rPr lang="de-DE" sz="1600" dirty="0" err="1"/>
              <a:t>free</a:t>
            </a:r>
            <a:r>
              <a:rPr lang="de-DE" sz="1600" dirty="0"/>
              <a:t> </a:t>
            </a:r>
            <a:r>
              <a:rPr lang="de-DE" sz="1600" dirty="0" err="1"/>
              <a:t>to</a:t>
            </a:r>
            <a:r>
              <a:rPr lang="de-DE" sz="1600" dirty="0"/>
              <a:t> </a:t>
            </a:r>
            <a:r>
              <a:rPr lang="de-DE" sz="1600" dirty="0" err="1"/>
              <a:t>use</a:t>
            </a:r>
            <a:r>
              <a:rPr lang="de-DE" sz="1600" dirty="0"/>
              <a:t> </a:t>
            </a:r>
            <a:r>
              <a:rPr lang="de-DE" sz="1600" dirty="0" err="1"/>
              <a:t>that</a:t>
            </a:r>
            <a:r>
              <a:rPr lang="de-DE" sz="1600" dirty="0"/>
              <a:t> </a:t>
            </a:r>
            <a:r>
              <a:rPr lang="de-DE" sz="1600" dirty="0" err="1"/>
              <a:t>as</a:t>
            </a:r>
            <a:r>
              <a:rPr lang="de-DE" sz="1600" dirty="0"/>
              <a:t> a </a:t>
            </a:r>
            <a:r>
              <a:rPr lang="de-DE" sz="1600" dirty="0" err="1"/>
              <a:t>playground</a:t>
            </a:r>
            <a:r>
              <a:rPr lang="de-DE" sz="1600" dirty="0"/>
              <a:t> /</a:t>
            </a:r>
            <a:r>
              <a:rPr lang="de-DE" sz="1600" dirty="0" err="1"/>
              <a:t>starting</a:t>
            </a:r>
            <a:r>
              <a:rPr lang="de-DE" sz="1600" dirty="0"/>
              <a:t> </a:t>
            </a:r>
            <a:r>
              <a:rPr lang="de-DE" sz="1600" dirty="0" err="1"/>
              <a:t>point</a:t>
            </a:r>
            <a:r>
              <a:rPr lang="de-DE" sz="1600" dirty="0"/>
              <a:t> </a:t>
            </a:r>
            <a:r>
              <a:rPr lang="de-DE" sz="1600" dirty="0" err="1"/>
              <a:t>for</a:t>
            </a:r>
            <a:r>
              <a:rPr lang="de-DE" sz="1600" dirty="0"/>
              <a:t> </a:t>
            </a:r>
            <a:r>
              <a:rPr lang="de-DE" sz="1600" dirty="0" err="1"/>
              <a:t>future</a:t>
            </a:r>
            <a:r>
              <a:rPr lang="de-DE" sz="1600" dirty="0"/>
              <a:t> </a:t>
            </a:r>
            <a:r>
              <a:rPr lang="de-DE" sz="1600" dirty="0" err="1"/>
              <a:t>applications</a:t>
            </a:r>
            <a:endParaRPr lang="de-DE" sz="1600" dirty="0"/>
          </a:p>
          <a:p>
            <a:endParaRPr lang="de-DE" sz="1800" dirty="0"/>
          </a:p>
        </p:txBody>
      </p:sp>
      <p:sp>
        <p:nvSpPr>
          <p:cNvPr id="3" name="Titel 2">
            <a:extLst>
              <a:ext uri="{FF2B5EF4-FFF2-40B4-BE49-F238E27FC236}">
                <a16:creationId xmlns:a16="http://schemas.microsoft.com/office/drawing/2014/main" id="{A093B3E3-C579-B02B-4674-91C25217CFC4}"/>
              </a:ext>
            </a:extLst>
          </p:cNvPr>
          <p:cNvSpPr>
            <a:spLocks noGrp="1"/>
          </p:cNvSpPr>
          <p:nvPr>
            <p:ph type="title"/>
          </p:nvPr>
        </p:nvSpPr>
        <p:spPr/>
        <p:txBody>
          <a:bodyPr/>
          <a:lstStyle/>
          <a:p>
            <a:r>
              <a:rPr lang="de-DE" dirty="0" err="1"/>
              <a:t>Conclusion</a:t>
            </a:r>
            <a:endParaRPr lang="de-DE" dirty="0"/>
          </a:p>
        </p:txBody>
      </p:sp>
      <p:pic>
        <p:nvPicPr>
          <p:cNvPr id="8" name="Grafik 7">
            <a:extLst>
              <a:ext uri="{FF2B5EF4-FFF2-40B4-BE49-F238E27FC236}">
                <a16:creationId xmlns:a16="http://schemas.microsoft.com/office/drawing/2014/main" id="{186F1DB5-1F47-1537-4307-42D85053A22F}"/>
              </a:ext>
            </a:extLst>
          </p:cNvPr>
          <p:cNvPicPr>
            <a:picLocks noChangeAspect="1"/>
          </p:cNvPicPr>
          <p:nvPr/>
        </p:nvPicPr>
        <p:blipFill>
          <a:blip r:embed="rId3"/>
          <a:stretch>
            <a:fillRect/>
          </a:stretch>
        </p:blipFill>
        <p:spPr>
          <a:xfrm>
            <a:off x="7720239" y="1514208"/>
            <a:ext cx="3248478" cy="3829584"/>
          </a:xfrm>
          <a:prstGeom prst="rect">
            <a:avLst/>
          </a:prstGeom>
        </p:spPr>
      </p:pic>
    </p:spTree>
    <p:extLst>
      <p:ext uri="{BB962C8B-B14F-4D97-AF65-F5344CB8AC3E}">
        <p14:creationId xmlns:p14="http://schemas.microsoft.com/office/powerpoint/2010/main" val="2413494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5F1EE70-30A3-49AB-95C0-685E0FE34AAD}"/>
              </a:ext>
            </a:extLst>
          </p:cNvPr>
          <p:cNvSpPr>
            <a:spLocks noGrp="1"/>
          </p:cNvSpPr>
          <p:nvPr>
            <p:ph idx="1"/>
          </p:nvPr>
        </p:nvSpPr>
        <p:spPr>
          <a:xfrm>
            <a:off x="377373" y="1005840"/>
            <a:ext cx="11405656" cy="5316903"/>
          </a:xfrm>
        </p:spPr>
        <p:txBody>
          <a:bodyPr/>
          <a:lstStyle/>
          <a:p>
            <a:r>
              <a:rPr lang="de-DE" dirty="0" err="1"/>
              <a:t>Introduction</a:t>
            </a:r>
            <a:r>
              <a:rPr lang="de-DE" dirty="0"/>
              <a:t> &amp; Scenario Description</a:t>
            </a:r>
          </a:p>
          <a:p>
            <a:r>
              <a:rPr lang="de-DE" dirty="0"/>
              <a:t>Implementation Part 1 (Basics + HTTP)</a:t>
            </a:r>
          </a:p>
          <a:p>
            <a:r>
              <a:rPr lang="de-DE" dirty="0" err="1"/>
              <a:t>Ontologies</a:t>
            </a:r>
            <a:r>
              <a:rPr lang="de-DE" dirty="0"/>
              <a:t>, SPARQL &amp; </a:t>
            </a:r>
            <a:r>
              <a:rPr lang="de-DE" dirty="0" err="1"/>
              <a:t>Capabilites</a:t>
            </a:r>
            <a:endParaRPr lang="de-DE" dirty="0"/>
          </a:p>
          <a:p>
            <a:r>
              <a:rPr lang="de-DE" dirty="0"/>
              <a:t>Implementation Part 2 (Products and Agent Registration)</a:t>
            </a:r>
          </a:p>
          <a:p>
            <a:endParaRPr lang="de-DE" dirty="0"/>
          </a:p>
          <a:p>
            <a:endParaRPr lang="de-DE" dirty="0"/>
          </a:p>
          <a:p>
            <a:endParaRPr lang="de-DE" dirty="0"/>
          </a:p>
          <a:p>
            <a:r>
              <a:rPr lang="de-DE" dirty="0" err="1"/>
              <a:t>Thoughts</a:t>
            </a:r>
            <a:r>
              <a:rPr lang="de-DE" dirty="0"/>
              <a:t> on </a:t>
            </a:r>
            <a:r>
              <a:rPr lang="de-DE" dirty="0" err="1"/>
              <a:t>Negotiations</a:t>
            </a:r>
            <a:r>
              <a:rPr lang="de-DE" dirty="0"/>
              <a:t> &amp; </a:t>
            </a:r>
            <a:r>
              <a:rPr lang="de-DE" dirty="0" err="1"/>
              <a:t>Semantics</a:t>
            </a:r>
            <a:r>
              <a:rPr lang="de-DE" dirty="0"/>
              <a:t> </a:t>
            </a:r>
            <a:r>
              <a:rPr lang="de-DE" dirty="0" err="1"/>
              <a:t>for</a:t>
            </a:r>
            <a:r>
              <a:rPr lang="de-DE" dirty="0"/>
              <a:t> </a:t>
            </a:r>
            <a:r>
              <a:rPr lang="de-DE" dirty="0" err="1"/>
              <a:t>Agents</a:t>
            </a:r>
            <a:endParaRPr lang="de-DE" dirty="0"/>
          </a:p>
          <a:p>
            <a:r>
              <a:rPr lang="de-DE" dirty="0"/>
              <a:t>Implementation Part 3 (Message Processing)</a:t>
            </a:r>
          </a:p>
          <a:p>
            <a:r>
              <a:rPr lang="de-DE" dirty="0"/>
              <a:t>Implementation Part 4 (</a:t>
            </a:r>
            <a:r>
              <a:rPr lang="de-DE" dirty="0" err="1"/>
              <a:t>Bid</a:t>
            </a:r>
            <a:r>
              <a:rPr lang="de-DE" dirty="0"/>
              <a:t> </a:t>
            </a:r>
            <a:r>
              <a:rPr lang="de-DE" dirty="0" err="1"/>
              <a:t>Selection</a:t>
            </a:r>
            <a:r>
              <a:rPr lang="de-DE" dirty="0"/>
              <a:t>)</a:t>
            </a:r>
          </a:p>
          <a:p>
            <a:endParaRPr lang="de-DE" dirty="0"/>
          </a:p>
          <a:p>
            <a:endParaRPr lang="de-DE" dirty="0"/>
          </a:p>
        </p:txBody>
      </p:sp>
      <p:sp>
        <p:nvSpPr>
          <p:cNvPr id="2" name="Titel 1">
            <a:extLst>
              <a:ext uri="{FF2B5EF4-FFF2-40B4-BE49-F238E27FC236}">
                <a16:creationId xmlns:a16="http://schemas.microsoft.com/office/drawing/2014/main" id="{83FA13FE-8583-4A2F-B7C6-06ADA2C69864}"/>
              </a:ext>
            </a:extLst>
          </p:cNvPr>
          <p:cNvSpPr>
            <a:spLocks noGrp="1"/>
          </p:cNvSpPr>
          <p:nvPr>
            <p:ph type="title"/>
          </p:nvPr>
        </p:nvSpPr>
        <p:spPr/>
        <p:txBody>
          <a:bodyPr/>
          <a:lstStyle/>
          <a:p>
            <a:r>
              <a:rPr lang="de-DE" dirty="0"/>
              <a:t>Agenda</a:t>
            </a:r>
          </a:p>
        </p:txBody>
      </p:sp>
      <p:sp>
        <p:nvSpPr>
          <p:cNvPr id="4" name="Geschweifte Klammer rechts 3">
            <a:extLst>
              <a:ext uri="{FF2B5EF4-FFF2-40B4-BE49-F238E27FC236}">
                <a16:creationId xmlns:a16="http://schemas.microsoft.com/office/drawing/2014/main" id="{B7754559-6657-4DAF-812F-5FB6A6D8FDE1}"/>
              </a:ext>
            </a:extLst>
          </p:cNvPr>
          <p:cNvSpPr/>
          <p:nvPr/>
        </p:nvSpPr>
        <p:spPr>
          <a:xfrm>
            <a:off x="8614611" y="1106905"/>
            <a:ext cx="433137" cy="128737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 name="Rechteck 4">
            <a:extLst>
              <a:ext uri="{FF2B5EF4-FFF2-40B4-BE49-F238E27FC236}">
                <a16:creationId xmlns:a16="http://schemas.microsoft.com/office/drawing/2014/main" id="{CDBC53C6-BC33-40ED-A894-0C8623C74AFD}"/>
              </a:ext>
            </a:extLst>
          </p:cNvPr>
          <p:cNvSpPr/>
          <p:nvPr/>
        </p:nvSpPr>
        <p:spPr>
          <a:xfrm>
            <a:off x="9310802" y="1488984"/>
            <a:ext cx="1938724" cy="523220"/>
          </a:xfrm>
          <a:prstGeom prst="rect">
            <a:avLst/>
          </a:prstGeom>
        </p:spPr>
        <p:txBody>
          <a:bodyPr wrap="square">
            <a:spAutoFit/>
          </a:bodyPr>
          <a:lstStyle/>
          <a:p>
            <a:r>
              <a:rPr lang="en-US" sz="2800" dirty="0">
                <a:solidFill>
                  <a:schemeClr val="accent1"/>
                </a:solidFill>
              </a:rPr>
              <a:t>Session 1</a:t>
            </a:r>
            <a:endParaRPr lang="de-DE" sz="2800" dirty="0">
              <a:solidFill>
                <a:schemeClr val="accent1"/>
              </a:solidFill>
            </a:endParaRPr>
          </a:p>
        </p:txBody>
      </p:sp>
      <p:sp>
        <p:nvSpPr>
          <p:cNvPr id="6" name="Rechteck 5">
            <a:extLst>
              <a:ext uri="{FF2B5EF4-FFF2-40B4-BE49-F238E27FC236}">
                <a16:creationId xmlns:a16="http://schemas.microsoft.com/office/drawing/2014/main" id="{86D24140-A7DD-4738-858E-D1AA535EFA7B}"/>
              </a:ext>
            </a:extLst>
          </p:cNvPr>
          <p:cNvSpPr/>
          <p:nvPr/>
        </p:nvSpPr>
        <p:spPr>
          <a:xfrm>
            <a:off x="1293192" y="3207746"/>
            <a:ext cx="2504776" cy="523220"/>
          </a:xfrm>
          <a:prstGeom prst="rect">
            <a:avLst/>
          </a:prstGeom>
        </p:spPr>
        <p:txBody>
          <a:bodyPr wrap="square">
            <a:spAutoFit/>
          </a:bodyPr>
          <a:lstStyle/>
          <a:p>
            <a:r>
              <a:rPr lang="en-US" sz="2800" dirty="0"/>
              <a:t>Coffee Break</a:t>
            </a:r>
            <a:endParaRPr lang="de-DE" sz="2800" dirty="0"/>
          </a:p>
        </p:txBody>
      </p:sp>
      <p:sp>
        <p:nvSpPr>
          <p:cNvPr id="7" name="Geschweifte Klammer rechts 6">
            <a:extLst>
              <a:ext uri="{FF2B5EF4-FFF2-40B4-BE49-F238E27FC236}">
                <a16:creationId xmlns:a16="http://schemas.microsoft.com/office/drawing/2014/main" id="{F6A8F8B8-4A3A-4310-AF9F-5193F6D46DD7}"/>
              </a:ext>
            </a:extLst>
          </p:cNvPr>
          <p:cNvSpPr/>
          <p:nvPr/>
        </p:nvSpPr>
        <p:spPr>
          <a:xfrm>
            <a:off x="8614611" y="4202108"/>
            <a:ext cx="433137" cy="128737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8" name="Rechteck 7">
            <a:extLst>
              <a:ext uri="{FF2B5EF4-FFF2-40B4-BE49-F238E27FC236}">
                <a16:creationId xmlns:a16="http://schemas.microsoft.com/office/drawing/2014/main" id="{7B3DA6E6-31B7-43D9-A860-D2DF83775118}"/>
              </a:ext>
            </a:extLst>
          </p:cNvPr>
          <p:cNvSpPr/>
          <p:nvPr/>
        </p:nvSpPr>
        <p:spPr>
          <a:xfrm>
            <a:off x="9310802" y="4584187"/>
            <a:ext cx="1938724" cy="523220"/>
          </a:xfrm>
          <a:prstGeom prst="rect">
            <a:avLst/>
          </a:prstGeom>
        </p:spPr>
        <p:txBody>
          <a:bodyPr wrap="square">
            <a:spAutoFit/>
          </a:bodyPr>
          <a:lstStyle/>
          <a:p>
            <a:r>
              <a:rPr lang="en-US" sz="2800" dirty="0"/>
              <a:t>Session 2</a:t>
            </a:r>
            <a:endParaRPr lang="de-DE" sz="2800" dirty="0"/>
          </a:p>
        </p:txBody>
      </p:sp>
    </p:spTree>
    <p:extLst>
      <p:ext uri="{BB962C8B-B14F-4D97-AF65-F5344CB8AC3E}">
        <p14:creationId xmlns:p14="http://schemas.microsoft.com/office/powerpoint/2010/main" val="181175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E721516-FBC2-F47B-E5A8-39CF1F347BFF}"/>
              </a:ext>
            </a:extLst>
          </p:cNvPr>
          <p:cNvSpPr>
            <a:spLocks noGrp="1"/>
          </p:cNvSpPr>
          <p:nvPr>
            <p:ph idx="1"/>
          </p:nvPr>
        </p:nvSpPr>
        <p:spPr>
          <a:xfrm>
            <a:off x="377373" y="1005840"/>
            <a:ext cx="6451444" cy="5316903"/>
          </a:xfrm>
        </p:spPr>
        <p:txBody>
          <a:bodyPr>
            <a:normAutofit lnSpcReduction="10000"/>
          </a:bodyPr>
          <a:lstStyle/>
          <a:p>
            <a:r>
              <a:rPr lang="en-US" dirty="0"/>
              <a:t>We have designed this workshop as a crash course that you can follow along</a:t>
            </a:r>
          </a:p>
          <a:p>
            <a:r>
              <a:rPr lang="en-US" dirty="0"/>
              <a:t>BUT there are quite a lot of requirements:</a:t>
            </a:r>
          </a:p>
          <a:p>
            <a:pPr lvl="1"/>
            <a:r>
              <a:rPr lang="en-US" dirty="0"/>
              <a:t>Agent basics</a:t>
            </a:r>
          </a:p>
          <a:p>
            <a:pPr lvl="1"/>
            <a:r>
              <a:rPr lang="en-US" dirty="0"/>
              <a:t>Node-RED basics + Node-RED installed</a:t>
            </a:r>
          </a:p>
          <a:p>
            <a:pPr lvl="1"/>
            <a:r>
              <a:rPr lang="en-US" dirty="0"/>
              <a:t>JavaScript basics</a:t>
            </a:r>
          </a:p>
          <a:p>
            <a:pPr lvl="1"/>
            <a:r>
              <a:rPr lang="de-DE" dirty="0" err="1"/>
              <a:t>Semantic</a:t>
            </a:r>
            <a:r>
              <a:rPr lang="de-DE" dirty="0"/>
              <a:t> web </a:t>
            </a:r>
            <a:r>
              <a:rPr lang="de-DE" dirty="0" err="1"/>
              <a:t>basics</a:t>
            </a:r>
            <a:r>
              <a:rPr lang="de-DE" dirty="0"/>
              <a:t> + </a:t>
            </a:r>
            <a:r>
              <a:rPr lang="de-DE" dirty="0" err="1"/>
              <a:t>GraphDB</a:t>
            </a:r>
            <a:r>
              <a:rPr lang="de-DE" dirty="0"/>
              <a:t> </a:t>
            </a:r>
            <a:r>
              <a:rPr lang="de-DE" dirty="0" err="1"/>
              <a:t>installed</a:t>
            </a:r>
            <a:endParaRPr lang="de-DE" dirty="0"/>
          </a:p>
          <a:p>
            <a:pPr lvl="1"/>
            <a:endParaRPr lang="de-DE" dirty="0"/>
          </a:p>
          <a:p>
            <a:pPr lvl="1"/>
            <a:endParaRPr lang="de-DE" dirty="0"/>
          </a:p>
          <a:p>
            <a:r>
              <a:rPr lang="de-DE" dirty="0"/>
              <a:t>In </a:t>
            </a:r>
            <a:r>
              <a:rPr lang="de-DE" dirty="0" err="1"/>
              <a:t>case</a:t>
            </a:r>
            <a:r>
              <a:rPr lang="de-DE" dirty="0"/>
              <a:t> </a:t>
            </a:r>
            <a:r>
              <a:rPr lang="de-DE" dirty="0" err="1"/>
              <a:t>you</a:t>
            </a:r>
            <a:r>
              <a:rPr lang="de-DE" dirty="0"/>
              <a:t> find </a:t>
            </a:r>
            <a:r>
              <a:rPr lang="de-DE" dirty="0" err="1"/>
              <a:t>yourself</a:t>
            </a:r>
            <a:r>
              <a:rPr lang="de-DE" dirty="0"/>
              <a:t> "</a:t>
            </a:r>
            <a:r>
              <a:rPr lang="de-DE" dirty="0" err="1"/>
              <a:t>crashed</a:t>
            </a:r>
            <a:r>
              <a:rPr lang="de-DE" dirty="0"/>
              <a:t>":</a:t>
            </a:r>
          </a:p>
          <a:p>
            <a:pPr lvl="1"/>
            <a:r>
              <a:rPr lang="de-DE" dirty="0" err="1"/>
              <a:t>Feel</a:t>
            </a:r>
            <a:r>
              <a:rPr lang="de-DE" dirty="0"/>
              <a:t> </a:t>
            </a:r>
            <a:r>
              <a:rPr lang="de-DE" dirty="0" err="1"/>
              <a:t>free</a:t>
            </a:r>
            <a:r>
              <a:rPr lang="de-DE" dirty="0"/>
              <a:t> </a:t>
            </a:r>
            <a:r>
              <a:rPr lang="de-DE" dirty="0" err="1"/>
              <a:t>to</a:t>
            </a:r>
            <a:r>
              <a:rPr lang="de-DE" dirty="0"/>
              <a:t> </a:t>
            </a:r>
            <a:r>
              <a:rPr lang="de-DE" dirty="0" err="1"/>
              <a:t>ask</a:t>
            </a:r>
            <a:r>
              <a:rPr lang="de-DE" dirty="0"/>
              <a:t> </a:t>
            </a:r>
            <a:r>
              <a:rPr lang="de-DE" dirty="0" err="1"/>
              <a:t>questions</a:t>
            </a:r>
            <a:endParaRPr lang="de-DE" dirty="0"/>
          </a:p>
          <a:p>
            <a:pPr lvl="1"/>
            <a:r>
              <a:rPr lang="de-DE" dirty="0" err="1"/>
              <a:t>You</a:t>
            </a:r>
            <a:r>
              <a:rPr lang="de-DE" dirty="0"/>
              <a:t> </a:t>
            </a:r>
            <a:r>
              <a:rPr lang="de-DE" dirty="0" err="1"/>
              <a:t>can</a:t>
            </a:r>
            <a:r>
              <a:rPr lang="de-DE" dirty="0"/>
              <a:t> find </a:t>
            </a:r>
            <a:r>
              <a:rPr lang="de-DE" dirty="0" err="1"/>
              <a:t>everything</a:t>
            </a:r>
            <a:r>
              <a:rPr lang="de-DE" dirty="0"/>
              <a:t> on </a:t>
            </a:r>
            <a:r>
              <a:rPr lang="de-DE" dirty="0" err="1"/>
              <a:t>Github</a:t>
            </a:r>
            <a:r>
              <a:rPr lang="de-DE" dirty="0"/>
              <a:t>: </a:t>
            </a:r>
            <a:br>
              <a:rPr lang="de-DE" dirty="0"/>
            </a:br>
            <a:r>
              <a:rPr lang="de-DE" dirty="0">
                <a:hlinkClick r:id="rId2"/>
              </a:rPr>
              <a:t>https://github.com/hsu-aut/ISSIA22-node-red-agents</a:t>
            </a:r>
            <a:endParaRPr lang="de-DE" dirty="0"/>
          </a:p>
          <a:p>
            <a:pPr lvl="1">
              <a:buFont typeface="Wingdings" panose="05000000000000000000" pitchFamily="2" charset="2"/>
              <a:buChar char="Ø"/>
            </a:pPr>
            <a:r>
              <a:rPr lang="de-DE" dirty="0" err="1"/>
              <a:t>Checkout</a:t>
            </a:r>
            <a:r>
              <a:rPr lang="de-DE" dirty="0"/>
              <a:t> individual </a:t>
            </a:r>
            <a:r>
              <a:rPr lang="de-DE" dirty="0" err="1"/>
              <a:t>aspects</a:t>
            </a:r>
            <a:r>
              <a:rPr lang="de-DE" dirty="0"/>
              <a:t> </a:t>
            </a:r>
            <a:r>
              <a:rPr lang="de-DE" dirty="0" err="1"/>
              <a:t>again</a:t>
            </a:r>
            <a:r>
              <a:rPr lang="de-DE" dirty="0"/>
              <a:t> </a:t>
            </a:r>
            <a:r>
              <a:rPr lang="de-DE" dirty="0" err="1"/>
              <a:t>later</a:t>
            </a:r>
            <a:endParaRPr lang="de-DE" dirty="0"/>
          </a:p>
          <a:p>
            <a:pPr marL="457200" lvl="1" indent="0">
              <a:buNone/>
            </a:pPr>
            <a:endParaRPr lang="de-DE" dirty="0"/>
          </a:p>
        </p:txBody>
      </p:sp>
      <p:sp>
        <p:nvSpPr>
          <p:cNvPr id="3" name="Titel 2">
            <a:extLst>
              <a:ext uri="{FF2B5EF4-FFF2-40B4-BE49-F238E27FC236}">
                <a16:creationId xmlns:a16="http://schemas.microsoft.com/office/drawing/2014/main" id="{A093B3E3-C579-B02B-4674-91C25217CFC4}"/>
              </a:ext>
            </a:extLst>
          </p:cNvPr>
          <p:cNvSpPr>
            <a:spLocks noGrp="1"/>
          </p:cNvSpPr>
          <p:nvPr>
            <p:ph type="title"/>
          </p:nvPr>
        </p:nvSpPr>
        <p:spPr/>
        <p:txBody>
          <a:bodyPr/>
          <a:lstStyle/>
          <a:p>
            <a:r>
              <a:rPr lang="de-DE" dirty="0"/>
              <a:t>Disclaimer</a:t>
            </a:r>
          </a:p>
        </p:txBody>
      </p:sp>
      <p:pic>
        <p:nvPicPr>
          <p:cNvPr id="2050" name="Picture 2" descr="cars in places they shouldn't be (@carsparkedwrong) / Twitter">
            <a:extLst>
              <a:ext uri="{FF2B5EF4-FFF2-40B4-BE49-F238E27FC236}">
                <a16:creationId xmlns:a16="http://schemas.microsoft.com/office/drawing/2014/main" id="{06957320-4303-CC4F-591D-5111246CAF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95"/>
          <a:stretch/>
        </p:blipFill>
        <p:spPr bwMode="auto">
          <a:xfrm>
            <a:off x="7494855" y="1955262"/>
            <a:ext cx="3715799" cy="3521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7B2A9FE7-C587-A169-4182-E51F5C5EA7E5}"/>
              </a:ext>
            </a:extLst>
          </p:cNvPr>
          <p:cNvSpPr txBox="1"/>
          <p:nvPr/>
        </p:nvSpPr>
        <p:spPr>
          <a:xfrm>
            <a:off x="7494855" y="5536952"/>
            <a:ext cx="3674201" cy="261610"/>
          </a:xfrm>
          <a:prstGeom prst="rect">
            <a:avLst/>
          </a:prstGeom>
          <a:noFill/>
        </p:spPr>
        <p:txBody>
          <a:bodyPr wrap="square">
            <a:spAutoFit/>
          </a:bodyPr>
          <a:lstStyle/>
          <a:p>
            <a:r>
              <a:rPr lang="de-DE" sz="1100" dirty="0"/>
              <a:t>https://twitter.com/carsparkedwrong</a:t>
            </a:r>
          </a:p>
        </p:txBody>
      </p:sp>
    </p:spTree>
    <p:extLst>
      <p:ext uri="{BB962C8B-B14F-4D97-AF65-F5344CB8AC3E}">
        <p14:creationId xmlns:p14="http://schemas.microsoft.com/office/powerpoint/2010/main" val="107189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Effect transition="in" filter="fade">
                                      <p:cBhvr>
                                        <p:cTn id="7" dur="500"/>
                                        <p:tgtEl>
                                          <p:spTgt spid="2">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9" end="9"/>
                                            </p:txEl>
                                          </p:spTgt>
                                        </p:tgtEl>
                                        <p:attrNameLst>
                                          <p:attrName>style.visibility</p:attrName>
                                        </p:attrNameLst>
                                      </p:cBhvr>
                                      <p:to>
                                        <p:strVal val="visible"/>
                                      </p:to>
                                    </p:set>
                                    <p:animEffect transition="in" filter="fade">
                                      <p:cBhvr>
                                        <p:cTn id="10" dur="500"/>
                                        <p:tgtEl>
                                          <p:spTgt spid="2">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animEffect transition="in" filter="fade">
                                      <p:cBhvr>
                                        <p:cTn id="13" dur="500"/>
                                        <p:tgtEl>
                                          <p:spTgt spid="2">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11" end="11"/>
                                            </p:txEl>
                                          </p:spTgt>
                                        </p:tgtEl>
                                        <p:attrNameLst>
                                          <p:attrName>style.visibility</p:attrName>
                                        </p:attrNameLst>
                                      </p:cBhvr>
                                      <p:to>
                                        <p:strVal val="visible"/>
                                      </p:to>
                                    </p:set>
                                    <p:animEffect transition="in" filter="fade">
                                      <p:cBhvr>
                                        <p:cTn id="16" dur="500"/>
                                        <p:tgtEl>
                                          <p:spTgt spid="2">
                                            <p:txEl>
                                              <p:pRg st="11" end="1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545C8D7-B189-41E1-B4BD-86B1720088F2}"/>
              </a:ext>
            </a:extLst>
          </p:cNvPr>
          <p:cNvSpPr>
            <a:spLocks noGrp="1"/>
          </p:cNvSpPr>
          <p:nvPr>
            <p:ph idx="1"/>
          </p:nvPr>
        </p:nvSpPr>
        <p:spPr>
          <a:xfrm>
            <a:off x="377373" y="1005841"/>
            <a:ext cx="11405656" cy="1184466"/>
          </a:xfrm>
        </p:spPr>
        <p:txBody>
          <a:bodyPr>
            <a:normAutofit/>
          </a:bodyPr>
          <a:lstStyle/>
          <a:p>
            <a:r>
              <a:rPr lang="de-DE" dirty="0"/>
              <a:t>Start </a:t>
            </a:r>
            <a:r>
              <a:rPr lang="de-DE" dirty="0" err="1"/>
              <a:t>Node</a:t>
            </a:r>
            <a:r>
              <a:rPr lang="de-DE" dirty="0"/>
              <a:t>-RED via Command </a:t>
            </a:r>
            <a:r>
              <a:rPr lang="de-DE" dirty="0" err="1"/>
              <a:t>line</a:t>
            </a:r>
            <a:r>
              <a:rPr lang="de-DE" dirty="0"/>
              <a:t> (&gt; </a:t>
            </a:r>
            <a:r>
              <a:rPr lang="de-DE" dirty="0" err="1"/>
              <a:t>node-red</a:t>
            </a:r>
            <a:r>
              <a:rPr lang="de-DE" dirty="0"/>
              <a:t>) and open </a:t>
            </a:r>
            <a:r>
              <a:rPr lang="de-DE" dirty="0">
                <a:hlinkClick r:id="rId2"/>
              </a:rPr>
              <a:t>http://localhost:1880</a:t>
            </a:r>
            <a:r>
              <a:rPr lang="de-DE" dirty="0"/>
              <a:t> in </a:t>
            </a:r>
            <a:r>
              <a:rPr lang="de-DE" dirty="0" err="1"/>
              <a:t>your</a:t>
            </a:r>
            <a:r>
              <a:rPr lang="de-DE" dirty="0"/>
              <a:t> </a:t>
            </a:r>
            <a:r>
              <a:rPr lang="de-DE" dirty="0" err="1"/>
              <a:t>browser</a:t>
            </a:r>
            <a:endParaRPr lang="de-DE" dirty="0"/>
          </a:p>
          <a:p>
            <a:endParaRPr lang="de-DE" dirty="0"/>
          </a:p>
        </p:txBody>
      </p:sp>
      <p:sp>
        <p:nvSpPr>
          <p:cNvPr id="3" name="Titel 2">
            <a:extLst>
              <a:ext uri="{FF2B5EF4-FFF2-40B4-BE49-F238E27FC236}">
                <a16:creationId xmlns:a16="http://schemas.microsoft.com/office/drawing/2014/main" id="{1EA0CA14-334C-4355-877C-68466CDF7600}"/>
              </a:ext>
            </a:extLst>
          </p:cNvPr>
          <p:cNvSpPr>
            <a:spLocks noGrp="1"/>
          </p:cNvSpPr>
          <p:nvPr>
            <p:ph type="title"/>
          </p:nvPr>
        </p:nvSpPr>
        <p:spPr/>
        <p:txBody>
          <a:bodyPr/>
          <a:lstStyle/>
          <a:p>
            <a:r>
              <a:rPr lang="de-DE" dirty="0" err="1"/>
              <a:t>Node</a:t>
            </a:r>
            <a:r>
              <a:rPr lang="de-DE" dirty="0"/>
              <a:t>-RED</a:t>
            </a:r>
          </a:p>
        </p:txBody>
      </p:sp>
      <p:pic>
        <p:nvPicPr>
          <p:cNvPr id="4" name="Grafik 3">
            <a:extLst>
              <a:ext uri="{FF2B5EF4-FFF2-40B4-BE49-F238E27FC236}">
                <a16:creationId xmlns:a16="http://schemas.microsoft.com/office/drawing/2014/main" id="{D20DF9D0-E00F-4B95-B59B-76F866FD56C2}"/>
              </a:ext>
            </a:extLst>
          </p:cNvPr>
          <p:cNvPicPr>
            <a:picLocks noChangeAspect="1"/>
          </p:cNvPicPr>
          <p:nvPr/>
        </p:nvPicPr>
        <p:blipFill>
          <a:blip r:embed="rId3"/>
          <a:stretch>
            <a:fillRect/>
          </a:stretch>
        </p:blipFill>
        <p:spPr>
          <a:xfrm>
            <a:off x="1231604" y="2190307"/>
            <a:ext cx="9728791" cy="1705697"/>
          </a:xfrm>
          <a:prstGeom prst="rect">
            <a:avLst/>
          </a:prstGeom>
        </p:spPr>
      </p:pic>
      <p:sp>
        <p:nvSpPr>
          <p:cNvPr id="5" name="Inhaltsplatzhalter 1">
            <a:extLst>
              <a:ext uri="{FF2B5EF4-FFF2-40B4-BE49-F238E27FC236}">
                <a16:creationId xmlns:a16="http://schemas.microsoft.com/office/drawing/2014/main" id="{D6C9A232-C565-4558-A14C-3D101A7AFFE1}"/>
              </a:ext>
            </a:extLst>
          </p:cNvPr>
          <p:cNvSpPr txBox="1">
            <a:spLocks/>
          </p:cNvSpPr>
          <p:nvPr/>
        </p:nvSpPr>
        <p:spPr>
          <a:xfrm>
            <a:off x="393171" y="4177887"/>
            <a:ext cx="6100096" cy="2042160"/>
          </a:xfrm>
          <a:prstGeom prst="rect">
            <a:avLst/>
          </a:prstGeom>
        </p:spPr>
        <p:txBody>
          <a:bodyPr>
            <a:normAutofit lnSpcReduction="10000"/>
          </a:bodyPr>
          <a:lstStyle>
            <a:lvl1pPr marL="300600" indent="-300600" algn="l" defTabSz="914400" rtl="0" eaLnBrk="1" latinLnBrk="0" hangingPunct="1">
              <a:lnSpc>
                <a:spcPct val="100000"/>
              </a:lnSpc>
              <a:spcBef>
                <a:spcPts val="500"/>
              </a:spcBef>
              <a:spcAft>
                <a:spcPts val="200"/>
              </a:spcAft>
              <a:buClr>
                <a:srgbClr val="BA1F4E"/>
              </a:buClr>
              <a:buFont typeface="Wingdings" pitchFamily="2" charset="2"/>
              <a:buChar char="§"/>
              <a:defRPr sz="2400" b="0" i="0" kern="1200">
                <a:solidFill>
                  <a:schemeClr val="tx1"/>
                </a:solidFill>
                <a:latin typeface="+mn-lt"/>
                <a:ea typeface="Helvetica Neue Light" charset="0"/>
                <a:cs typeface="Helvetica Neue Light" charset="0"/>
              </a:defRPr>
            </a:lvl1pPr>
            <a:lvl2pPr marL="685800" indent="-228600" algn="l" defTabSz="914400" rtl="0" eaLnBrk="1" latinLnBrk="0" hangingPunct="1">
              <a:lnSpc>
                <a:spcPct val="100000"/>
              </a:lnSpc>
              <a:spcBef>
                <a:spcPts val="500"/>
              </a:spcBef>
              <a:spcAft>
                <a:spcPts val="200"/>
              </a:spcAft>
              <a:buClr>
                <a:srgbClr val="BA1F4E"/>
              </a:buClr>
              <a:buFont typeface="Wingdings" pitchFamily="2" charset="2"/>
              <a:buChar char="§"/>
              <a:defRPr sz="2000" b="0" i="0" kern="1200">
                <a:solidFill>
                  <a:schemeClr val="tx1"/>
                </a:solidFill>
                <a:latin typeface="+mn-lt"/>
                <a:ea typeface="Helvetica Neue Light" charset="0"/>
                <a:cs typeface="Helvetica Neue Light" charset="0"/>
              </a:defRPr>
            </a:lvl2pPr>
            <a:lvl3pPr marL="1143000" indent="-228600" algn="l" defTabSz="914400" rtl="0" eaLnBrk="1" latinLnBrk="0" hangingPunct="1">
              <a:lnSpc>
                <a:spcPct val="100000"/>
              </a:lnSpc>
              <a:spcBef>
                <a:spcPts val="500"/>
              </a:spcBef>
              <a:spcAft>
                <a:spcPts val="200"/>
              </a:spcAft>
              <a:buClr>
                <a:srgbClr val="BA1F4E"/>
              </a:buClr>
              <a:buFont typeface="Wingdings" pitchFamily="2" charset="2"/>
              <a:buChar char="§"/>
              <a:defRPr sz="1800" b="0" i="0" kern="1200">
                <a:solidFill>
                  <a:schemeClr val="tx1"/>
                </a:solidFill>
                <a:latin typeface="+mn-lt"/>
                <a:ea typeface="Helvetica Neue Light" charset="0"/>
                <a:cs typeface="Helvetica Neue Light" charset="0"/>
              </a:defRPr>
            </a:lvl3pPr>
            <a:lvl4pPr marL="1600200" indent="-228600" algn="l" defTabSz="914400" rtl="0" eaLnBrk="1" latinLnBrk="0" hangingPunct="1">
              <a:lnSpc>
                <a:spcPct val="100000"/>
              </a:lnSpc>
              <a:spcBef>
                <a:spcPts val="500"/>
              </a:spcBef>
              <a:spcAft>
                <a:spcPts val="200"/>
              </a:spcAft>
              <a:buClr>
                <a:srgbClr val="BA1F4E"/>
              </a:buClr>
              <a:buFont typeface="Wingdings" pitchFamily="2" charset="2"/>
              <a:buChar char="§"/>
              <a:defRPr sz="1600" b="0" i="0" kern="1200">
                <a:solidFill>
                  <a:schemeClr val="tx1"/>
                </a:solidFill>
                <a:latin typeface="+mn-lt"/>
                <a:ea typeface="Helvetica Neue Light" charset="0"/>
                <a:cs typeface="Helvetica Neue Light" charset="0"/>
              </a:defRPr>
            </a:lvl4pPr>
            <a:lvl5pPr marL="2057400" indent="-228600" algn="l" defTabSz="914400" rtl="0" eaLnBrk="1" latinLnBrk="0" hangingPunct="1">
              <a:lnSpc>
                <a:spcPct val="100000"/>
              </a:lnSpc>
              <a:spcBef>
                <a:spcPts val="500"/>
              </a:spcBef>
              <a:spcAft>
                <a:spcPts val="200"/>
              </a:spcAft>
              <a:buClr>
                <a:srgbClr val="BA1F4E"/>
              </a:buClr>
              <a:buFont typeface="Wingdings" pitchFamily="2" charset="2"/>
              <a:buChar char="§"/>
              <a:defRPr sz="1600" b="0" i="0" kern="1200">
                <a:solidFill>
                  <a:schemeClr val="tx1"/>
                </a:solidFill>
                <a:latin typeface="+mn-lt"/>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de-DE" dirty="0"/>
              <a:t>Flow </a:t>
            </a:r>
            <a:r>
              <a:rPr lang="de-DE" dirty="0" err="1"/>
              <a:t>basics</a:t>
            </a:r>
            <a:endParaRPr lang="de-DE" dirty="0"/>
          </a:p>
          <a:p>
            <a:pPr lvl="1"/>
            <a:r>
              <a:rPr lang="de-DE" dirty="0"/>
              <a:t>Message-</a:t>
            </a:r>
            <a:r>
              <a:rPr lang="de-DE" dirty="0" err="1"/>
              <a:t>based</a:t>
            </a:r>
            <a:endParaRPr lang="de-DE" dirty="0"/>
          </a:p>
          <a:p>
            <a:pPr lvl="1"/>
            <a:r>
              <a:rPr lang="de-DE" dirty="0"/>
              <a:t>Nodes: </a:t>
            </a:r>
            <a:r>
              <a:rPr lang="de-DE" dirty="0" err="1"/>
              <a:t>Inject</a:t>
            </a:r>
            <a:r>
              <a:rPr lang="de-DE" dirty="0"/>
              <a:t>, </a:t>
            </a:r>
            <a:r>
              <a:rPr lang="de-DE" dirty="0" err="1"/>
              <a:t>function</a:t>
            </a:r>
            <a:r>
              <a:rPr lang="de-DE" dirty="0"/>
              <a:t>, </a:t>
            </a:r>
            <a:r>
              <a:rPr lang="de-DE" dirty="0" err="1"/>
              <a:t>delay</a:t>
            </a:r>
            <a:endParaRPr lang="de-DE" dirty="0"/>
          </a:p>
          <a:p>
            <a:pPr lvl="1"/>
            <a:r>
              <a:rPr lang="de-DE" dirty="0"/>
              <a:t>Deploy</a:t>
            </a:r>
          </a:p>
          <a:p>
            <a:pPr lvl="1"/>
            <a:r>
              <a:rPr lang="de-DE" dirty="0"/>
              <a:t>Debugging: </a:t>
            </a:r>
            <a:r>
              <a:rPr lang="de-DE" dirty="0" err="1"/>
              <a:t>Node.warn</a:t>
            </a:r>
            <a:r>
              <a:rPr lang="de-DE" dirty="0"/>
              <a:t>() </a:t>
            </a:r>
            <a:r>
              <a:rPr lang="de-DE" dirty="0" err="1"/>
              <a:t>or</a:t>
            </a:r>
            <a:r>
              <a:rPr lang="de-DE" dirty="0"/>
              <a:t> </a:t>
            </a:r>
            <a:r>
              <a:rPr lang="de-DE" dirty="0" err="1"/>
              <a:t>debug</a:t>
            </a:r>
            <a:r>
              <a:rPr lang="de-DE" dirty="0"/>
              <a:t> </a:t>
            </a:r>
            <a:r>
              <a:rPr lang="de-DE" dirty="0" err="1"/>
              <a:t>messages</a:t>
            </a:r>
            <a:endParaRPr lang="de-DE" dirty="0"/>
          </a:p>
          <a:p>
            <a:endParaRPr lang="de-DE" dirty="0"/>
          </a:p>
        </p:txBody>
      </p:sp>
    </p:spTree>
    <p:extLst>
      <p:ext uri="{BB962C8B-B14F-4D97-AF65-F5344CB8AC3E}">
        <p14:creationId xmlns:p14="http://schemas.microsoft.com/office/powerpoint/2010/main" val="57386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DA71E8-C9E9-4A29-A959-F5C72DC3F741}"/>
              </a:ext>
            </a:extLst>
          </p:cNvPr>
          <p:cNvSpPr>
            <a:spLocks noGrp="1"/>
          </p:cNvSpPr>
          <p:nvPr>
            <p:ph type="title"/>
          </p:nvPr>
        </p:nvSpPr>
        <p:spPr/>
        <p:txBody>
          <a:bodyPr/>
          <a:lstStyle/>
          <a:p>
            <a:r>
              <a:rPr lang="de-DE" dirty="0" err="1"/>
              <a:t>GraphDB</a:t>
            </a:r>
            <a:endParaRPr lang="de-DE" dirty="0"/>
          </a:p>
        </p:txBody>
      </p:sp>
      <p:pic>
        <p:nvPicPr>
          <p:cNvPr id="3" name="Grafik 2">
            <a:extLst>
              <a:ext uri="{FF2B5EF4-FFF2-40B4-BE49-F238E27FC236}">
                <a16:creationId xmlns:a16="http://schemas.microsoft.com/office/drawing/2014/main" id="{C8F5C221-6BE1-4EBE-920F-BBD3D4DE0A15}"/>
              </a:ext>
            </a:extLst>
          </p:cNvPr>
          <p:cNvPicPr>
            <a:picLocks noChangeAspect="1"/>
          </p:cNvPicPr>
          <p:nvPr/>
        </p:nvPicPr>
        <p:blipFill rotWithShape="1">
          <a:blip r:embed="rId2"/>
          <a:srcRect b="8232"/>
          <a:stretch/>
        </p:blipFill>
        <p:spPr>
          <a:xfrm>
            <a:off x="767720" y="1372944"/>
            <a:ext cx="10656558" cy="4920279"/>
          </a:xfrm>
          <a:prstGeom prst="rect">
            <a:avLst/>
          </a:prstGeom>
        </p:spPr>
      </p:pic>
      <p:sp>
        <p:nvSpPr>
          <p:cNvPr id="4" name="Rechteck 3">
            <a:extLst>
              <a:ext uri="{FF2B5EF4-FFF2-40B4-BE49-F238E27FC236}">
                <a16:creationId xmlns:a16="http://schemas.microsoft.com/office/drawing/2014/main" id="{9D8E65F1-A66B-9C41-4B4C-774980502C81}"/>
              </a:ext>
            </a:extLst>
          </p:cNvPr>
          <p:cNvSpPr/>
          <p:nvPr/>
        </p:nvSpPr>
        <p:spPr>
          <a:xfrm>
            <a:off x="9778700" y="1258645"/>
            <a:ext cx="1592132" cy="451821"/>
          </a:xfrm>
          <a:prstGeom prst="rect">
            <a:avLst/>
          </a:prstGeom>
          <a:noFill/>
          <a:ln w="285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Tree>
    <p:extLst>
      <p:ext uri="{BB962C8B-B14F-4D97-AF65-F5344CB8AC3E}">
        <p14:creationId xmlns:p14="http://schemas.microsoft.com/office/powerpoint/2010/main" val="231667960"/>
      </p:ext>
    </p:extLst>
  </p:cSld>
  <p:clrMapOvr>
    <a:masterClrMapping/>
  </p:clrMapOvr>
</p:sld>
</file>

<file path=ppt/theme/theme1.xml><?xml version="1.0" encoding="utf-8"?>
<a:theme xmlns:a="http://schemas.openxmlformats.org/drawingml/2006/main" name="IFA_farbarm">
  <a:themeElements>
    <a:clrScheme name="Benutzerdefiniert 1">
      <a:dk1>
        <a:srgbClr val="342E2E"/>
      </a:dk1>
      <a:lt1>
        <a:srgbClr val="FFFFFF"/>
      </a:lt1>
      <a:dk2>
        <a:srgbClr val="342E2E"/>
      </a:dk2>
      <a:lt2>
        <a:srgbClr val="E5E5E5"/>
      </a:lt2>
      <a:accent1>
        <a:srgbClr val="B8234F"/>
      </a:accent1>
      <a:accent2>
        <a:srgbClr val="9478CD"/>
      </a:accent2>
      <a:accent3>
        <a:srgbClr val="14A2CC"/>
      </a:accent3>
      <a:accent4>
        <a:srgbClr val="FBE06A"/>
      </a:accent4>
      <a:accent5>
        <a:srgbClr val="7AD7A6"/>
      </a:accent5>
      <a:accent6>
        <a:srgbClr val="FF9C37"/>
      </a:accent6>
      <a:hlink>
        <a:srgbClr val="B8234F"/>
      </a:hlink>
      <a:folHlink>
        <a:srgbClr val="9D2145"/>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effectLst>
          <a:outerShdw blurRad="50800" dist="38100" dir="2700000" algn="tl" rotWithShape="0">
            <a:prstClr val="black">
              <a:alpha val="40000"/>
            </a:prstClr>
          </a:outerShdw>
        </a:effectLst>
      </a:spPr>
      <a:bodyPr rtlCol="0" anchor="ctr"/>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dirty="0"/>
        </a:defPPr>
      </a:lstStyle>
    </a:txDef>
  </a:objectDefaults>
  <a:extraClrSchemeLst/>
  <a:extLst>
    <a:ext uri="{05A4C25C-085E-4340-85A3-A5531E510DB2}">
      <thm15:themeFamily xmlns:thm15="http://schemas.microsoft.com/office/thememl/2012/main" name="IFA_Folienmaster_deutsch_v10.potx" id="{C5C66783-214E-4681-A91C-C34569A4459C}" vid="{1CE5028E-1B2D-42AB-ADDB-892CBCFFA100}"/>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WT20_MechSys_Uebung_1_Mit_Loesung</Template>
  <TotalTime>0</TotalTime>
  <Words>5407</Words>
  <Application>Microsoft Office PowerPoint</Application>
  <PresentationFormat>Breitbild</PresentationFormat>
  <Paragraphs>791</Paragraphs>
  <Slides>54</Slides>
  <Notes>27</Notes>
  <HiddenSlides>7</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54</vt:i4>
      </vt:variant>
    </vt:vector>
  </HeadingPairs>
  <TitlesOfParts>
    <vt:vector size="63" baseType="lpstr">
      <vt:lpstr>Arial</vt:lpstr>
      <vt:lpstr>Calibri</vt:lpstr>
      <vt:lpstr>Calibri Light</vt:lpstr>
      <vt:lpstr>Consolas</vt:lpstr>
      <vt:lpstr>Courier New</vt:lpstr>
      <vt:lpstr>Segoe UI</vt:lpstr>
      <vt:lpstr>Segoe UI Black</vt:lpstr>
      <vt:lpstr>Wingdings</vt:lpstr>
      <vt:lpstr>IFA_farbarm</vt:lpstr>
      <vt:lpstr>Implementing Semantic Agents with Node-RED</vt:lpstr>
      <vt:lpstr>Scope of the Workshop</vt:lpstr>
      <vt:lpstr>Scope of the Workshop</vt:lpstr>
      <vt:lpstr>Scope of the Workshop</vt:lpstr>
      <vt:lpstr>Scope of the Workshop</vt:lpstr>
      <vt:lpstr>Agenda</vt:lpstr>
      <vt:lpstr>Disclaimer</vt:lpstr>
      <vt:lpstr>Node-RED</vt:lpstr>
      <vt:lpstr>GraphDB</vt:lpstr>
      <vt:lpstr>Scenario Description</vt:lpstr>
      <vt:lpstr>Scenario Description</vt:lpstr>
      <vt:lpstr>Scenario Description</vt:lpstr>
      <vt:lpstr>Scenario Description</vt:lpstr>
      <vt:lpstr>UML - Sequence Diagrams</vt:lpstr>
      <vt:lpstr>Overview Session 1</vt:lpstr>
      <vt:lpstr>Part 1 – Sensor A</vt:lpstr>
      <vt:lpstr>Part 1 – Sensor A</vt:lpstr>
      <vt:lpstr>Part 1 – Communication between Sensor A and conveyor</vt:lpstr>
      <vt:lpstr>Part 1 – HTTP communication</vt:lpstr>
      <vt:lpstr>Part 1 – Communication between Sensor A and conveyor</vt:lpstr>
      <vt:lpstr>Part 1 – How we could continue…</vt:lpstr>
      <vt:lpstr>Part 1 – Sensor B</vt:lpstr>
      <vt:lpstr>Part 1 – Sensor B</vt:lpstr>
      <vt:lpstr>Part 1 – Grippers &amp; Testing</vt:lpstr>
      <vt:lpstr>Preparation for Part 2:  An Introduction to Semantic Web Technologies</vt:lpstr>
      <vt:lpstr>The Semantic Web – A technology stack </vt:lpstr>
      <vt:lpstr>Ontology Example</vt:lpstr>
      <vt:lpstr>Ontology Development</vt:lpstr>
      <vt:lpstr>VDI 3682 in detail</vt:lpstr>
      <vt:lpstr>IEC 61360 in detail</vt:lpstr>
      <vt:lpstr>Agent Capability Ontology</vt:lpstr>
      <vt:lpstr>SPARQL Query: Select information of a graph</vt:lpstr>
      <vt:lpstr>SPARQL Update: Add / Delete informationen of a graph</vt:lpstr>
      <vt:lpstr>Part 2 – Using an Ontology</vt:lpstr>
      <vt:lpstr>Part 2 – Insert products</vt:lpstr>
      <vt:lpstr>Part 2 – Add / Delete agents with capabilities</vt:lpstr>
      <vt:lpstr>Annex / Hints</vt:lpstr>
      <vt:lpstr>JSON</vt:lpstr>
      <vt:lpstr>HTTP</vt:lpstr>
      <vt:lpstr>&lt;&lt; Coffee Break &gt;&gt;</vt:lpstr>
      <vt:lpstr>Session 2</vt:lpstr>
      <vt:lpstr>Agenda</vt:lpstr>
      <vt:lpstr>Negotiation – Protocol and Implementation</vt:lpstr>
      <vt:lpstr>Overview</vt:lpstr>
      <vt:lpstr>Negotiation – Protocol and Implementation</vt:lpstr>
      <vt:lpstr>MQTT</vt:lpstr>
      <vt:lpstr>MQTT in Node-RED</vt:lpstr>
      <vt:lpstr>Structuring Messages</vt:lpstr>
      <vt:lpstr>Ontologies for Multi-Agent Systems</vt:lpstr>
      <vt:lpstr>Ontologies for Multi-Agent Systems</vt:lpstr>
      <vt:lpstr>Negotiation – Protocol and Implementation</vt:lpstr>
      <vt:lpstr>Selecting a matching gripper</vt:lpstr>
      <vt:lpstr>Negotiation – Protocol and Implementation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WT20_MechSys_Uebung_1_Mit_Loesung</dc:title>
  <dc:creator>Pascal Habiger</dc:creator>
  <cp:lastModifiedBy>Aljosha Köcher</cp:lastModifiedBy>
  <cp:revision>309</cp:revision>
  <cp:lastPrinted>2020-01-09T16:08:40Z</cp:lastPrinted>
  <dcterms:created xsi:type="dcterms:W3CDTF">2020-01-08T08:32:38Z</dcterms:created>
  <dcterms:modified xsi:type="dcterms:W3CDTF">2022-07-12T11:17:44Z</dcterms:modified>
</cp:coreProperties>
</file>